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18"/>
  </p:notesMasterIdLst>
  <p:handoutMasterIdLst>
    <p:handoutMasterId r:id="rId19"/>
  </p:handoutMasterIdLst>
  <p:sldIdLst>
    <p:sldId id="315" r:id="rId5"/>
    <p:sldId id="312" r:id="rId6"/>
    <p:sldId id="305" r:id="rId7"/>
    <p:sldId id="310" r:id="rId8"/>
    <p:sldId id="316" r:id="rId9"/>
    <p:sldId id="313" r:id="rId10"/>
    <p:sldId id="317" r:id="rId11"/>
    <p:sldId id="318" r:id="rId12"/>
    <p:sldId id="319" r:id="rId13"/>
    <p:sldId id="320" r:id="rId14"/>
    <p:sldId id="321" r:id="rId15"/>
    <p:sldId id="322" r:id="rId16"/>
    <p:sldId id="29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388" autoAdjust="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0728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1979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697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5550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327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603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5181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9127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8224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2577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376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and 2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30FB3D5A-25E2-453F-A78E-0A20BDCE8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796342-0E80-4F8E-9563-9F5EDFC0D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-2946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9B2F5D-C3BA-453E-8F4D-97074F48C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724838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52D50E3-A27A-4AF6-928B-286E7BDB4B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2" y="4873752"/>
            <a:ext cx="10013709" cy="103327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5778233C-CCEC-FC64-A709-616569B37D23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502269"/>
            <a:ext cx="4753581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67FEFA15-354D-6389-9102-922A664A73A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966630" y="502269"/>
            <a:ext cx="4753581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74FDF0-F4BE-433D-86EE-9E1832D43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4790620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DFCD07-1301-45ED-B326-449ECFADE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5DA270-E83F-4CC8-9DA6-27CA3AEC0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2" y="6309360"/>
            <a:ext cx="4946592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57804587-2E59-4D83-B86E-83ADAE4FDC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339F117-3072-4F0C-8D1D-E5DC918C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306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016188" cy="1056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8518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06511" y="1393926"/>
            <a:ext cx="7042570" cy="1626225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EF27B53-079D-232F-8AA5-ED461B34E8D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506741" y="3153103"/>
            <a:ext cx="7042335" cy="2648312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41913" y="6144405"/>
            <a:ext cx="8150087" cy="7135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6412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4F4FDF97-2780-775F-9416-96F7A9066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2" y="6309360"/>
            <a:ext cx="4280135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4" name="Date Placeholder 3">
            <a:extLst>
              <a:ext uri="{FF2B5EF4-FFF2-40B4-BE49-F238E27FC236}">
                <a16:creationId xmlns:a16="http://schemas.microsoft.com/office/drawing/2014/main" id="{A03787D1-4AB7-2166-D4DB-A3878CBB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6511" y="6309360"/>
            <a:ext cx="1513289" cy="457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>
                <a:solidFill>
                  <a:schemeClr val="tx2"/>
                </a:solidFill>
              </a:rPr>
              <a:t>9/8/20XX</a:t>
            </a:r>
            <a:endParaRPr lang="en-US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4F8C5CD2-BF99-0846-2E4A-179E6C459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800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2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30FB3D5A-25E2-453F-A78E-0A20BDCE8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796342-0E80-4F8E-9563-9F5EDFC0D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-2946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9B2F5D-C3BA-453E-8F4D-97074F48C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724838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52D50E3-A27A-4AF6-928B-286E7BDB4B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2" y="4873752"/>
            <a:ext cx="10013709" cy="103327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74FDF0-F4BE-433D-86EE-9E1832D43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4790620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DFCD07-1301-45ED-B326-449ECFADE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F875EEC-3E6C-5B97-FFE8-0D1ECAAAE98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535372" y="462243"/>
            <a:ext cx="3098425" cy="3866324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1178" indent="0">
              <a:lnSpc>
                <a:spcPct val="125000"/>
              </a:lnSpc>
              <a:spcAft>
                <a:spcPts val="600"/>
              </a:spcAft>
              <a:buNone/>
              <a:defRPr sz="1800"/>
            </a:lvl2pPr>
            <a:lvl3pPr marL="566928" indent="0">
              <a:lnSpc>
                <a:spcPct val="125000"/>
              </a:lnSpc>
              <a:spcAft>
                <a:spcPts val="600"/>
              </a:spcAft>
              <a:buNone/>
              <a:defRPr sz="1800"/>
            </a:lvl3pPr>
            <a:lvl4pPr marL="850392" indent="0">
              <a:lnSpc>
                <a:spcPct val="125000"/>
              </a:lnSpc>
              <a:spcAft>
                <a:spcPts val="600"/>
              </a:spcAft>
              <a:buNone/>
              <a:defRPr sz="1800"/>
            </a:lvl4pPr>
            <a:lvl5pPr marL="1133856" indent="0">
              <a:lnSpc>
                <a:spcPct val="125000"/>
              </a:lnSpc>
              <a:spcAft>
                <a:spcPts val="600"/>
              </a:spcAft>
              <a:buNone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able Placeholder 7">
            <a:extLst>
              <a:ext uri="{FF2B5EF4-FFF2-40B4-BE49-F238E27FC236}">
                <a16:creationId xmlns:a16="http://schemas.microsoft.com/office/drawing/2014/main" id="{0C5070DA-50C2-065D-00B0-3B12070D77E7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5075238" y="461735"/>
            <a:ext cx="6473842" cy="386715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2F8DD265-980F-4708-EDDF-3130F434AC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5DA270-E83F-4CC8-9DA6-27CA3AEC0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2" y="6309360"/>
            <a:ext cx="4946592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339F117-3072-4F0C-8D1D-E5DC918C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31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2A19A957-1FB5-43F8-B325-BBD9FEF23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FA5410A-92A6-4C0B-9D89-186B7DDB2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3516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A26073-23A2-4B91-A128-79AA1BE935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351619"/>
            <a:ext cx="12192000" cy="4749487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4D5DFA-0CEA-43F0-98EE-6C9F741F7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6107836"/>
            <a:ext cx="4651248" cy="750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5E19795B-1103-80EF-6098-1E8371D07D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8935" y="91439"/>
            <a:ext cx="10900146" cy="1168739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4F766-C576-F298-E93A-CD0D832F8E4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48935" y="1646102"/>
            <a:ext cx="3819652" cy="4160520"/>
          </a:xfrm>
        </p:spPr>
        <p:txBody>
          <a:bodyPr anchor="t">
            <a:normAutofit/>
          </a:bodyPr>
          <a:lstStyle>
            <a:lvl1pPr>
              <a:lnSpc>
                <a:spcPct val="125000"/>
              </a:lnSpc>
              <a:spcAft>
                <a:spcPts val="600"/>
              </a:spcAft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352712D-F957-4B22-8B50-BE10410FF8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6101107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ooter Placeholder 29">
            <a:extLst>
              <a:ext uri="{FF2B5EF4-FFF2-40B4-BE49-F238E27FC236}">
                <a16:creationId xmlns:a16="http://schemas.microsoft.com/office/drawing/2014/main" id="{26FD74F8-42BB-4CB4-ABF1-5F149743B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2917" y="6309360"/>
            <a:ext cx="3423986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Date Placeholder 28">
            <a:extLst>
              <a:ext uri="{FF2B5EF4-FFF2-40B4-BE49-F238E27FC236}">
                <a16:creationId xmlns:a16="http://schemas.microsoft.com/office/drawing/2014/main" id="{5B031752-6400-4BFB-979F-E2EE795E4B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3620" y="6309360"/>
            <a:ext cx="3411973" cy="4572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2" name="Slide Number Placeholder 30">
            <a:extLst>
              <a:ext uri="{FF2B5EF4-FFF2-40B4-BE49-F238E27FC236}">
                <a16:creationId xmlns:a16="http://schemas.microsoft.com/office/drawing/2014/main" id="{6A5CAEAF-7DEC-4B20-8B1E-301A9D0E6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0B696A3-EA34-4924-9037-E330B1CB8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33798" y="6117631"/>
            <a:ext cx="64008" cy="7403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E94D0A7-4358-49BF-96EE-8DEB6F4DCF56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679661" y="1646102"/>
            <a:ext cx="6863403" cy="4160520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7369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3DC2F0A-1748-49AE-AF72-D6BBB4F8F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3DF7B1-E0C5-4E09-BB5C-F11EA14D7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66789"/>
            <a:ext cx="6833381" cy="25942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C678EC-E47C-4AC2-A75A-7022CECD00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34622" y="848455"/>
            <a:ext cx="5102365" cy="2601914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74E69A-5ABD-42DF-A2B0-997A62625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063" y="920164"/>
            <a:ext cx="1070775" cy="24661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2B6D0A-4A1F-4B59-B429-AD3FABC74F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B66529-F6B7-4C1C-8291-8139628DF6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48456"/>
            <a:ext cx="6833382" cy="717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2245B9-34B5-4F89-8EA6-C018B9D4FA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23" y="3442673"/>
            <a:ext cx="5333977" cy="341532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0814BE-76E8-43EC-9616-A1F02F053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96996"/>
            <a:ext cx="1219200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8AAA0A6-9D4B-4AA2-82F0-77E5ECF4B64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86762" y="3928342"/>
            <a:ext cx="4162319" cy="228500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1800" b="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7" name="Footer Placeholder 12">
            <a:extLst>
              <a:ext uri="{FF2B5EF4-FFF2-40B4-BE49-F238E27FC236}">
                <a16:creationId xmlns:a16="http://schemas.microsoft.com/office/drawing/2014/main" id="{8E3FFD99-95F0-47A4-8642-FB9FECEC4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5917" y="6309360"/>
            <a:ext cx="4946592" cy="457200"/>
          </a:xfrm>
        </p:spPr>
        <p:txBody>
          <a:bodyPr/>
          <a:lstStyle>
            <a:lvl1pPr>
              <a:defRPr lang="en-US" sz="1200" kern="1200" spc="15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4727536-E532-4015-A178-0ABB6B09C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33989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Date Placeholder 11">
            <a:extLst>
              <a:ext uri="{FF2B5EF4-FFF2-40B4-BE49-F238E27FC236}">
                <a16:creationId xmlns:a16="http://schemas.microsoft.com/office/drawing/2014/main" id="{22977876-C29D-4D32-9948-303465AEC3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77730" y="6309360"/>
            <a:ext cx="2736329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15">
            <a:extLst>
              <a:ext uri="{FF2B5EF4-FFF2-40B4-BE49-F238E27FC236}">
                <a16:creationId xmlns:a16="http://schemas.microsoft.com/office/drawing/2014/main" id="{6A7BC11E-2EF0-4989-9A7E-7AB377DB8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0557ABF-B75C-BD78-1A04-E483A57A9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67712" y="0"/>
            <a:ext cx="5728216" cy="845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8385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4/23/2026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9" r:id="rId17"/>
    <p:sldLayoutId id="2147483682" r:id="rId18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pPr algn="ctr"/>
            <a:r>
              <a:rPr lang="en-US" sz="3600" dirty="0"/>
              <a:t>TANTANGAN–TANTANGAN </a:t>
            </a:r>
            <a:br>
              <a:rPr lang="en-US" sz="3600" dirty="0"/>
            </a:br>
            <a:r>
              <a:rPr lang="en-US" sz="3600" dirty="0"/>
              <a:t>DALAM MSDM</a:t>
            </a:r>
            <a:br>
              <a:rPr lang="en-US" sz="3600" dirty="0"/>
            </a:br>
            <a:br>
              <a:rPr lang="en-US" sz="3600" dirty="0"/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FITRA RAHMA TIARA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(2024340250009)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089074D-04B6-4A1A-BB62-88CC590CF0E8}"/>
              </a:ext>
            </a:extLst>
          </p:cNvPr>
          <p:cNvSpPr/>
          <p:nvPr/>
        </p:nvSpPr>
        <p:spPr>
          <a:xfrm>
            <a:off x="845573" y="2302223"/>
            <a:ext cx="10500853" cy="31085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1" dirty="0"/>
              <a:t>8. </a:t>
            </a:r>
            <a:r>
              <a:rPr lang="en-US" sz="2800" b="1" dirty="0" err="1"/>
              <a:t>Manajemen</a:t>
            </a:r>
            <a:r>
              <a:rPr lang="en-US" sz="2800" b="1" dirty="0"/>
              <a:t> Kinerja</a:t>
            </a:r>
          </a:p>
          <a:p>
            <a:endParaRPr lang="en-US" sz="2800" b="1" dirty="0"/>
          </a:p>
          <a:p>
            <a:r>
              <a:rPr lang="en-US" sz="2800" dirty="0" err="1"/>
              <a:t>Mengukur</a:t>
            </a:r>
            <a:r>
              <a:rPr lang="en-US" sz="2800" dirty="0"/>
              <a:t> dan </a:t>
            </a:r>
            <a:r>
              <a:rPr lang="en-US" sz="2800" dirty="0" err="1"/>
              <a:t>meningkatkan</a:t>
            </a:r>
            <a:r>
              <a:rPr lang="en-US" sz="2800" dirty="0"/>
              <a:t> </a:t>
            </a:r>
            <a:r>
              <a:rPr lang="en-US" sz="2800" dirty="0" err="1"/>
              <a:t>kinerja</a:t>
            </a:r>
            <a:r>
              <a:rPr lang="en-US" sz="2800" dirty="0"/>
              <a:t> </a:t>
            </a:r>
            <a:r>
              <a:rPr lang="en-US" sz="2800" dirty="0" err="1"/>
              <a:t>karyawan</a:t>
            </a:r>
            <a:r>
              <a:rPr lang="en-US" sz="2800" dirty="0"/>
              <a:t> </a:t>
            </a:r>
            <a:r>
              <a:rPr lang="en-US" sz="2800" dirty="0" err="1"/>
              <a:t>bukan</a:t>
            </a:r>
            <a:r>
              <a:rPr lang="en-US" sz="2800" dirty="0"/>
              <a:t> </a:t>
            </a:r>
            <a:r>
              <a:rPr lang="en-US" sz="2800" dirty="0" err="1"/>
              <a:t>hal</a:t>
            </a:r>
            <a:r>
              <a:rPr lang="en-US" sz="2800" dirty="0"/>
              <a:t> </a:t>
            </a:r>
            <a:r>
              <a:rPr lang="en-US" sz="2800" dirty="0" err="1"/>
              <a:t>mudah</a:t>
            </a:r>
            <a:r>
              <a:rPr lang="en-US" sz="2800" dirty="0"/>
              <a:t>. Perusahaan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penilaian</a:t>
            </a:r>
            <a:r>
              <a:rPr lang="en-US" sz="2800" dirty="0"/>
              <a:t> yang </a:t>
            </a:r>
            <a:r>
              <a:rPr lang="en-US" sz="2800" dirty="0" err="1"/>
              <a:t>adil</a:t>
            </a:r>
            <a:r>
              <a:rPr lang="en-US" sz="2800" dirty="0"/>
              <a:t>, </a:t>
            </a:r>
            <a:r>
              <a:rPr lang="en-US" sz="2800" dirty="0" err="1"/>
              <a:t>transparan</a:t>
            </a:r>
            <a:r>
              <a:rPr lang="en-US" sz="2800" dirty="0"/>
              <a:t>, dan </a:t>
            </a:r>
            <a:r>
              <a:rPr lang="en-US" sz="2800" dirty="0" err="1"/>
              <a:t>mampu</a:t>
            </a:r>
            <a:r>
              <a:rPr lang="en-US" sz="2800" dirty="0"/>
              <a:t> </a:t>
            </a:r>
            <a:r>
              <a:rPr lang="en-US" sz="2800" dirty="0" err="1"/>
              <a:t>memotivasi</a:t>
            </a:r>
            <a:r>
              <a:rPr lang="en-US" sz="2800" dirty="0"/>
              <a:t> </a:t>
            </a:r>
            <a:r>
              <a:rPr lang="en-US" sz="2800" dirty="0" err="1"/>
              <a:t>karyawan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bekerja</a:t>
            </a:r>
            <a:r>
              <a:rPr lang="en-US" sz="2800" dirty="0"/>
              <a:t>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baik</a:t>
            </a:r>
            <a:r>
              <a:rPr lang="en-US" sz="2800" dirty="0"/>
              <a:t>.</a:t>
            </a:r>
          </a:p>
          <a:p>
            <a:pPr algn="ctr"/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753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C288853-9B06-4F17-BB5D-D0394D57694E}"/>
              </a:ext>
            </a:extLst>
          </p:cNvPr>
          <p:cNvSpPr/>
          <p:nvPr/>
        </p:nvSpPr>
        <p:spPr>
          <a:xfrm>
            <a:off x="1366438" y="1036034"/>
            <a:ext cx="10628671" cy="31085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1" dirty="0"/>
              <a:t>9. </a:t>
            </a:r>
            <a:r>
              <a:rPr lang="en-US" sz="2800" b="1" dirty="0" err="1"/>
              <a:t>Budaya</a:t>
            </a:r>
            <a:r>
              <a:rPr lang="en-US" sz="2800" b="1" dirty="0"/>
              <a:t> </a:t>
            </a:r>
            <a:r>
              <a:rPr lang="en-US" sz="2800" b="1" dirty="0" err="1"/>
              <a:t>Organisasi</a:t>
            </a:r>
            <a:endParaRPr lang="en-US" sz="2800" b="1" dirty="0"/>
          </a:p>
          <a:p>
            <a:endParaRPr lang="en-US" sz="2800" b="1" dirty="0"/>
          </a:p>
          <a:p>
            <a:r>
              <a:rPr lang="en-US" sz="2800" dirty="0" err="1"/>
              <a:t>Menciptakan</a:t>
            </a:r>
            <a:r>
              <a:rPr lang="en-US" sz="2800" dirty="0"/>
              <a:t> dan </a:t>
            </a:r>
            <a:r>
              <a:rPr lang="en-US" sz="2800" dirty="0" err="1"/>
              <a:t>mempertahankan</a:t>
            </a:r>
            <a:r>
              <a:rPr lang="en-US" sz="2800" dirty="0"/>
              <a:t> </a:t>
            </a:r>
            <a:r>
              <a:rPr lang="en-US" sz="2800" dirty="0" err="1"/>
              <a:t>budaya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 yang </a:t>
            </a:r>
            <a:r>
              <a:rPr lang="en-US" sz="2800" dirty="0" err="1"/>
              <a:t>positif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tantangan</a:t>
            </a:r>
            <a:r>
              <a:rPr lang="en-US" sz="2800" dirty="0"/>
              <a:t>. </a:t>
            </a:r>
            <a:r>
              <a:rPr lang="en-US" sz="2800" dirty="0" err="1"/>
              <a:t>Budaya</a:t>
            </a:r>
            <a:r>
              <a:rPr lang="en-US" sz="2800" dirty="0"/>
              <a:t> yang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sehat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menurunkan</a:t>
            </a:r>
            <a:r>
              <a:rPr lang="en-US" sz="2800" dirty="0"/>
              <a:t> </a:t>
            </a:r>
            <a:r>
              <a:rPr lang="en-US" sz="2800" dirty="0" err="1"/>
              <a:t>semangat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 dan </a:t>
            </a:r>
            <a:r>
              <a:rPr lang="en-US" sz="2800" dirty="0" err="1"/>
              <a:t>meningkatkan</a:t>
            </a:r>
            <a:r>
              <a:rPr lang="en-US" sz="2800" dirty="0"/>
              <a:t> </a:t>
            </a:r>
            <a:r>
              <a:rPr lang="en-US" sz="2800" dirty="0" err="1"/>
              <a:t>konflik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organisasi</a:t>
            </a:r>
            <a:r>
              <a:rPr lang="en-US" sz="2800" dirty="0"/>
              <a:t>.</a:t>
            </a:r>
          </a:p>
          <a:p>
            <a:pPr algn="ctr"/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3374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089074D-04B6-4A1A-BB62-88CC590CF0E8}"/>
              </a:ext>
            </a:extLst>
          </p:cNvPr>
          <p:cNvSpPr/>
          <p:nvPr/>
        </p:nvSpPr>
        <p:spPr>
          <a:xfrm>
            <a:off x="845573" y="2302223"/>
            <a:ext cx="10500853" cy="26776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1" dirty="0"/>
              <a:t>10. </a:t>
            </a:r>
            <a:r>
              <a:rPr lang="en-US" sz="2800" b="1" dirty="0" err="1"/>
              <a:t>Krisis</a:t>
            </a:r>
            <a:r>
              <a:rPr lang="en-US" sz="2800" b="1" dirty="0"/>
              <a:t> dan </a:t>
            </a:r>
            <a:r>
              <a:rPr lang="en-US" sz="2800" b="1" dirty="0" err="1"/>
              <a:t>Ketidakpastian</a:t>
            </a:r>
            <a:r>
              <a:rPr lang="en-US" sz="2800" b="1" dirty="0"/>
              <a:t> (</a:t>
            </a:r>
            <a:r>
              <a:rPr lang="en-US" sz="2800" b="1" dirty="0" err="1"/>
              <a:t>Contoh</a:t>
            </a:r>
            <a:r>
              <a:rPr lang="en-US" sz="2800" b="1" dirty="0"/>
              <a:t>: </a:t>
            </a:r>
            <a:r>
              <a:rPr lang="en-US" sz="2800" b="1" dirty="0" err="1"/>
              <a:t>Pandemi</a:t>
            </a:r>
            <a:r>
              <a:rPr lang="en-US" sz="2800" b="1" dirty="0"/>
              <a:t>)</a:t>
            </a:r>
          </a:p>
          <a:p>
            <a:endParaRPr lang="en-US" sz="2800" b="1" dirty="0"/>
          </a:p>
          <a:p>
            <a:r>
              <a:rPr lang="en-US" sz="2800" dirty="0" err="1"/>
              <a:t>Situasi</a:t>
            </a:r>
            <a:r>
              <a:rPr lang="en-US" sz="2800" dirty="0"/>
              <a:t>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dirty="0" err="1"/>
              <a:t>krisis</a:t>
            </a:r>
            <a:r>
              <a:rPr lang="en-US" sz="2800" dirty="0"/>
              <a:t> </a:t>
            </a:r>
            <a:r>
              <a:rPr lang="en-US" sz="2800" dirty="0" err="1"/>
              <a:t>ekonomi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pandemi</a:t>
            </a:r>
            <a:r>
              <a:rPr lang="en-US" sz="2800" dirty="0"/>
              <a:t> </a:t>
            </a:r>
            <a:r>
              <a:rPr lang="en-US" sz="2800" dirty="0" err="1"/>
              <a:t>memaksa</a:t>
            </a:r>
            <a:r>
              <a:rPr lang="en-US" sz="2800" dirty="0"/>
              <a:t> </a:t>
            </a:r>
            <a:r>
              <a:rPr lang="en-US" sz="2800" dirty="0" err="1"/>
              <a:t>perusahaan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beradaptasi</a:t>
            </a:r>
            <a:r>
              <a:rPr lang="en-US" sz="2800" dirty="0"/>
              <a:t> </a:t>
            </a:r>
            <a:r>
              <a:rPr lang="en-US" sz="2800" dirty="0" err="1"/>
              <a:t>cepat</a:t>
            </a:r>
            <a:r>
              <a:rPr lang="en-US" sz="2800" dirty="0"/>
              <a:t>, </a:t>
            </a:r>
            <a:r>
              <a:rPr lang="en-US" sz="2800" dirty="0" err="1"/>
              <a:t>misalnya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 remote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pengurangan</a:t>
            </a:r>
            <a:r>
              <a:rPr lang="en-US" sz="2800" dirty="0"/>
              <a:t> </a:t>
            </a:r>
            <a:r>
              <a:rPr lang="en-US" sz="2800" dirty="0" err="1"/>
              <a:t>tenaga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.</a:t>
            </a:r>
          </a:p>
          <a:p>
            <a:pPr algn="ctr"/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994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4081DB-1923-4878-AB15-AD54F35A1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126" y="827086"/>
            <a:ext cx="7601714" cy="3310574"/>
          </a:xfrm>
        </p:spPr>
        <p:txBody>
          <a:bodyPr/>
          <a:lstStyle/>
          <a:p>
            <a:r>
              <a:rPr lang="en-US" sz="48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798203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0E0F-10C6-298A-C347-E831FFF4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MSDM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BE84FAA-9507-4E52-AACB-FDA660518584}"/>
              </a:ext>
            </a:extLst>
          </p:cNvPr>
          <p:cNvSpPr/>
          <p:nvPr/>
        </p:nvSpPr>
        <p:spPr>
          <a:xfrm>
            <a:off x="1535372" y="0"/>
            <a:ext cx="10013709" cy="45425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Tantangan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MSDM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hambatan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permasalahan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dihadapi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mengelola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efektif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produktif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Tantangan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muncul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perkembangan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teknologi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dinamika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b="0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700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0E0F-10C6-298A-C347-E831FFF4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Tantangan-Tantangan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MSDM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F5977E1-0817-4074-A2C3-D4E5D16E6012}"/>
              </a:ext>
            </a:extLst>
          </p:cNvPr>
          <p:cNvSpPr/>
          <p:nvPr/>
        </p:nvSpPr>
        <p:spPr>
          <a:xfrm>
            <a:off x="1760221" y="2693014"/>
            <a:ext cx="9628840" cy="35394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514350" indent="-514350">
              <a:buAutoNum type="arabicPeriod"/>
            </a:pP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Teknologi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Perkembangan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teknologi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yang sangat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cepat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menuntut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beradaptasi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menguasai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teknologi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digital dan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otomatisasi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Jika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produktivitas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menurun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tertinggal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pesaing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37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E29D233-6D1B-4F56-911B-0ABEBFE6AA4F}"/>
              </a:ext>
            </a:extLst>
          </p:cNvPr>
          <p:cNvSpPr/>
          <p:nvPr/>
        </p:nvSpPr>
        <p:spPr>
          <a:xfrm>
            <a:off x="4254909" y="1277620"/>
            <a:ext cx="7937091" cy="54476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Globalisasi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Globalisasi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persaingan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luas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bahkan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antar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negara. Perusahaan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mengelola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beragam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multikultural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 dan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bersaing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mendapatkan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SDM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terbaik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65057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C288853-9B06-4F17-BB5D-D0394D57694E}"/>
              </a:ext>
            </a:extLst>
          </p:cNvPr>
          <p:cNvSpPr/>
          <p:nvPr/>
        </p:nvSpPr>
        <p:spPr>
          <a:xfrm>
            <a:off x="1297858" y="784574"/>
            <a:ext cx="10628671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Demografi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Tenaga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Tenaga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terdiri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generasi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(Baby Boomers, Gen X,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Milenial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Gen Z).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generasi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karakteristik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menyesuaikan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gaya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kepemimpinan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kebijakan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014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089074D-04B6-4A1A-BB62-88CC590CF0E8}"/>
              </a:ext>
            </a:extLst>
          </p:cNvPr>
          <p:cNvSpPr/>
          <p:nvPr/>
        </p:nvSpPr>
        <p:spPr>
          <a:xfrm>
            <a:off x="845573" y="1502123"/>
            <a:ext cx="10500853" cy="44012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Retensi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Loyalitas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Banyak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berpindah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(job hopping). Hal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tantangan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mempertahankan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terbaik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peluang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karier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247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33B2229-1938-48BC-A3AD-D2B2BCBCE41B}"/>
              </a:ext>
            </a:extLst>
          </p:cNvPr>
          <p:cNvSpPr txBox="1"/>
          <p:nvPr/>
        </p:nvSpPr>
        <p:spPr>
          <a:xfrm>
            <a:off x="1420761" y="1625038"/>
            <a:ext cx="9350478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Pengembangan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Kompetensi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SDM</a:t>
            </a:r>
          </a:p>
          <a:p>
            <a:pPr>
              <a:lnSpc>
                <a:spcPct val="150000"/>
              </a:lnSpc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Perusahaan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pelatihan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pengembangan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Jika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kesulitan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mengikuti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perkembangan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tuntutan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industri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082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F5977E1-0817-4074-A2C3-D4E5D16E6012}"/>
              </a:ext>
            </a:extLst>
          </p:cNvPr>
          <p:cNvSpPr/>
          <p:nvPr/>
        </p:nvSpPr>
        <p:spPr>
          <a:xfrm>
            <a:off x="1760221" y="2456795"/>
            <a:ext cx="9628840" cy="44012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Keseimbangan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Kehidupan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(Work-Life Balance)</a:t>
            </a:r>
          </a:p>
          <a:p>
            <a:pPr>
              <a:lnSpc>
                <a:spcPct val="150000"/>
              </a:lnSpc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memperhatikan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keseimbangan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kehidupan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pribadi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Jika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memperhatikan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mengalami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stres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menurunnya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161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F5977E1-0817-4074-A2C3-D4E5D16E6012}"/>
              </a:ext>
            </a:extLst>
          </p:cNvPr>
          <p:cNvSpPr/>
          <p:nvPr/>
        </p:nvSpPr>
        <p:spPr>
          <a:xfrm>
            <a:off x="1760221" y="2372974"/>
            <a:ext cx="9628840" cy="48320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Regulasi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Ketenagakerjaan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sering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berubah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Perusahaan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selalu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mengikuti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melanggar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berjalan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kebijakan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berlaku</a:t>
            </a:r>
            <a:r>
              <a:rPr lang="en-US" sz="2800" dirty="0"/>
              <a:t>.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652325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Shoji design</Template>
  <TotalTime>72</TotalTime>
  <Words>434</Words>
  <Application>Microsoft Office PowerPoint</Application>
  <PresentationFormat>Widescreen</PresentationFormat>
  <Paragraphs>46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Meiryo</vt:lpstr>
      <vt:lpstr>Arial</vt:lpstr>
      <vt:lpstr>Calibri</vt:lpstr>
      <vt:lpstr>Corbel</vt:lpstr>
      <vt:lpstr>Wingdings</vt:lpstr>
      <vt:lpstr>ShojiVTI</vt:lpstr>
      <vt:lpstr>TANTANGAN–TANTANGAN  DALAM MSDM  FITRA RAHMA TIARA (2024340250009)</vt:lpstr>
      <vt:lpstr>Pengertian Tantangan dalam MSDM</vt:lpstr>
      <vt:lpstr>Tantangan-Tantangan dalam MSDM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TANTANGAN–TANTANGAN  DALAM MSDM  FITRA RAHMA TIARA (2024340250009)</dc:title>
  <dc:creator>Fitra Rahma</dc:creator>
  <cp:lastModifiedBy>Fitra Rahma</cp:lastModifiedBy>
  <cp:revision>8</cp:revision>
  <dcterms:created xsi:type="dcterms:W3CDTF">2026-04-23T01:30:09Z</dcterms:created>
  <dcterms:modified xsi:type="dcterms:W3CDTF">2026-04-23T02:42:25Z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