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51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75303"/>
            <a:ext cx="7556421" cy="2835116"/>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Proposal Program Pembinaan Mahasiswa Wirausaha (P2MW) 2025: Es Teh Arci</a:t>
            </a:r>
            <a:endParaRPr lang="en-US" sz="4450" dirty="0"/>
          </a:p>
        </p:txBody>
      </p:sp>
      <p:sp>
        <p:nvSpPr>
          <p:cNvPr id="4" name="Text 1"/>
          <p:cNvSpPr/>
          <p:nvPr/>
        </p:nvSpPr>
        <p:spPr>
          <a:xfrm>
            <a:off x="6280190" y="4650581"/>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Proposal ini mengusulkan program Pembinaan Mahasiswa Wirausaha (P2MW) 2024 untuk usaha minuman es teh "Es Teh Arci" yang diprakarsai oleh Arjhu Wita Gulo dan Gracia Siska Adelweis, mahasiswa Universitas Jayabaya Jakarta.</a:t>
            </a:r>
            <a:endParaRPr lang="en-US" sz="1750" dirty="0"/>
          </a:p>
        </p:txBody>
      </p:sp>
      <p:sp>
        <p:nvSpPr>
          <p:cNvPr id="5" name="Shape 2"/>
          <p:cNvSpPr/>
          <p:nvPr/>
        </p:nvSpPr>
        <p:spPr>
          <a:xfrm>
            <a:off x="6280190" y="6374249"/>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6357342"/>
            <a:ext cx="2927747"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18667"/>
            <a:ext cx="130428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Latar Belakang: Kebutuhan Minuman Segar dan Inovasi</a:t>
            </a:r>
            <a:endParaRPr lang="en-US" sz="4450" dirty="0"/>
          </a:p>
        </p:txBody>
      </p:sp>
      <p:sp>
        <p:nvSpPr>
          <p:cNvPr id="4" name="Text 1"/>
          <p:cNvSpPr/>
          <p:nvPr/>
        </p:nvSpPr>
        <p:spPr>
          <a:xfrm>
            <a:off x="793790" y="5376386"/>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Minuman es teh telah menjadi favorit masyarakat Indonesia, terutama di daerah beriklim tropis seperti Jakarta. Popularitas es teh membuka potensi pengembangan kreatif dengan berbagai varian rasa dan penyajian.</a:t>
            </a:r>
            <a:endParaRPr lang="en-US" sz="1750" dirty="0"/>
          </a:p>
        </p:txBody>
      </p:sp>
      <p:sp>
        <p:nvSpPr>
          <p:cNvPr id="5" name="Text 2"/>
          <p:cNvSpPr/>
          <p:nvPr/>
        </p:nvSpPr>
        <p:spPr>
          <a:xfrm>
            <a:off x="793790" y="6357342"/>
            <a:ext cx="1304282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Usaha ini bertujuan memperkenalkan konsep minuman teh modern dengan beragam varian, mulai dari teh original hingga kombinasi dengan buah-buahan segar, aneka topping, dan tambahan herbal untuk meningkatkan cita rasa dan manfaat kesehatannya.</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98446"/>
            <a:ext cx="130428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Deskripsi Usaha: Tujuan, Konsumen, dan Permasalahan</a:t>
            </a:r>
            <a:endParaRPr lang="en-US" sz="4450" dirty="0"/>
          </a:p>
        </p:txBody>
      </p:sp>
      <p:sp>
        <p:nvSpPr>
          <p:cNvPr id="3" name="Text 1"/>
          <p:cNvSpPr/>
          <p:nvPr/>
        </p:nvSpPr>
        <p:spPr>
          <a:xfrm>
            <a:off x="793790" y="288297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Tujuan Usaha</a:t>
            </a:r>
            <a:endParaRPr lang="en-US" sz="2200" dirty="0"/>
          </a:p>
        </p:txBody>
      </p:sp>
      <p:sp>
        <p:nvSpPr>
          <p:cNvPr id="4" name="Text 2"/>
          <p:cNvSpPr/>
          <p:nvPr/>
        </p:nvSpPr>
        <p:spPr>
          <a:xfrm>
            <a:off x="793790" y="3464123"/>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Menawarkan alternatif minuman sehat dan segar berbasis es teh.</a:t>
            </a:r>
            <a:endParaRPr lang="en-US" sz="1750" dirty="0"/>
          </a:p>
        </p:txBody>
      </p:sp>
      <p:sp>
        <p:nvSpPr>
          <p:cNvPr id="5" name="Text 3"/>
          <p:cNvSpPr/>
          <p:nvPr/>
        </p:nvSpPr>
        <p:spPr>
          <a:xfrm>
            <a:off x="793790" y="4269224"/>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Mengubah pandangan masyarakat tentang es teh.</a:t>
            </a:r>
            <a:endParaRPr lang="en-US" sz="1750" dirty="0"/>
          </a:p>
        </p:txBody>
      </p:sp>
      <p:sp>
        <p:nvSpPr>
          <p:cNvPr id="6" name="Text 4"/>
          <p:cNvSpPr/>
          <p:nvPr/>
        </p:nvSpPr>
        <p:spPr>
          <a:xfrm>
            <a:off x="793790" y="5074325"/>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Mendukung kreativitas dan semangat wirausaha di kalangan mahasiswa.</a:t>
            </a:r>
            <a:endParaRPr lang="en-US" sz="1750" dirty="0"/>
          </a:p>
        </p:txBody>
      </p:sp>
      <p:sp>
        <p:nvSpPr>
          <p:cNvPr id="7" name="Text 5"/>
          <p:cNvSpPr/>
          <p:nvPr/>
        </p:nvSpPr>
        <p:spPr>
          <a:xfrm>
            <a:off x="5332928" y="288297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Konsumen Potensial</a:t>
            </a:r>
            <a:endParaRPr lang="en-US" sz="2200" dirty="0"/>
          </a:p>
        </p:txBody>
      </p:sp>
      <p:sp>
        <p:nvSpPr>
          <p:cNvPr id="8" name="Text 6"/>
          <p:cNvSpPr/>
          <p:nvPr/>
        </p:nvSpPr>
        <p:spPr>
          <a:xfrm>
            <a:off x="5332928" y="3464123"/>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Masyarakat perkotaan yang membutuhkan minuman segar dan praktis.</a:t>
            </a:r>
            <a:endParaRPr lang="en-US" sz="1750" dirty="0"/>
          </a:p>
        </p:txBody>
      </p:sp>
      <p:sp>
        <p:nvSpPr>
          <p:cNvPr id="9" name="Text 7"/>
          <p:cNvSpPr/>
          <p:nvPr/>
        </p:nvSpPr>
        <p:spPr>
          <a:xfrm>
            <a:off x="5332928" y="4632127"/>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Mahasiswa dan pekerja kantor di area strategis.</a:t>
            </a:r>
            <a:endParaRPr lang="en-US" sz="1750" dirty="0"/>
          </a:p>
        </p:txBody>
      </p:sp>
      <p:sp>
        <p:nvSpPr>
          <p:cNvPr id="10" name="Text 8"/>
          <p:cNvSpPr/>
          <p:nvPr/>
        </p:nvSpPr>
        <p:spPr>
          <a:xfrm>
            <a:off x="5332928" y="5437227"/>
            <a:ext cx="3978116" cy="1814513"/>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Masyarakat umum di kawasan Pulomas yang tertarik pada minuman es teh dengan varian yang segar, inovatif, dan menyehatkan.</a:t>
            </a:r>
            <a:endParaRPr lang="en-US" sz="1750" dirty="0"/>
          </a:p>
        </p:txBody>
      </p:sp>
      <p:sp>
        <p:nvSpPr>
          <p:cNvPr id="11" name="Text 9"/>
          <p:cNvSpPr/>
          <p:nvPr/>
        </p:nvSpPr>
        <p:spPr>
          <a:xfrm>
            <a:off x="9872067" y="2882979"/>
            <a:ext cx="3342680"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Permasalahan Konsumen</a:t>
            </a:r>
            <a:endParaRPr lang="en-US" sz="2200" dirty="0"/>
          </a:p>
        </p:txBody>
      </p:sp>
      <p:sp>
        <p:nvSpPr>
          <p:cNvPr id="12" name="Text 10"/>
          <p:cNvSpPr/>
          <p:nvPr/>
        </p:nvSpPr>
        <p:spPr>
          <a:xfrm>
            <a:off x="9872067" y="3464123"/>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Kekhawatiran akan kandungan gula tinggi dalam es teh.</a:t>
            </a:r>
            <a:endParaRPr lang="en-US" sz="1750" dirty="0"/>
          </a:p>
        </p:txBody>
      </p:sp>
      <p:sp>
        <p:nvSpPr>
          <p:cNvPr id="13" name="Text 11"/>
          <p:cNvSpPr/>
          <p:nvPr/>
        </p:nvSpPr>
        <p:spPr>
          <a:xfrm>
            <a:off x="9872067" y="4269224"/>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Kebutuhan akan pesanan dalam jumlah besar dengan kemasan praktis.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11637"/>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Keunikan dan Diferensiasi Produk: Varian Es Teh Arci</a:t>
            </a:r>
            <a:endParaRPr lang="en-US" sz="4450" dirty="0"/>
          </a:p>
        </p:txBody>
      </p:sp>
      <p:sp>
        <p:nvSpPr>
          <p:cNvPr id="4" name="Shape 1"/>
          <p:cNvSpPr/>
          <p:nvPr/>
        </p:nvSpPr>
        <p:spPr>
          <a:xfrm>
            <a:off x="6280190" y="2469356"/>
            <a:ext cx="3664863" cy="2773799"/>
          </a:xfrm>
          <a:prstGeom prst="roundRect">
            <a:avLst>
              <a:gd name="adj" fmla="val 3435"/>
            </a:avLst>
          </a:prstGeom>
          <a:solidFill>
            <a:srgbClr val="DADBF1"/>
          </a:solidFill>
          <a:ln w="7620">
            <a:solidFill>
              <a:srgbClr val="C0C1D7"/>
            </a:solidFill>
            <a:prstDash val="solid"/>
          </a:ln>
        </p:spPr>
      </p:sp>
      <p:sp>
        <p:nvSpPr>
          <p:cNvPr id="5" name="Text 2"/>
          <p:cNvSpPr/>
          <p:nvPr/>
        </p:nvSpPr>
        <p:spPr>
          <a:xfrm>
            <a:off x="6514624" y="2703790"/>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Varian Buah Segar</a:t>
            </a:r>
            <a:endParaRPr lang="en-US" sz="2200" dirty="0"/>
          </a:p>
        </p:txBody>
      </p:sp>
      <p:sp>
        <p:nvSpPr>
          <p:cNvPr id="6" name="Text 3"/>
          <p:cNvSpPr/>
          <p:nvPr/>
        </p:nvSpPr>
        <p:spPr>
          <a:xfrm>
            <a:off x="6514624" y="3194209"/>
            <a:ext cx="31959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Menggunakan buah-buahan alami seperti lemon, stroberi, dan jeruk yang menambah rasa unik sekaligus vitamin.</a:t>
            </a:r>
            <a:endParaRPr lang="en-US" sz="1750" dirty="0"/>
          </a:p>
        </p:txBody>
      </p:sp>
      <p:sp>
        <p:nvSpPr>
          <p:cNvPr id="7" name="Shape 4"/>
          <p:cNvSpPr/>
          <p:nvPr/>
        </p:nvSpPr>
        <p:spPr>
          <a:xfrm>
            <a:off x="10171867" y="2469356"/>
            <a:ext cx="3664863" cy="2773799"/>
          </a:xfrm>
          <a:prstGeom prst="roundRect">
            <a:avLst>
              <a:gd name="adj" fmla="val 3435"/>
            </a:avLst>
          </a:prstGeom>
          <a:solidFill>
            <a:srgbClr val="DADBF1"/>
          </a:solidFill>
          <a:ln w="7620">
            <a:solidFill>
              <a:srgbClr val="C0C1D7"/>
            </a:solidFill>
            <a:prstDash val="solid"/>
          </a:ln>
        </p:spPr>
      </p:sp>
      <p:sp>
        <p:nvSpPr>
          <p:cNvPr id="8" name="Text 5"/>
          <p:cNvSpPr/>
          <p:nvPr/>
        </p:nvSpPr>
        <p:spPr>
          <a:xfrm>
            <a:off x="10406301" y="2703790"/>
            <a:ext cx="286023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Pilihan Pemanis Alami</a:t>
            </a:r>
            <a:endParaRPr lang="en-US" sz="2200" dirty="0"/>
          </a:p>
        </p:txBody>
      </p:sp>
      <p:sp>
        <p:nvSpPr>
          <p:cNvPr id="9" name="Text 6"/>
          <p:cNvSpPr/>
          <p:nvPr/>
        </p:nvSpPr>
        <p:spPr>
          <a:xfrm>
            <a:off x="10406301" y="3194209"/>
            <a:ext cx="3195995"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Menggunakan madu atau gula aren sebagai alternatif pemanis, sehingga tetap manis tanpa menggunakan gula berlebih.</a:t>
            </a:r>
            <a:endParaRPr lang="en-US" sz="1750" dirty="0"/>
          </a:p>
        </p:txBody>
      </p:sp>
      <p:sp>
        <p:nvSpPr>
          <p:cNvPr id="10" name="Shape 7"/>
          <p:cNvSpPr/>
          <p:nvPr/>
        </p:nvSpPr>
        <p:spPr>
          <a:xfrm>
            <a:off x="6280190" y="5469969"/>
            <a:ext cx="7556421" cy="2047994"/>
          </a:xfrm>
          <a:prstGeom prst="roundRect">
            <a:avLst>
              <a:gd name="adj" fmla="val 4652"/>
            </a:avLst>
          </a:prstGeom>
          <a:solidFill>
            <a:srgbClr val="DADBF1"/>
          </a:solidFill>
          <a:ln w="7620">
            <a:solidFill>
              <a:srgbClr val="C0C1D7"/>
            </a:solidFill>
            <a:prstDash val="solid"/>
          </a:ln>
        </p:spPr>
      </p:sp>
      <p:sp>
        <p:nvSpPr>
          <p:cNvPr id="11" name="Text 8"/>
          <p:cNvSpPr/>
          <p:nvPr/>
        </p:nvSpPr>
        <p:spPr>
          <a:xfrm>
            <a:off x="6514624" y="5704403"/>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Es Teh Herbal</a:t>
            </a:r>
            <a:endParaRPr lang="en-US" sz="2200" dirty="0"/>
          </a:p>
        </p:txBody>
      </p:sp>
      <p:sp>
        <p:nvSpPr>
          <p:cNvPr id="12" name="Text 9"/>
          <p:cNvSpPr/>
          <p:nvPr/>
        </p:nvSpPr>
        <p:spPr>
          <a:xfrm>
            <a:off x="6514624" y="6194822"/>
            <a:ext cx="7087553"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Menyediakan pilihan es teh dengan tambahan herbal seperti jahe atau mint, yang tidak hanya menyegarkan tetapi juga memberikan manfaat kesehatan tambahan.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978700"/>
            <a:ext cx="12467392"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Strategi Pemasaran dan Pengembangan Produk</a:t>
            </a:r>
            <a:endParaRPr lang="en-US" sz="4450" dirty="0"/>
          </a:p>
        </p:txBody>
      </p:sp>
      <p:sp>
        <p:nvSpPr>
          <p:cNvPr id="3" name="Text 1"/>
          <p:cNvSpPr/>
          <p:nvPr/>
        </p:nvSpPr>
        <p:spPr>
          <a:xfrm>
            <a:off x="793790" y="3254454"/>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Sumber Daya Tim</a:t>
            </a:r>
            <a:endParaRPr lang="en-US" sz="2200" dirty="0"/>
          </a:p>
        </p:txBody>
      </p:sp>
      <p:sp>
        <p:nvSpPr>
          <p:cNvPr id="4" name="Text 2"/>
          <p:cNvSpPr/>
          <p:nvPr/>
        </p:nvSpPr>
        <p:spPr>
          <a:xfrm>
            <a:off x="793790" y="3835598"/>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Arjhu Wita Gulo: Ahli dalam meracik minuman dan menciptakan varian rasa.</a:t>
            </a:r>
            <a:endParaRPr lang="en-US" sz="1750" dirty="0"/>
          </a:p>
        </p:txBody>
      </p:sp>
      <p:sp>
        <p:nvSpPr>
          <p:cNvPr id="5" name="Text 3"/>
          <p:cNvSpPr/>
          <p:nvPr/>
        </p:nvSpPr>
        <p:spPr>
          <a:xfrm>
            <a:off x="793790" y="5003602"/>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Gracia Siska Adelweis: Mengelola pemasaran digital dan strategi promosi.</a:t>
            </a:r>
            <a:endParaRPr lang="en-US" sz="1750" dirty="0"/>
          </a:p>
        </p:txBody>
      </p:sp>
      <p:sp>
        <p:nvSpPr>
          <p:cNvPr id="6" name="Text 4"/>
          <p:cNvSpPr/>
          <p:nvPr/>
        </p:nvSpPr>
        <p:spPr>
          <a:xfrm>
            <a:off x="5332928" y="3254454"/>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Strategi Pemasaran</a:t>
            </a:r>
            <a:endParaRPr lang="en-US" sz="2200" dirty="0"/>
          </a:p>
        </p:txBody>
      </p:sp>
      <p:sp>
        <p:nvSpPr>
          <p:cNvPr id="7" name="Text 5"/>
          <p:cNvSpPr/>
          <p:nvPr/>
        </p:nvSpPr>
        <p:spPr>
          <a:xfrm>
            <a:off x="5332928" y="3835598"/>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Pemasaran digital melalui media sosial.</a:t>
            </a:r>
            <a:endParaRPr lang="en-US" sz="1750" dirty="0"/>
          </a:p>
        </p:txBody>
      </p:sp>
      <p:sp>
        <p:nvSpPr>
          <p:cNvPr id="8" name="Text 6"/>
          <p:cNvSpPr/>
          <p:nvPr/>
        </p:nvSpPr>
        <p:spPr>
          <a:xfrm>
            <a:off x="5332928" y="4640699"/>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Promosi di lingkungan kampus Universitas Jayabaya.</a:t>
            </a:r>
            <a:endParaRPr lang="en-US" sz="1750" dirty="0"/>
          </a:p>
        </p:txBody>
      </p:sp>
      <p:sp>
        <p:nvSpPr>
          <p:cNvPr id="9" name="Text 7"/>
          <p:cNvSpPr/>
          <p:nvPr/>
        </p:nvSpPr>
        <p:spPr>
          <a:xfrm>
            <a:off x="5332928" y="5445800"/>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Kolaborasi dengan platform pesan antar makanan seperti Grabfood.</a:t>
            </a:r>
            <a:endParaRPr lang="en-US" sz="1750" dirty="0"/>
          </a:p>
        </p:txBody>
      </p:sp>
      <p:sp>
        <p:nvSpPr>
          <p:cNvPr id="10" name="Text 8"/>
          <p:cNvSpPr/>
          <p:nvPr/>
        </p:nvSpPr>
        <p:spPr>
          <a:xfrm>
            <a:off x="9872067" y="3254454"/>
            <a:ext cx="306597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Pengembangan Produk</a:t>
            </a:r>
            <a:endParaRPr lang="en-US" sz="2200" dirty="0"/>
          </a:p>
        </p:txBody>
      </p:sp>
      <p:sp>
        <p:nvSpPr>
          <p:cNvPr id="11" name="Text 9"/>
          <p:cNvSpPr/>
          <p:nvPr/>
        </p:nvSpPr>
        <p:spPr>
          <a:xfrm>
            <a:off x="9872067" y="3835598"/>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Penambahan varian rasa baru.</a:t>
            </a:r>
            <a:endParaRPr lang="en-US" sz="1750" dirty="0"/>
          </a:p>
        </p:txBody>
      </p:sp>
      <p:sp>
        <p:nvSpPr>
          <p:cNvPr id="12" name="Text 10"/>
          <p:cNvSpPr/>
          <p:nvPr/>
        </p:nvSpPr>
        <p:spPr>
          <a:xfrm>
            <a:off x="9872067" y="4277797"/>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Peningkatan kualitas bahan baku dan proses produksi.</a:t>
            </a:r>
            <a:endParaRPr lang="en-US" sz="1750" dirty="0"/>
          </a:p>
        </p:txBody>
      </p:sp>
      <p:sp>
        <p:nvSpPr>
          <p:cNvPr id="13" name="Text 11"/>
          <p:cNvSpPr/>
          <p:nvPr/>
        </p:nvSpPr>
        <p:spPr>
          <a:xfrm>
            <a:off x="9872067" y="5082897"/>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Pengembangan kemasan yang praktis dan ramah lingkungan.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29233" y="627102"/>
            <a:ext cx="7983379" cy="472440"/>
          </a:xfrm>
          <a:prstGeom prst="rect">
            <a:avLst/>
          </a:prstGeom>
          <a:noFill/>
          <a:ln/>
        </p:spPr>
        <p:txBody>
          <a:bodyPr wrap="none" lIns="0" tIns="0" rIns="0" bIns="0" rtlCol="0" anchor="t"/>
          <a:lstStyle/>
          <a:p>
            <a:pPr marL="0" indent="0">
              <a:lnSpc>
                <a:spcPts val="3700"/>
              </a:lnSpc>
              <a:buNone/>
            </a:pPr>
            <a:r>
              <a:rPr lang="en-US" sz="2950" b="1" kern="0" spc="-89" dirty="0">
                <a:solidFill>
                  <a:srgbClr val="000000"/>
                </a:solidFill>
                <a:latin typeface="Inter Bold" pitchFamily="34" charset="0"/>
                <a:ea typeface="Inter Bold" pitchFamily="34" charset="-122"/>
                <a:cs typeface="Inter Bold" pitchFamily="34" charset="-120"/>
              </a:rPr>
              <a:t>Rencana Kegiatan dan Penggunaan Anggaran</a:t>
            </a:r>
            <a:endParaRPr lang="en-US" sz="2950" dirty="0"/>
          </a:p>
        </p:txBody>
      </p:sp>
      <p:sp>
        <p:nvSpPr>
          <p:cNvPr id="4" name="Shape 1"/>
          <p:cNvSpPr/>
          <p:nvPr/>
        </p:nvSpPr>
        <p:spPr>
          <a:xfrm>
            <a:off x="529233" y="1326356"/>
            <a:ext cx="8085534" cy="6276023"/>
          </a:xfrm>
          <a:prstGeom prst="roundRect">
            <a:avLst>
              <a:gd name="adj" fmla="val 1012"/>
            </a:avLst>
          </a:prstGeom>
          <a:noFill/>
          <a:ln w="7620">
            <a:solidFill>
              <a:srgbClr val="000000">
                <a:alpha val="8000"/>
              </a:srgbClr>
            </a:solidFill>
            <a:prstDash val="solid"/>
          </a:ln>
        </p:spPr>
      </p:sp>
      <p:sp>
        <p:nvSpPr>
          <p:cNvPr id="5" name="Shape 2"/>
          <p:cNvSpPr/>
          <p:nvPr/>
        </p:nvSpPr>
        <p:spPr>
          <a:xfrm>
            <a:off x="536853" y="1333976"/>
            <a:ext cx="8071842" cy="680561"/>
          </a:xfrm>
          <a:prstGeom prst="rect">
            <a:avLst/>
          </a:prstGeom>
          <a:solidFill>
            <a:srgbClr val="FFFFFF">
              <a:alpha val="4000"/>
            </a:srgbClr>
          </a:solidFill>
          <a:ln/>
        </p:spPr>
      </p:sp>
      <p:sp>
        <p:nvSpPr>
          <p:cNvPr id="6" name="Text 3"/>
          <p:cNvSpPr/>
          <p:nvPr/>
        </p:nvSpPr>
        <p:spPr>
          <a:xfrm>
            <a:off x="688181" y="1432322"/>
            <a:ext cx="103905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Kegiatan</a:t>
            </a:r>
            <a:endParaRPr lang="en-US" sz="1150" dirty="0"/>
          </a:p>
        </p:txBody>
      </p:sp>
      <p:sp>
        <p:nvSpPr>
          <p:cNvPr id="7" name="Text 4"/>
          <p:cNvSpPr/>
          <p:nvPr/>
        </p:nvSpPr>
        <p:spPr>
          <a:xfrm>
            <a:off x="2037278" y="143232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Barang</a:t>
            </a:r>
            <a:endParaRPr lang="en-US" sz="1150" dirty="0"/>
          </a:p>
        </p:txBody>
      </p:sp>
      <p:sp>
        <p:nvSpPr>
          <p:cNvPr id="8" name="Text 5"/>
          <p:cNvSpPr/>
          <p:nvPr/>
        </p:nvSpPr>
        <p:spPr>
          <a:xfrm>
            <a:off x="3382566" y="143232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Kuantitas</a:t>
            </a:r>
            <a:endParaRPr lang="en-US" sz="1150" dirty="0"/>
          </a:p>
        </p:txBody>
      </p:sp>
      <p:sp>
        <p:nvSpPr>
          <p:cNvPr id="9" name="Text 6"/>
          <p:cNvSpPr/>
          <p:nvPr/>
        </p:nvSpPr>
        <p:spPr>
          <a:xfrm>
            <a:off x="4727853" y="143232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Harga Satuan</a:t>
            </a:r>
            <a:endParaRPr lang="en-US" sz="1150" dirty="0"/>
          </a:p>
        </p:txBody>
      </p:sp>
      <p:sp>
        <p:nvSpPr>
          <p:cNvPr id="10" name="Text 7"/>
          <p:cNvSpPr/>
          <p:nvPr/>
        </p:nvSpPr>
        <p:spPr>
          <a:xfrm>
            <a:off x="6073140" y="143232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Total</a:t>
            </a:r>
            <a:endParaRPr lang="en-US" sz="1150" dirty="0"/>
          </a:p>
        </p:txBody>
      </p:sp>
      <p:sp>
        <p:nvSpPr>
          <p:cNvPr id="11" name="Text 8"/>
          <p:cNvSpPr/>
          <p:nvPr/>
        </p:nvSpPr>
        <p:spPr>
          <a:xfrm>
            <a:off x="7418427" y="1432322"/>
            <a:ext cx="103905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Target Capaian</a:t>
            </a:r>
            <a:endParaRPr lang="en-US" sz="1150" dirty="0"/>
          </a:p>
        </p:txBody>
      </p:sp>
      <p:sp>
        <p:nvSpPr>
          <p:cNvPr id="12" name="Shape 9"/>
          <p:cNvSpPr/>
          <p:nvPr/>
        </p:nvSpPr>
        <p:spPr>
          <a:xfrm>
            <a:off x="536853" y="2014538"/>
            <a:ext cx="8071842" cy="922496"/>
          </a:xfrm>
          <a:prstGeom prst="rect">
            <a:avLst/>
          </a:prstGeom>
          <a:solidFill>
            <a:srgbClr val="000000">
              <a:alpha val="4000"/>
            </a:srgbClr>
          </a:solidFill>
          <a:ln/>
        </p:spPr>
      </p:sp>
      <p:sp>
        <p:nvSpPr>
          <p:cNvPr id="13" name="Text 10"/>
          <p:cNvSpPr/>
          <p:nvPr/>
        </p:nvSpPr>
        <p:spPr>
          <a:xfrm>
            <a:off x="688181" y="2112883"/>
            <a:ext cx="103905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Pengembangan varian produk</a:t>
            </a:r>
            <a:endParaRPr lang="en-US" sz="1150" dirty="0"/>
          </a:p>
        </p:txBody>
      </p:sp>
      <p:sp>
        <p:nvSpPr>
          <p:cNvPr id="14" name="Text 11"/>
          <p:cNvSpPr/>
          <p:nvPr/>
        </p:nvSpPr>
        <p:spPr>
          <a:xfrm>
            <a:off x="2037278" y="2112883"/>
            <a:ext cx="103524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Bahan baku es teh dan buat</a:t>
            </a:r>
            <a:endParaRPr lang="en-US" sz="1150" dirty="0"/>
          </a:p>
        </p:txBody>
      </p:sp>
      <p:sp>
        <p:nvSpPr>
          <p:cNvPr id="15" name="Text 12"/>
          <p:cNvSpPr/>
          <p:nvPr/>
        </p:nvSpPr>
        <p:spPr>
          <a:xfrm>
            <a:off x="3382566" y="211288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50 porsi</a:t>
            </a:r>
            <a:endParaRPr lang="en-US" sz="1150" dirty="0"/>
          </a:p>
        </p:txBody>
      </p:sp>
      <p:sp>
        <p:nvSpPr>
          <p:cNvPr id="16" name="Text 13"/>
          <p:cNvSpPr/>
          <p:nvPr/>
        </p:nvSpPr>
        <p:spPr>
          <a:xfrm>
            <a:off x="4727853" y="211288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10.000</a:t>
            </a:r>
            <a:endParaRPr lang="en-US" sz="1150" dirty="0"/>
          </a:p>
        </p:txBody>
      </p:sp>
      <p:sp>
        <p:nvSpPr>
          <p:cNvPr id="17" name="Text 14"/>
          <p:cNvSpPr/>
          <p:nvPr/>
        </p:nvSpPr>
        <p:spPr>
          <a:xfrm>
            <a:off x="6073140" y="211288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500.000</a:t>
            </a:r>
            <a:endParaRPr lang="en-US" sz="1150" dirty="0"/>
          </a:p>
        </p:txBody>
      </p:sp>
      <p:sp>
        <p:nvSpPr>
          <p:cNvPr id="18" name="Text 15"/>
          <p:cNvSpPr/>
          <p:nvPr/>
        </p:nvSpPr>
        <p:spPr>
          <a:xfrm>
            <a:off x="7418427" y="2112883"/>
            <a:ext cx="103905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Menambah varian rasa baru</a:t>
            </a:r>
            <a:endParaRPr lang="en-US" sz="1150" dirty="0"/>
          </a:p>
        </p:txBody>
      </p:sp>
      <p:sp>
        <p:nvSpPr>
          <p:cNvPr id="19" name="Shape 16"/>
          <p:cNvSpPr/>
          <p:nvPr/>
        </p:nvSpPr>
        <p:spPr>
          <a:xfrm>
            <a:off x="536853" y="2937034"/>
            <a:ext cx="8071842" cy="1164431"/>
          </a:xfrm>
          <a:prstGeom prst="rect">
            <a:avLst/>
          </a:prstGeom>
          <a:solidFill>
            <a:srgbClr val="FFFFFF">
              <a:alpha val="4000"/>
            </a:srgbClr>
          </a:solidFill>
          <a:ln/>
        </p:spPr>
      </p:sp>
      <p:sp>
        <p:nvSpPr>
          <p:cNvPr id="20" name="Text 17"/>
          <p:cNvSpPr/>
          <p:nvPr/>
        </p:nvSpPr>
        <p:spPr>
          <a:xfrm>
            <a:off x="688181" y="3035379"/>
            <a:ext cx="103905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Pemasaran media sosial</a:t>
            </a:r>
            <a:endParaRPr lang="en-US" sz="1150" dirty="0"/>
          </a:p>
        </p:txBody>
      </p:sp>
      <p:sp>
        <p:nvSpPr>
          <p:cNvPr id="21" name="Text 18"/>
          <p:cNvSpPr/>
          <p:nvPr/>
        </p:nvSpPr>
        <p:spPr>
          <a:xfrm>
            <a:off x="2037278" y="3035379"/>
            <a:ext cx="103524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Konten dan promosi (foto/video)</a:t>
            </a:r>
            <a:endParaRPr lang="en-US" sz="1150" dirty="0"/>
          </a:p>
        </p:txBody>
      </p:sp>
      <p:sp>
        <p:nvSpPr>
          <p:cNvPr id="22" name="Text 19"/>
          <p:cNvSpPr/>
          <p:nvPr/>
        </p:nvSpPr>
        <p:spPr>
          <a:xfrm>
            <a:off x="3382566" y="3035379"/>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5 konten</a:t>
            </a:r>
            <a:endParaRPr lang="en-US" sz="1150" dirty="0"/>
          </a:p>
        </p:txBody>
      </p:sp>
      <p:sp>
        <p:nvSpPr>
          <p:cNvPr id="23" name="Text 20"/>
          <p:cNvSpPr/>
          <p:nvPr/>
        </p:nvSpPr>
        <p:spPr>
          <a:xfrm>
            <a:off x="4727853" y="3035379"/>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50.000</a:t>
            </a:r>
            <a:endParaRPr lang="en-US" sz="1150" dirty="0"/>
          </a:p>
        </p:txBody>
      </p:sp>
      <p:sp>
        <p:nvSpPr>
          <p:cNvPr id="24" name="Text 21"/>
          <p:cNvSpPr/>
          <p:nvPr/>
        </p:nvSpPr>
        <p:spPr>
          <a:xfrm>
            <a:off x="6073140" y="3035379"/>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500.000</a:t>
            </a:r>
            <a:endParaRPr lang="en-US" sz="1150" dirty="0"/>
          </a:p>
        </p:txBody>
      </p:sp>
      <p:sp>
        <p:nvSpPr>
          <p:cNvPr id="25" name="Text 22"/>
          <p:cNvSpPr/>
          <p:nvPr/>
        </p:nvSpPr>
        <p:spPr>
          <a:xfrm>
            <a:off x="7418427" y="3035379"/>
            <a:ext cx="1039058" cy="96774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Menarik perhatian konsumen di media sosial</a:t>
            </a:r>
            <a:endParaRPr lang="en-US" sz="1150" dirty="0"/>
          </a:p>
        </p:txBody>
      </p:sp>
      <p:sp>
        <p:nvSpPr>
          <p:cNvPr id="26" name="Shape 23"/>
          <p:cNvSpPr/>
          <p:nvPr/>
        </p:nvSpPr>
        <p:spPr>
          <a:xfrm>
            <a:off x="536853" y="4101465"/>
            <a:ext cx="8071842" cy="1164431"/>
          </a:xfrm>
          <a:prstGeom prst="rect">
            <a:avLst/>
          </a:prstGeom>
          <a:solidFill>
            <a:srgbClr val="000000">
              <a:alpha val="4000"/>
            </a:srgbClr>
          </a:solidFill>
          <a:ln/>
        </p:spPr>
      </p:sp>
      <p:sp>
        <p:nvSpPr>
          <p:cNvPr id="27" name="Text 24"/>
          <p:cNvSpPr/>
          <p:nvPr/>
        </p:nvSpPr>
        <p:spPr>
          <a:xfrm>
            <a:off x="688181" y="4199811"/>
            <a:ext cx="103905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Pengadaan kemasaan</a:t>
            </a:r>
            <a:endParaRPr lang="en-US" sz="1150" dirty="0"/>
          </a:p>
        </p:txBody>
      </p:sp>
      <p:sp>
        <p:nvSpPr>
          <p:cNvPr id="28" name="Text 25"/>
          <p:cNvSpPr/>
          <p:nvPr/>
        </p:nvSpPr>
        <p:spPr>
          <a:xfrm>
            <a:off x="2037278" y="4199811"/>
            <a:ext cx="103524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Gelas dan sedotan ramah lingkungan</a:t>
            </a:r>
            <a:endParaRPr lang="en-US" sz="1150" dirty="0"/>
          </a:p>
        </p:txBody>
      </p:sp>
      <p:sp>
        <p:nvSpPr>
          <p:cNvPr id="29" name="Text 26"/>
          <p:cNvSpPr/>
          <p:nvPr/>
        </p:nvSpPr>
        <p:spPr>
          <a:xfrm>
            <a:off x="3382566" y="4199811"/>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500 pcs</a:t>
            </a:r>
            <a:endParaRPr lang="en-US" sz="1150" dirty="0"/>
          </a:p>
        </p:txBody>
      </p:sp>
      <p:sp>
        <p:nvSpPr>
          <p:cNvPr id="30" name="Text 27"/>
          <p:cNvSpPr/>
          <p:nvPr/>
        </p:nvSpPr>
        <p:spPr>
          <a:xfrm>
            <a:off x="4727853" y="4199811"/>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3000</a:t>
            </a:r>
            <a:endParaRPr lang="en-US" sz="1150" dirty="0"/>
          </a:p>
        </p:txBody>
      </p:sp>
      <p:sp>
        <p:nvSpPr>
          <p:cNvPr id="31" name="Text 28"/>
          <p:cNvSpPr/>
          <p:nvPr/>
        </p:nvSpPr>
        <p:spPr>
          <a:xfrm>
            <a:off x="6073140" y="4199811"/>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1.500.000</a:t>
            </a:r>
            <a:endParaRPr lang="en-US" sz="1150" dirty="0"/>
          </a:p>
        </p:txBody>
      </p:sp>
      <p:sp>
        <p:nvSpPr>
          <p:cNvPr id="32" name="Text 29"/>
          <p:cNvSpPr/>
          <p:nvPr/>
        </p:nvSpPr>
        <p:spPr>
          <a:xfrm>
            <a:off x="7418427" y="4199811"/>
            <a:ext cx="1039058" cy="96774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Menyediakan kemasan menarik dan praktis</a:t>
            </a:r>
            <a:endParaRPr lang="en-US" sz="1150" dirty="0"/>
          </a:p>
        </p:txBody>
      </p:sp>
      <p:sp>
        <p:nvSpPr>
          <p:cNvPr id="33" name="Shape 30"/>
          <p:cNvSpPr/>
          <p:nvPr/>
        </p:nvSpPr>
        <p:spPr>
          <a:xfrm>
            <a:off x="536853" y="5265896"/>
            <a:ext cx="8071842" cy="1164431"/>
          </a:xfrm>
          <a:prstGeom prst="rect">
            <a:avLst/>
          </a:prstGeom>
          <a:solidFill>
            <a:srgbClr val="FFFFFF">
              <a:alpha val="4000"/>
            </a:srgbClr>
          </a:solidFill>
          <a:ln/>
        </p:spPr>
      </p:sp>
      <p:sp>
        <p:nvSpPr>
          <p:cNvPr id="34" name="Text 31"/>
          <p:cNvSpPr/>
          <p:nvPr/>
        </p:nvSpPr>
        <p:spPr>
          <a:xfrm>
            <a:off x="688181" y="5364242"/>
            <a:ext cx="103905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Diskon &amp; promosi</a:t>
            </a:r>
            <a:endParaRPr lang="en-US" sz="1150" dirty="0"/>
          </a:p>
        </p:txBody>
      </p:sp>
      <p:sp>
        <p:nvSpPr>
          <p:cNvPr id="35" name="Text 32"/>
          <p:cNvSpPr/>
          <p:nvPr/>
        </p:nvSpPr>
        <p:spPr>
          <a:xfrm>
            <a:off x="2037278" y="5364242"/>
            <a:ext cx="103524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Diskon untuk pembelian besar</a:t>
            </a:r>
            <a:endParaRPr lang="en-US" sz="1150" dirty="0"/>
          </a:p>
        </p:txBody>
      </p:sp>
      <p:sp>
        <p:nvSpPr>
          <p:cNvPr id="36" name="Text 33"/>
          <p:cNvSpPr/>
          <p:nvPr/>
        </p:nvSpPr>
        <p:spPr>
          <a:xfrm>
            <a:off x="3382566" y="536424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50 paket</a:t>
            </a:r>
            <a:endParaRPr lang="en-US" sz="1150" dirty="0"/>
          </a:p>
        </p:txBody>
      </p:sp>
      <p:sp>
        <p:nvSpPr>
          <p:cNvPr id="37" name="Text 34"/>
          <p:cNvSpPr/>
          <p:nvPr/>
        </p:nvSpPr>
        <p:spPr>
          <a:xfrm>
            <a:off x="4727853" y="536424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5000</a:t>
            </a:r>
            <a:endParaRPr lang="en-US" sz="1150" dirty="0"/>
          </a:p>
        </p:txBody>
      </p:sp>
      <p:sp>
        <p:nvSpPr>
          <p:cNvPr id="38" name="Text 35"/>
          <p:cNvSpPr/>
          <p:nvPr/>
        </p:nvSpPr>
        <p:spPr>
          <a:xfrm>
            <a:off x="6073140" y="5364242"/>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250.000</a:t>
            </a:r>
            <a:endParaRPr lang="en-US" sz="1150" dirty="0"/>
          </a:p>
        </p:txBody>
      </p:sp>
      <p:sp>
        <p:nvSpPr>
          <p:cNvPr id="39" name="Text 36"/>
          <p:cNvSpPr/>
          <p:nvPr/>
        </p:nvSpPr>
        <p:spPr>
          <a:xfrm>
            <a:off x="7418427" y="5364242"/>
            <a:ext cx="1039058" cy="96774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Meningkatkan penjualan dengan paket bundling</a:t>
            </a:r>
            <a:endParaRPr lang="en-US" sz="1150" dirty="0"/>
          </a:p>
        </p:txBody>
      </p:sp>
      <p:sp>
        <p:nvSpPr>
          <p:cNvPr id="40" name="Shape 37"/>
          <p:cNvSpPr/>
          <p:nvPr/>
        </p:nvSpPr>
        <p:spPr>
          <a:xfrm>
            <a:off x="536853" y="6430328"/>
            <a:ext cx="8071842" cy="1164431"/>
          </a:xfrm>
          <a:prstGeom prst="rect">
            <a:avLst/>
          </a:prstGeom>
          <a:solidFill>
            <a:srgbClr val="000000">
              <a:alpha val="4000"/>
            </a:srgbClr>
          </a:solidFill>
          <a:ln/>
        </p:spPr>
      </p:sp>
      <p:sp>
        <p:nvSpPr>
          <p:cNvPr id="41" name="Text 38"/>
          <p:cNvSpPr/>
          <p:nvPr/>
        </p:nvSpPr>
        <p:spPr>
          <a:xfrm>
            <a:off x="688181" y="6528673"/>
            <a:ext cx="1039058" cy="48387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Layanan Pelanggan</a:t>
            </a:r>
            <a:endParaRPr lang="en-US" sz="1150" dirty="0"/>
          </a:p>
        </p:txBody>
      </p:sp>
      <p:sp>
        <p:nvSpPr>
          <p:cNvPr id="42" name="Text 39"/>
          <p:cNvSpPr/>
          <p:nvPr/>
        </p:nvSpPr>
        <p:spPr>
          <a:xfrm>
            <a:off x="2037278" y="6528673"/>
            <a:ext cx="1035248" cy="725805"/>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Pelatihan komunikasi untuk tim</a:t>
            </a:r>
            <a:endParaRPr lang="en-US" sz="1150" dirty="0"/>
          </a:p>
        </p:txBody>
      </p:sp>
      <p:sp>
        <p:nvSpPr>
          <p:cNvPr id="43" name="Text 40"/>
          <p:cNvSpPr/>
          <p:nvPr/>
        </p:nvSpPr>
        <p:spPr>
          <a:xfrm>
            <a:off x="3382566" y="652867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2 orang</a:t>
            </a:r>
            <a:endParaRPr lang="en-US" sz="1150" dirty="0"/>
          </a:p>
        </p:txBody>
      </p:sp>
      <p:sp>
        <p:nvSpPr>
          <p:cNvPr id="44" name="Text 41"/>
          <p:cNvSpPr/>
          <p:nvPr/>
        </p:nvSpPr>
        <p:spPr>
          <a:xfrm>
            <a:off x="4727853" y="652867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250.000</a:t>
            </a:r>
            <a:endParaRPr lang="en-US" sz="1150" dirty="0"/>
          </a:p>
        </p:txBody>
      </p:sp>
      <p:sp>
        <p:nvSpPr>
          <p:cNvPr id="45" name="Text 42"/>
          <p:cNvSpPr/>
          <p:nvPr/>
        </p:nvSpPr>
        <p:spPr>
          <a:xfrm>
            <a:off x="6073140" y="6528673"/>
            <a:ext cx="1035248" cy="241935"/>
          </a:xfrm>
          <a:prstGeom prst="rect">
            <a:avLst/>
          </a:prstGeom>
          <a:noFill/>
          <a:ln/>
        </p:spPr>
        <p:txBody>
          <a:bodyPr wrap="non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Rp 500.000</a:t>
            </a:r>
            <a:endParaRPr lang="en-US" sz="1150" dirty="0"/>
          </a:p>
        </p:txBody>
      </p:sp>
      <p:sp>
        <p:nvSpPr>
          <p:cNvPr id="46" name="Text 43"/>
          <p:cNvSpPr/>
          <p:nvPr/>
        </p:nvSpPr>
        <p:spPr>
          <a:xfrm>
            <a:off x="7418427" y="6528673"/>
            <a:ext cx="1039058" cy="967740"/>
          </a:xfrm>
          <a:prstGeom prst="rect">
            <a:avLst/>
          </a:prstGeom>
          <a:noFill/>
          <a:ln/>
        </p:spPr>
        <p:txBody>
          <a:bodyPr wrap="square" lIns="0" tIns="0" rIns="0" bIns="0" rtlCol="0" anchor="t"/>
          <a:lstStyle/>
          <a:p>
            <a:pPr marL="0" indent="0">
              <a:lnSpc>
                <a:spcPts val="1900"/>
              </a:lnSpc>
              <a:buNone/>
            </a:pPr>
            <a:r>
              <a:rPr lang="en-US" sz="1150" kern="0" spc="-24" dirty="0">
                <a:solidFill>
                  <a:srgbClr val="272525"/>
                </a:solidFill>
                <a:latin typeface="Inter" pitchFamily="34" charset="0"/>
                <a:ea typeface="Inter" pitchFamily="34" charset="-122"/>
                <a:cs typeface="Inter" pitchFamily="34" charset="-120"/>
              </a:rPr>
              <a:t>Meningkatkatkan kualitas pelayanan pelanggan</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92937"/>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Solusi untuk Permasalahan Konsumen</a:t>
            </a:r>
            <a:endParaRPr lang="en-US" sz="4450" dirty="0"/>
          </a:p>
        </p:txBody>
      </p:sp>
      <p:sp>
        <p:nvSpPr>
          <p:cNvPr id="4" name="Shape 1"/>
          <p:cNvSpPr/>
          <p:nvPr/>
        </p:nvSpPr>
        <p:spPr>
          <a:xfrm>
            <a:off x="6280190" y="3605808"/>
            <a:ext cx="396835" cy="396835"/>
          </a:xfrm>
          <a:prstGeom prst="roundRect">
            <a:avLst>
              <a:gd name="adj" fmla="val 24007"/>
            </a:avLst>
          </a:prstGeom>
          <a:solidFill>
            <a:srgbClr val="DADBF1"/>
          </a:solidFill>
          <a:ln w="7620">
            <a:solidFill>
              <a:srgbClr val="C0C1D7"/>
            </a:solidFill>
            <a:prstDash val="solid"/>
          </a:ln>
        </p:spPr>
      </p:sp>
      <p:sp>
        <p:nvSpPr>
          <p:cNvPr id="5" name="Text 2"/>
          <p:cNvSpPr/>
          <p:nvPr/>
        </p:nvSpPr>
        <p:spPr>
          <a:xfrm>
            <a:off x="6903839" y="3605808"/>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Pilihan Sehat</a:t>
            </a:r>
            <a:endParaRPr lang="en-US" sz="2200" dirty="0"/>
          </a:p>
        </p:txBody>
      </p:sp>
      <p:sp>
        <p:nvSpPr>
          <p:cNvPr id="6" name="Text 3"/>
          <p:cNvSpPr/>
          <p:nvPr/>
        </p:nvSpPr>
        <p:spPr>
          <a:xfrm>
            <a:off x="6903839" y="4096226"/>
            <a:ext cx="3041213"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Menyediakan varian es teh rendah atau tanpa gula menggunakan pemanis alami, seperti madu atau gula aren, untuk menawarkan pilihan yang lebih sehat.</a:t>
            </a:r>
            <a:endParaRPr lang="en-US" sz="1750" dirty="0"/>
          </a:p>
        </p:txBody>
      </p:sp>
      <p:sp>
        <p:nvSpPr>
          <p:cNvPr id="7" name="Shape 4"/>
          <p:cNvSpPr/>
          <p:nvPr/>
        </p:nvSpPr>
        <p:spPr>
          <a:xfrm>
            <a:off x="10171867" y="3605808"/>
            <a:ext cx="396835" cy="396835"/>
          </a:xfrm>
          <a:prstGeom prst="roundRect">
            <a:avLst>
              <a:gd name="adj" fmla="val 24007"/>
            </a:avLst>
          </a:prstGeom>
          <a:solidFill>
            <a:srgbClr val="DADBF1"/>
          </a:solidFill>
          <a:ln w="7620">
            <a:solidFill>
              <a:srgbClr val="C0C1D7"/>
            </a:solidFill>
            <a:prstDash val="solid"/>
          </a:ln>
        </p:spPr>
      </p:sp>
      <p:sp>
        <p:nvSpPr>
          <p:cNvPr id="8" name="Text 5"/>
          <p:cNvSpPr/>
          <p:nvPr/>
        </p:nvSpPr>
        <p:spPr>
          <a:xfrm>
            <a:off x="10795516" y="3605808"/>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Kemasan Praktis</a:t>
            </a:r>
            <a:endParaRPr lang="en-US" sz="2200" dirty="0"/>
          </a:p>
        </p:txBody>
      </p:sp>
      <p:sp>
        <p:nvSpPr>
          <p:cNvPr id="9" name="Text 6"/>
          <p:cNvSpPr/>
          <p:nvPr/>
        </p:nvSpPr>
        <p:spPr>
          <a:xfrm>
            <a:off x="10795516" y="4096226"/>
            <a:ext cx="3041213"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Menyediakan kemasan khusus untuk pesanan besar, seperti botol besar atau wadah multi-porsi, agar praktis dan sesuai dengan kebutuhan acara atau konsumsi bersama.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75303"/>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Penutup: Es Teh Arci Menuju Kesuksesan</a:t>
            </a:r>
            <a:endParaRPr lang="en-US" sz="4450" dirty="0"/>
          </a:p>
        </p:txBody>
      </p:sp>
      <p:sp>
        <p:nvSpPr>
          <p:cNvPr id="4" name="Text 1"/>
          <p:cNvSpPr/>
          <p:nvPr/>
        </p:nvSpPr>
        <p:spPr>
          <a:xfrm>
            <a:off x="6280190" y="3233023"/>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Proposal usaha Es Teh Arci ini diharapkan dapat menjadi langkah awal dalam menciptakan minuman es teh inovatif yang sehat dan menarik bagi berbagai kalangan, terutama di lingkungan kampus dan masyarakat perkotaan.</a:t>
            </a:r>
            <a:endParaRPr lang="en-US" sz="1750" dirty="0"/>
          </a:p>
        </p:txBody>
      </p:sp>
      <p:sp>
        <p:nvSpPr>
          <p:cNvPr id="5" name="Text 2"/>
          <p:cNvSpPr/>
          <p:nvPr/>
        </p:nvSpPr>
        <p:spPr>
          <a:xfrm>
            <a:off x="6280190" y="4939784"/>
            <a:ext cx="7556421"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Dengan fokus pada varian rasa yang beragam, pemasaran yang efektif, dan kemasan yang praktis, Es Teh Arci siap menjadi pilihan minuman segar yang berbeda. Kami optimis bahwa usaha ini memiliki potensi besar untuk berkembang dan menarik minat konsumen melalui konsep unik yang kami tawarkan.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Custom</PresentationFormat>
  <Paragraphs>89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Inter</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herman to</cp:lastModifiedBy>
  <cp:revision>2</cp:revision>
  <dcterms:created xsi:type="dcterms:W3CDTF">2024-11-19T02:20:36Z</dcterms:created>
  <dcterms:modified xsi:type="dcterms:W3CDTF">2025-10-20T06:24:59Z</dcterms:modified>
</cp:coreProperties>
</file>