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Archivo Narrow Bold" panose="020B0604020202020204" charset="0"/>
      <p:regular r:id="rId11"/>
    </p:embeddedFont>
    <p:embeddedFont>
      <p:font typeface="Poppins" panose="00000500000000000000" pitchFamily="2" charset="0"/>
      <p:regular r:id="rId12"/>
      <p:bold r:id="rId13"/>
      <p:italic r:id="rId14"/>
      <p:boldItalic r:id="rId15"/>
    </p:embeddedFont>
    <p:embeddedFont>
      <p:font typeface="Poppins Bold" panose="00000800000000000000" charset="0"/>
      <p:regular r:id="rId16"/>
    </p:embeddedFont>
    <p:embeddedFont>
      <p:font typeface="Poppins Heavy" panose="020B0604020202020204" charset="0"/>
      <p:regular r:id="rId17"/>
    </p:embeddedFont>
    <p:embeddedFont>
      <p:font typeface="Poppins Medium" panose="00000600000000000000" pitchFamily="2" charset="0"/>
      <p:regular r:id="rId18"/>
      <p:italic r:id="rId19"/>
    </p:embeddedFont>
    <p:embeddedFont>
      <p:font typeface="Poppins Semi-Bold" panose="020B0604020202020204" charset="0"/>
      <p:regular r:id="rId20"/>
    </p:embeddedFont>
    <p:embeddedFont>
      <p:font typeface="Poppins Ultra-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974393" y="-1183362"/>
            <a:ext cx="2688240" cy="26882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5" name="Freeform 5"/>
          <p:cNvSpPr/>
          <p:nvPr/>
        </p:nvSpPr>
        <p:spPr>
          <a:xfrm rot="-5400000">
            <a:off x="11040437" y="-1521935"/>
            <a:ext cx="4443623" cy="8887247"/>
          </a:xfrm>
          <a:custGeom>
            <a:avLst/>
            <a:gdLst/>
            <a:ahLst/>
            <a:cxnLst/>
            <a:rect l="l" t="t" r="r" b="b"/>
            <a:pathLst>
              <a:path w="4443623" h="8887247">
                <a:moveTo>
                  <a:pt x="0" y="0"/>
                </a:moveTo>
                <a:lnTo>
                  <a:pt x="4443623" y="0"/>
                </a:lnTo>
                <a:lnTo>
                  <a:pt x="4443623" y="8887247"/>
                </a:lnTo>
                <a:lnTo>
                  <a:pt x="0" y="88872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67545" y="7181161"/>
            <a:ext cx="18623091" cy="3255028"/>
            <a:chOff x="0" y="0"/>
            <a:chExt cx="4904847" cy="857291"/>
          </a:xfrm>
        </p:grpSpPr>
        <p:sp>
          <p:nvSpPr>
            <p:cNvPr id="7" name="Freeform 7"/>
            <p:cNvSpPr/>
            <p:nvPr/>
          </p:nvSpPr>
          <p:spPr>
            <a:xfrm>
              <a:off x="0" y="0"/>
              <a:ext cx="4904847" cy="857291"/>
            </a:xfrm>
            <a:custGeom>
              <a:avLst/>
              <a:gdLst/>
              <a:ahLst/>
              <a:cxnLst/>
              <a:rect l="l" t="t" r="r" b="b"/>
              <a:pathLst>
                <a:path w="4904847" h="857291">
                  <a:moveTo>
                    <a:pt x="0" y="0"/>
                  </a:moveTo>
                  <a:lnTo>
                    <a:pt x="4904847" y="0"/>
                  </a:lnTo>
                  <a:lnTo>
                    <a:pt x="4904847" y="857291"/>
                  </a:lnTo>
                  <a:lnTo>
                    <a:pt x="0" y="857291"/>
                  </a:ln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8" name="TextBox 8"/>
            <p:cNvSpPr txBox="1"/>
            <p:nvPr/>
          </p:nvSpPr>
          <p:spPr>
            <a:xfrm>
              <a:off x="0" y="-47625"/>
              <a:ext cx="4904847" cy="904916"/>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10800000">
            <a:off x="-167545" y="5686880"/>
            <a:ext cx="18623091" cy="1494281"/>
            <a:chOff x="0" y="0"/>
            <a:chExt cx="4904847" cy="393555"/>
          </a:xfrm>
        </p:grpSpPr>
        <p:sp>
          <p:nvSpPr>
            <p:cNvPr id="10" name="Freeform 10"/>
            <p:cNvSpPr/>
            <p:nvPr/>
          </p:nvSpPr>
          <p:spPr>
            <a:xfrm>
              <a:off x="0" y="0"/>
              <a:ext cx="4904847" cy="393555"/>
            </a:xfrm>
            <a:custGeom>
              <a:avLst/>
              <a:gdLst/>
              <a:ahLst/>
              <a:cxnLst/>
              <a:rect l="l" t="t" r="r" b="b"/>
              <a:pathLst>
                <a:path w="4904847" h="393555">
                  <a:moveTo>
                    <a:pt x="0" y="0"/>
                  </a:moveTo>
                  <a:lnTo>
                    <a:pt x="4904847" y="0"/>
                  </a:lnTo>
                  <a:lnTo>
                    <a:pt x="4904847" y="393555"/>
                  </a:lnTo>
                  <a:lnTo>
                    <a:pt x="0" y="393555"/>
                  </a:lnTo>
                  <a:close/>
                </a:path>
              </a:pathLst>
            </a:custGeom>
            <a:gradFill rotWithShape="1">
              <a:gsLst>
                <a:gs pos="0">
                  <a:srgbClr val="F2AA16">
                    <a:alpha val="100000"/>
                  </a:srgbClr>
                </a:gs>
                <a:gs pos="100000">
                  <a:srgbClr val="F4C801">
                    <a:alpha val="100000"/>
                  </a:srgbClr>
                </a:gs>
              </a:gsLst>
              <a:lin ang="0"/>
            </a:gradFill>
          </p:spPr>
        </p:sp>
        <p:sp>
          <p:nvSpPr>
            <p:cNvPr id="11" name="TextBox 11"/>
            <p:cNvSpPr txBox="1"/>
            <p:nvPr/>
          </p:nvSpPr>
          <p:spPr>
            <a:xfrm>
              <a:off x="0" y="-47625"/>
              <a:ext cx="4904847" cy="441180"/>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9147448" y="1028700"/>
            <a:ext cx="8229600" cy="82296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F2AA15">
                    <a:alpha val="100000"/>
                  </a:srgbClr>
                </a:gs>
              </a:gsLst>
              <a:lin ang="5400000"/>
            </a:gradFill>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5" name="Group 15"/>
          <p:cNvGrpSpPr/>
          <p:nvPr/>
        </p:nvGrpSpPr>
        <p:grpSpPr>
          <a:xfrm>
            <a:off x="9552391" y="1433642"/>
            <a:ext cx="7419716" cy="7419716"/>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76200" cap="sq">
              <a:solidFill>
                <a:srgbClr val="FFFFFF"/>
              </a:solidFill>
              <a:prstDash val="solid"/>
              <a:miter/>
            </a:ln>
          </p:spPr>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8" name="Group 18"/>
          <p:cNvGrpSpPr/>
          <p:nvPr/>
        </p:nvGrpSpPr>
        <p:grpSpPr>
          <a:xfrm>
            <a:off x="9989025" y="1870276"/>
            <a:ext cx="6546447" cy="654644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18965" b="-18965"/>
              </a:stretch>
            </a:blipFill>
            <a:ln w="76200" cap="sq">
              <a:gradFill>
                <a:gsLst>
                  <a:gs pos="0">
                    <a:srgbClr val="492709">
                      <a:alpha val="100000"/>
                    </a:srgbClr>
                  </a:gs>
                  <a:gs pos="100000">
                    <a:srgbClr val="F2AA15">
                      <a:alpha val="100000"/>
                    </a:srgbClr>
                  </a:gs>
                </a:gsLst>
                <a:lin ang="5400000"/>
              </a:gradFill>
              <a:prstDash val="solid"/>
              <a:miter/>
            </a:ln>
          </p:spPr>
        </p:sp>
      </p:grpSp>
      <p:sp>
        <p:nvSpPr>
          <p:cNvPr id="20" name="Freeform 20"/>
          <p:cNvSpPr/>
          <p:nvPr/>
        </p:nvSpPr>
        <p:spPr>
          <a:xfrm rot="5400000">
            <a:off x="7927639" y="1264679"/>
            <a:ext cx="544960" cy="321526"/>
          </a:xfrm>
          <a:custGeom>
            <a:avLst/>
            <a:gdLst/>
            <a:ahLst/>
            <a:cxnLst/>
            <a:rect l="l" t="t" r="r" b="b"/>
            <a:pathLst>
              <a:path w="544960" h="321526">
                <a:moveTo>
                  <a:pt x="0" y="0"/>
                </a:moveTo>
                <a:lnTo>
                  <a:pt x="544960" y="0"/>
                </a:lnTo>
                <a:lnTo>
                  <a:pt x="544960" y="321526"/>
                </a:lnTo>
                <a:lnTo>
                  <a:pt x="0" y="3215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rot="5400000">
            <a:off x="14992348" y="8638538"/>
            <a:ext cx="728203" cy="429640"/>
          </a:xfrm>
          <a:custGeom>
            <a:avLst/>
            <a:gdLst/>
            <a:ahLst/>
            <a:cxnLst/>
            <a:rect l="l" t="t" r="r" b="b"/>
            <a:pathLst>
              <a:path w="728203" h="429640">
                <a:moveTo>
                  <a:pt x="0" y="0"/>
                </a:moveTo>
                <a:lnTo>
                  <a:pt x="728203" y="0"/>
                </a:lnTo>
                <a:lnTo>
                  <a:pt x="728203" y="429640"/>
                </a:lnTo>
                <a:lnTo>
                  <a:pt x="0" y="429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rot="5400000">
            <a:off x="8319198" y="1264679"/>
            <a:ext cx="544960" cy="321526"/>
          </a:xfrm>
          <a:custGeom>
            <a:avLst/>
            <a:gdLst/>
            <a:ahLst/>
            <a:cxnLst/>
            <a:rect l="l" t="t" r="r" b="b"/>
            <a:pathLst>
              <a:path w="544960" h="321526">
                <a:moveTo>
                  <a:pt x="0" y="0"/>
                </a:moveTo>
                <a:lnTo>
                  <a:pt x="544960" y="0"/>
                </a:lnTo>
                <a:lnTo>
                  <a:pt x="544960" y="321526"/>
                </a:lnTo>
                <a:lnTo>
                  <a:pt x="0" y="3215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3" name="Freeform 23"/>
          <p:cNvSpPr/>
          <p:nvPr/>
        </p:nvSpPr>
        <p:spPr>
          <a:xfrm rot="5400000">
            <a:off x="15515569" y="8638538"/>
            <a:ext cx="728203" cy="429640"/>
          </a:xfrm>
          <a:custGeom>
            <a:avLst/>
            <a:gdLst/>
            <a:ahLst/>
            <a:cxnLst/>
            <a:rect l="l" t="t" r="r" b="b"/>
            <a:pathLst>
              <a:path w="728203" h="429640">
                <a:moveTo>
                  <a:pt x="0" y="0"/>
                </a:moveTo>
                <a:lnTo>
                  <a:pt x="728204" y="0"/>
                </a:lnTo>
                <a:lnTo>
                  <a:pt x="728204" y="429640"/>
                </a:lnTo>
                <a:lnTo>
                  <a:pt x="0" y="429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4" name="Freeform 24"/>
          <p:cNvSpPr/>
          <p:nvPr/>
        </p:nvSpPr>
        <p:spPr>
          <a:xfrm rot="5400000">
            <a:off x="8710757" y="1264679"/>
            <a:ext cx="544960" cy="321526"/>
          </a:xfrm>
          <a:custGeom>
            <a:avLst/>
            <a:gdLst/>
            <a:ahLst/>
            <a:cxnLst/>
            <a:rect l="l" t="t" r="r" b="b"/>
            <a:pathLst>
              <a:path w="544960" h="321526">
                <a:moveTo>
                  <a:pt x="0" y="0"/>
                </a:moveTo>
                <a:lnTo>
                  <a:pt x="544960" y="0"/>
                </a:lnTo>
                <a:lnTo>
                  <a:pt x="544960" y="321526"/>
                </a:lnTo>
                <a:lnTo>
                  <a:pt x="0" y="3215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Freeform 25"/>
          <p:cNvSpPr/>
          <p:nvPr/>
        </p:nvSpPr>
        <p:spPr>
          <a:xfrm rot="5400000">
            <a:off x="16038791" y="8638538"/>
            <a:ext cx="728203" cy="429640"/>
          </a:xfrm>
          <a:custGeom>
            <a:avLst/>
            <a:gdLst/>
            <a:ahLst/>
            <a:cxnLst/>
            <a:rect l="l" t="t" r="r" b="b"/>
            <a:pathLst>
              <a:path w="728203" h="429640">
                <a:moveTo>
                  <a:pt x="0" y="0"/>
                </a:moveTo>
                <a:lnTo>
                  <a:pt x="728203" y="0"/>
                </a:lnTo>
                <a:lnTo>
                  <a:pt x="728203" y="429640"/>
                </a:lnTo>
                <a:lnTo>
                  <a:pt x="0" y="4296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6" name="Group 26"/>
          <p:cNvGrpSpPr/>
          <p:nvPr/>
        </p:nvGrpSpPr>
        <p:grpSpPr>
          <a:xfrm>
            <a:off x="9339746" y="8416724"/>
            <a:ext cx="841576" cy="841576"/>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92709">
                    <a:alpha val="100000"/>
                  </a:srgbClr>
                </a:gs>
                <a:gs pos="100000">
                  <a:srgbClr val="F2AA15">
                    <a:alpha val="100000"/>
                  </a:srgbClr>
                </a:gs>
              </a:gsLst>
              <a:path path="circle">
                <a:fillToRect r="100000" b="100000"/>
              </a:path>
              <a:tileRect l="-100000" t="-100000"/>
            </a:gradFill>
            <a:ln cap="sq">
              <a:noFill/>
              <a:prstDash val="solid"/>
              <a:miter/>
            </a:ln>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9" name="Group 29"/>
          <p:cNvGrpSpPr/>
          <p:nvPr/>
        </p:nvGrpSpPr>
        <p:grpSpPr>
          <a:xfrm rot="-10800000">
            <a:off x="16974393" y="648373"/>
            <a:ext cx="841576" cy="841576"/>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92709">
                    <a:alpha val="100000"/>
                  </a:srgbClr>
                </a:gs>
                <a:gs pos="100000">
                  <a:srgbClr val="F2AA15">
                    <a:alpha val="100000"/>
                  </a:srgbClr>
                </a:gs>
              </a:gsLst>
              <a:path path="circle">
                <a:fillToRect r="100000" b="100000"/>
              </a:path>
              <a:tileRect l="-100000" t="-100000"/>
            </a:gradFill>
            <a:ln cap="sq">
              <a:noFill/>
              <a:prstDash val="solid"/>
              <a:miter/>
            </a:ln>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rot="-5400000">
            <a:off x="8859766" y="8205022"/>
            <a:ext cx="284234" cy="28423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92709">
                    <a:alpha val="100000"/>
                  </a:srgbClr>
                </a:gs>
                <a:gs pos="100000">
                  <a:srgbClr val="F2AA15">
                    <a:alpha val="100000"/>
                  </a:srgbClr>
                </a:gs>
              </a:gsLst>
              <a:path path="circle">
                <a:fillToRect r="100000" b="100000"/>
              </a:path>
              <a:tileRect l="-100000" t="-100000"/>
            </a:gradFill>
            <a:ln cap="sq">
              <a:noFill/>
              <a:prstDash val="solid"/>
              <a:miter/>
            </a:ln>
          </p:spPr>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35" name="Group 35"/>
          <p:cNvGrpSpPr/>
          <p:nvPr/>
        </p:nvGrpSpPr>
        <p:grpSpPr>
          <a:xfrm rot="-5400000">
            <a:off x="8708528" y="5010908"/>
            <a:ext cx="284234" cy="28423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37" name="TextBox 37"/>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38" name="Group 38"/>
          <p:cNvGrpSpPr/>
          <p:nvPr/>
        </p:nvGrpSpPr>
        <p:grpSpPr>
          <a:xfrm rot="-5400000">
            <a:off x="17531735" y="5010908"/>
            <a:ext cx="284234" cy="28423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40" name="TextBox 4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41" name="TextBox 41"/>
          <p:cNvSpPr txBox="1"/>
          <p:nvPr/>
        </p:nvSpPr>
        <p:spPr>
          <a:xfrm>
            <a:off x="145619" y="638848"/>
            <a:ext cx="8410509" cy="4996528"/>
          </a:xfrm>
          <a:prstGeom prst="rect">
            <a:avLst/>
          </a:prstGeom>
        </p:spPr>
        <p:txBody>
          <a:bodyPr lIns="0" tIns="0" rIns="0" bIns="0" rtlCol="0" anchor="t">
            <a:spAutoFit/>
          </a:bodyPr>
          <a:lstStyle/>
          <a:p>
            <a:pPr algn="l">
              <a:lnSpc>
                <a:spcPts val="21671"/>
              </a:lnSpc>
            </a:pPr>
            <a:r>
              <a:rPr lang="en-US" sz="19701" b="1" dirty="0" err="1">
                <a:solidFill>
                  <a:srgbClr val="492709"/>
                </a:solidFill>
                <a:latin typeface="Poppins Ultra-Bold"/>
                <a:ea typeface="Poppins Ultra-Bold"/>
                <a:cs typeface="Poppins Ultra-Bold"/>
                <a:sym typeface="Poppins Ultra-Bold"/>
              </a:rPr>
              <a:t>Studi</a:t>
            </a:r>
            <a:endParaRPr lang="en-US" sz="19701" b="1" dirty="0">
              <a:solidFill>
                <a:srgbClr val="492709"/>
              </a:solidFill>
              <a:latin typeface="Poppins Ultra-Bold"/>
              <a:ea typeface="Poppins Ultra-Bold"/>
              <a:cs typeface="Poppins Ultra-Bold"/>
              <a:sym typeface="Poppins Ultra-Bold"/>
            </a:endParaRPr>
          </a:p>
          <a:p>
            <a:pPr algn="l">
              <a:lnSpc>
                <a:spcPts val="9850"/>
              </a:lnSpc>
            </a:pPr>
            <a:r>
              <a:rPr lang="en-US" sz="19701" b="1" dirty="0" err="1">
                <a:solidFill>
                  <a:srgbClr val="492709"/>
                </a:solidFill>
                <a:latin typeface="Poppins Ultra-Bold"/>
                <a:ea typeface="Poppins Ultra-Bold"/>
                <a:cs typeface="Poppins Ultra-Bold"/>
                <a:sym typeface="Poppins Ultra-Bold"/>
              </a:rPr>
              <a:t>Kasus</a:t>
            </a:r>
            <a:endParaRPr lang="en-US" sz="19701" b="1" dirty="0">
              <a:solidFill>
                <a:srgbClr val="492709"/>
              </a:solidFill>
              <a:latin typeface="Poppins Ultra-Bold"/>
              <a:ea typeface="Poppins Ultra-Bold"/>
              <a:cs typeface="Poppins Ultra-Bold"/>
              <a:sym typeface="Poppins Ultra-Bold"/>
            </a:endParaRPr>
          </a:p>
        </p:txBody>
      </p:sp>
      <p:sp>
        <p:nvSpPr>
          <p:cNvPr id="42" name="TextBox 42"/>
          <p:cNvSpPr txBox="1"/>
          <p:nvPr/>
        </p:nvSpPr>
        <p:spPr>
          <a:xfrm>
            <a:off x="353596" y="5757699"/>
            <a:ext cx="8793853" cy="1324067"/>
          </a:xfrm>
          <a:prstGeom prst="rect">
            <a:avLst/>
          </a:prstGeom>
        </p:spPr>
        <p:txBody>
          <a:bodyPr lIns="0" tIns="0" rIns="0" bIns="0" rtlCol="0" anchor="t">
            <a:spAutoFit/>
          </a:bodyPr>
          <a:lstStyle/>
          <a:p>
            <a:pPr algn="l">
              <a:lnSpc>
                <a:spcPts val="5154"/>
              </a:lnSpc>
            </a:pPr>
            <a:r>
              <a:rPr lang="en-US" sz="4295" b="1">
                <a:solidFill>
                  <a:srgbClr val="0D0D0D"/>
                </a:solidFill>
                <a:latin typeface="Poppins Bold"/>
                <a:ea typeface="Poppins Bold"/>
                <a:cs typeface="Poppins Bold"/>
                <a:sym typeface="Poppins Bold"/>
              </a:rPr>
              <a:t>Penjualan Mobil di Showroom AutoPrima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2089602" y="4062892"/>
            <a:ext cx="10769479" cy="2161215"/>
            <a:chOff x="0" y="0"/>
            <a:chExt cx="2836406" cy="569209"/>
          </a:xfrm>
        </p:grpSpPr>
        <p:sp>
          <p:nvSpPr>
            <p:cNvPr id="3" name="Freeform 3"/>
            <p:cNvSpPr/>
            <p:nvPr/>
          </p:nvSpPr>
          <p:spPr>
            <a:xfrm>
              <a:off x="0" y="0"/>
              <a:ext cx="2836406" cy="569209"/>
            </a:xfrm>
            <a:custGeom>
              <a:avLst/>
              <a:gdLst/>
              <a:ahLst/>
              <a:cxnLst/>
              <a:rect l="l" t="t" r="r" b="b"/>
              <a:pathLst>
                <a:path w="2836406" h="569209">
                  <a:moveTo>
                    <a:pt x="0" y="0"/>
                  </a:moveTo>
                  <a:lnTo>
                    <a:pt x="2836406" y="0"/>
                  </a:lnTo>
                  <a:lnTo>
                    <a:pt x="2836406" y="569209"/>
                  </a:lnTo>
                  <a:lnTo>
                    <a:pt x="0" y="569209"/>
                  </a:ln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4" name="TextBox 4"/>
            <p:cNvSpPr txBox="1"/>
            <p:nvPr/>
          </p:nvSpPr>
          <p:spPr>
            <a:xfrm>
              <a:off x="0" y="-47625"/>
              <a:ext cx="2836406" cy="616834"/>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5400000">
            <a:off x="10264332" y="4341687"/>
            <a:ext cx="10769479" cy="1603626"/>
            <a:chOff x="0" y="0"/>
            <a:chExt cx="2836406" cy="422354"/>
          </a:xfrm>
        </p:grpSpPr>
        <p:sp>
          <p:nvSpPr>
            <p:cNvPr id="6" name="Freeform 6"/>
            <p:cNvSpPr/>
            <p:nvPr/>
          </p:nvSpPr>
          <p:spPr>
            <a:xfrm>
              <a:off x="0" y="0"/>
              <a:ext cx="2836406" cy="422354"/>
            </a:xfrm>
            <a:custGeom>
              <a:avLst/>
              <a:gdLst/>
              <a:ahLst/>
              <a:cxnLst/>
              <a:rect l="l" t="t" r="r" b="b"/>
              <a:pathLst>
                <a:path w="2836406" h="422354">
                  <a:moveTo>
                    <a:pt x="0" y="0"/>
                  </a:moveTo>
                  <a:lnTo>
                    <a:pt x="2836406" y="0"/>
                  </a:lnTo>
                  <a:lnTo>
                    <a:pt x="2836406" y="422354"/>
                  </a:lnTo>
                  <a:lnTo>
                    <a:pt x="0" y="422354"/>
                  </a:lnTo>
                  <a:close/>
                </a:path>
              </a:pathLst>
            </a:custGeom>
            <a:gradFill rotWithShape="1">
              <a:gsLst>
                <a:gs pos="0">
                  <a:srgbClr val="F2AA16">
                    <a:alpha val="100000"/>
                  </a:srgbClr>
                </a:gs>
                <a:gs pos="100000">
                  <a:srgbClr val="F4C801">
                    <a:alpha val="100000"/>
                  </a:srgbClr>
                </a:gs>
              </a:gsLst>
              <a:lin ang="0"/>
            </a:gradFill>
          </p:spPr>
        </p:sp>
        <p:sp>
          <p:nvSpPr>
            <p:cNvPr id="7" name="TextBox 7"/>
            <p:cNvSpPr txBox="1"/>
            <p:nvPr/>
          </p:nvSpPr>
          <p:spPr>
            <a:xfrm>
              <a:off x="0" y="-47625"/>
              <a:ext cx="2836406" cy="469979"/>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rot="-10800000">
            <a:off x="9387368" y="699877"/>
            <a:ext cx="4443623" cy="8887247"/>
          </a:xfrm>
          <a:custGeom>
            <a:avLst/>
            <a:gdLst/>
            <a:ahLst/>
            <a:cxnLst/>
            <a:rect l="l" t="t" r="r" b="b"/>
            <a:pathLst>
              <a:path w="4443623" h="8887247">
                <a:moveTo>
                  <a:pt x="0" y="0"/>
                </a:moveTo>
                <a:lnTo>
                  <a:pt x="4443624" y="0"/>
                </a:lnTo>
                <a:lnTo>
                  <a:pt x="4443624" y="8887246"/>
                </a:lnTo>
                <a:lnTo>
                  <a:pt x="0" y="88872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rot="-5400000">
            <a:off x="9716192" y="1028700"/>
            <a:ext cx="8229600" cy="82296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F2AA15">
                    <a:alpha val="100000"/>
                  </a:srgbClr>
                </a:gs>
              </a:gsLst>
              <a:lin ang="5400000"/>
            </a:gradFill>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rot="-5400000">
            <a:off x="10121134" y="1433642"/>
            <a:ext cx="7419716" cy="741971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76200" cap="sq">
              <a:solidFill>
                <a:srgbClr val="FFFFFF"/>
              </a:solidFill>
              <a:prstDash val="solid"/>
              <a:miter/>
            </a:ln>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5" name="Group 15"/>
          <p:cNvGrpSpPr/>
          <p:nvPr/>
        </p:nvGrpSpPr>
        <p:grpSpPr>
          <a:xfrm>
            <a:off x="10557768" y="1870276"/>
            <a:ext cx="6546447" cy="654644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25046" b="-25046"/>
              </a:stretch>
            </a:blipFill>
            <a:ln w="76200" cap="sq">
              <a:gradFill>
                <a:gsLst>
                  <a:gs pos="0">
                    <a:srgbClr val="492709">
                      <a:alpha val="100000"/>
                    </a:srgbClr>
                  </a:gs>
                  <a:gs pos="100000">
                    <a:srgbClr val="F2AA15">
                      <a:alpha val="100000"/>
                    </a:srgbClr>
                  </a:gs>
                </a:gsLst>
                <a:lin ang="5400000"/>
              </a:gradFill>
              <a:prstDash val="solid"/>
              <a:miter/>
            </a:ln>
          </p:spPr>
        </p:sp>
      </p:grpSp>
      <p:grpSp>
        <p:nvGrpSpPr>
          <p:cNvPr id="17" name="Group 17"/>
          <p:cNvGrpSpPr/>
          <p:nvPr/>
        </p:nvGrpSpPr>
        <p:grpSpPr>
          <a:xfrm rot="-10800000">
            <a:off x="13698400" y="9412986"/>
            <a:ext cx="284234" cy="28423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rot="-10800000">
            <a:off x="13698400" y="589779"/>
            <a:ext cx="284234" cy="28423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23" name="TextBox 23"/>
          <p:cNvSpPr txBox="1"/>
          <p:nvPr/>
        </p:nvSpPr>
        <p:spPr>
          <a:xfrm>
            <a:off x="478050" y="1243638"/>
            <a:ext cx="8665950" cy="3718560"/>
          </a:xfrm>
          <a:prstGeom prst="rect">
            <a:avLst/>
          </a:prstGeom>
        </p:spPr>
        <p:txBody>
          <a:bodyPr lIns="0" tIns="0" rIns="0" bIns="0" rtlCol="0" anchor="t">
            <a:spAutoFit/>
          </a:bodyPr>
          <a:lstStyle/>
          <a:p>
            <a:pPr algn="just">
              <a:lnSpc>
                <a:spcPts val="2940"/>
              </a:lnSpc>
            </a:pPr>
            <a:r>
              <a:rPr lang="en-US" sz="2100" spc="105">
                <a:solidFill>
                  <a:srgbClr val="0D0D0D"/>
                </a:solidFill>
                <a:latin typeface="Poppins"/>
                <a:ea typeface="Poppins"/>
                <a:cs typeface="Poppins"/>
                <a:sym typeface="Poppins"/>
              </a:rPr>
              <a:t>Perkembangan industri otomotif di Indonesia mengalami peningkatan yang signifikan dalam beberapa tahun terakhir. Pertumbuhan ekonomi yang stabil, meningkatnya daya beli masyarakat, serta kemudahan akses pembiayaan membuat permintaan terhadap kendaraan pribadi, khususnya mobil, terus meningkat. Kondisi ini mendorong munculnya banyak showroom penjualan mobil yang bersaing secara ketat untuk menarik minat konsumen.</a:t>
            </a:r>
          </a:p>
          <a:p>
            <a:pPr algn="just">
              <a:lnSpc>
                <a:spcPts val="2940"/>
              </a:lnSpc>
            </a:pPr>
            <a:endParaRPr lang="en-US" sz="2100" spc="105">
              <a:solidFill>
                <a:srgbClr val="0D0D0D"/>
              </a:solidFill>
              <a:latin typeface="Poppins"/>
              <a:ea typeface="Poppins"/>
              <a:cs typeface="Poppins"/>
              <a:sym typeface="Poppins"/>
            </a:endParaRPr>
          </a:p>
        </p:txBody>
      </p:sp>
      <p:sp>
        <p:nvSpPr>
          <p:cNvPr id="24" name="Freeform 24"/>
          <p:cNvSpPr/>
          <p:nvPr/>
        </p:nvSpPr>
        <p:spPr>
          <a:xfrm>
            <a:off x="478050" y="6629650"/>
            <a:ext cx="483131" cy="483131"/>
          </a:xfrm>
          <a:custGeom>
            <a:avLst/>
            <a:gdLst/>
            <a:ahLst/>
            <a:cxnLst/>
            <a:rect l="l" t="t" r="r" b="b"/>
            <a:pathLst>
              <a:path w="483131" h="483131">
                <a:moveTo>
                  <a:pt x="0" y="0"/>
                </a:moveTo>
                <a:lnTo>
                  <a:pt x="483131" y="0"/>
                </a:lnTo>
                <a:lnTo>
                  <a:pt x="483131" y="483131"/>
                </a:lnTo>
                <a:lnTo>
                  <a:pt x="0" y="483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5" name="Freeform 25"/>
          <p:cNvSpPr/>
          <p:nvPr/>
        </p:nvSpPr>
        <p:spPr>
          <a:xfrm>
            <a:off x="478050" y="7315868"/>
            <a:ext cx="483131" cy="483131"/>
          </a:xfrm>
          <a:custGeom>
            <a:avLst/>
            <a:gdLst/>
            <a:ahLst/>
            <a:cxnLst/>
            <a:rect l="l" t="t" r="r" b="b"/>
            <a:pathLst>
              <a:path w="483131" h="483131">
                <a:moveTo>
                  <a:pt x="0" y="0"/>
                </a:moveTo>
                <a:lnTo>
                  <a:pt x="483131" y="0"/>
                </a:lnTo>
                <a:lnTo>
                  <a:pt x="483131" y="483131"/>
                </a:lnTo>
                <a:lnTo>
                  <a:pt x="0" y="483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26"/>
          <p:cNvSpPr/>
          <p:nvPr/>
        </p:nvSpPr>
        <p:spPr>
          <a:xfrm>
            <a:off x="478050" y="8370227"/>
            <a:ext cx="483131" cy="483131"/>
          </a:xfrm>
          <a:custGeom>
            <a:avLst/>
            <a:gdLst/>
            <a:ahLst/>
            <a:cxnLst/>
            <a:rect l="l" t="t" r="r" b="b"/>
            <a:pathLst>
              <a:path w="483131" h="483131">
                <a:moveTo>
                  <a:pt x="0" y="0"/>
                </a:moveTo>
                <a:lnTo>
                  <a:pt x="483131" y="0"/>
                </a:lnTo>
                <a:lnTo>
                  <a:pt x="483131" y="483131"/>
                </a:lnTo>
                <a:lnTo>
                  <a:pt x="0" y="4831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7" name="TextBox 27"/>
          <p:cNvSpPr txBox="1"/>
          <p:nvPr/>
        </p:nvSpPr>
        <p:spPr>
          <a:xfrm>
            <a:off x="1116225" y="6666428"/>
            <a:ext cx="5824037" cy="390525"/>
          </a:xfrm>
          <a:prstGeom prst="rect">
            <a:avLst/>
          </a:prstGeom>
        </p:spPr>
        <p:txBody>
          <a:bodyPr lIns="0" tIns="0" rIns="0" bIns="0" rtlCol="0" anchor="t">
            <a:spAutoFit/>
          </a:bodyPr>
          <a:lstStyle/>
          <a:p>
            <a:pPr algn="l">
              <a:lnSpc>
                <a:spcPts val="2999"/>
              </a:lnSpc>
            </a:pPr>
            <a:r>
              <a:rPr lang="en-US" sz="2499" b="1">
                <a:solidFill>
                  <a:srgbClr val="613914"/>
                </a:solidFill>
                <a:latin typeface="Poppins Semi-Bold"/>
                <a:ea typeface="Poppins Semi-Bold"/>
                <a:cs typeface="Poppins Semi-Bold"/>
                <a:sym typeface="Poppins Semi-Bold"/>
              </a:rPr>
              <a:t>Informasi yang menyesatkan</a:t>
            </a:r>
          </a:p>
        </p:txBody>
      </p:sp>
      <p:sp>
        <p:nvSpPr>
          <p:cNvPr id="28" name="TextBox 28"/>
          <p:cNvSpPr txBox="1"/>
          <p:nvPr/>
        </p:nvSpPr>
        <p:spPr>
          <a:xfrm>
            <a:off x="1116225" y="7296818"/>
            <a:ext cx="8794337" cy="762000"/>
          </a:xfrm>
          <a:prstGeom prst="rect">
            <a:avLst/>
          </a:prstGeom>
        </p:spPr>
        <p:txBody>
          <a:bodyPr lIns="0" tIns="0" rIns="0" bIns="0" rtlCol="0" anchor="t">
            <a:spAutoFit/>
          </a:bodyPr>
          <a:lstStyle/>
          <a:p>
            <a:pPr algn="l">
              <a:lnSpc>
                <a:spcPts val="2999"/>
              </a:lnSpc>
            </a:pPr>
            <a:r>
              <a:rPr lang="en-US" sz="2499" b="1">
                <a:solidFill>
                  <a:srgbClr val="613914"/>
                </a:solidFill>
                <a:latin typeface="Poppins Semi-Bold"/>
                <a:ea typeface="Poppins Semi-Bold"/>
                <a:cs typeface="Poppins Semi-Bold"/>
                <a:sym typeface="Poppins Semi-Bold"/>
              </a:rPr>
              <a:t>Merusak kepercayaan konsumen dan reputasi showroom </a:t>
            </a:r>
          </a:p>
        </p:txBody>
      </p:sp>
      <p:sp>
        <p:nvSpPr>
          <p:cNvPr id="29" name="TextBox 29"/>
          <p:cNvSpPr txBox="1"/>
          <p:nvPr/>
        </p:nvSpPr>
        <p:spPr>
          <a:xfrm>
            <a:off x="1116225" y="8154111"/>
            <a:ext cx="9401933" cy="1133475"/>
          </a:xfrm>
          <a:prstGeom prst="rect">
            <a:avLst/>
          </a:prstGeom>
        </p:spPr>
        <p:txBody>
          <a:bodyPr lIns="0" tIns="0" rIns="0" bIns="0" rtlCol="0" anchor="t">
            <a:spAutoFit/>
          </a:bodyPr>
          <a:lstStyle/>
          <a:p>
            <a:pPr algn="l">
              <a:lnSpc>
                <a:spcPts val="2999"/>
              </a:lnSpc>
            </a:pPr>
            <a:r>
              <a:rPr lang="en-US" sz="2499" b="1">
                <a:solidFill>
                  <a:srgbClr val="613914"/>
                </a:solidFill>
                <a:latin typeface="Poppins Semi-Bold"/>
                <a:ea typeface="Poppins Semi-Bold"/>
                <a:cs typeface="Poppins Semi-Bold"/>
                <a:sym typeface="Poppins Semi-Bold"/>
              </a:rPr>
              <a:t>Mendorong konsumen untuk segera menandatangani kontrak dengan alasan stok terbatas padahal kenyataannya tidak demikian</a:t>
            </a:r>
          </a:p>
        </p:txBody>
      </p:sp>
      <p:sp>
        <p:nvSpPr>
          <p:cNvPr id="30" name="TextBox 30"/>
          <p:cNvSpPr txBox="1"/>
          <p:nvPr/>
        </p:nvSpPr>
        <p:spPr>
          <a:xfrm>
            <a:off x="478050" y="4905047"/>
            <a:ext cx="8665950" cy="1118235"/>
          </a:xfrm>
          <a:prstGeom prst="rect">
            <a:avLst/>
          </a:prstGeom>
        </p:spPr>
        <p:txBody>
          <a:bodyPr lIns="0" tIns="0" rIns="0" bIns="0" rtlCol="0" anchor="t">
            <a:spAutoFit/>
          </a:bodyPr>
          <a:lstStyle/>
          <a:p>
            <a:pPr algn="just">
              <a:lnSpc>
                <a:spcPts val="2940"/>
              </a:lnSpc>
            </a:pPr>
            <a:r>
              <a:rPr lang="en-US" sz="2100">
                <a:solidFill>
                  <a:srgbClr val="0D0D0D"/>
                </a:solidFill>
                <a:latin typeface="Poppins"/>
                <a:ea typeface="Poppins"/>
                <a:cs typeface="Poppins"/>
                <a:sym typeface="Poppins"/>
              </a:rPr>
              <a:t>Tekanan untuk mencapai target penjualan tersebut sering kali menimbulkan dilema etika bisnis beserta penyimpangan etika seperti: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7937036" y="3823144"/>
            <a:ext cx="0" cy="5900990"/>
          </a:xfrm>
          <a:prstGeom prst="line">
            <a:avLst/>
          </a:prstGeom>
          <a:ln w="38100" cap="flat">
            <a:solidFill>
              <a:srgbClr val="F2AA15"/>
            </a:solidFill>
            <a:prstDash val="solid"/>
            <a:headEnd type="oval" w="lg" len="lg"/>
            <a:tailEnd type="oval" w="lg" len="lg"/>
          </a:ln>
        </p:spPr>
      </p:sp>
      <p:grpSp>
        <p:nvGrpSpPr>
          <p:cNvPr id="3" name="Group 3"/>
          <p:cNvGrpSpPr/>
          <p:nvPr/>
        </p:nvGrpSpPr>
        <p:grpSpPr>
          <a:xfrm rot="-10800000">
            <a:off x="15130581" y="-165718"/>
            <a:ext cx="3685761" cy="1194418"/>
            <a:chOff x="0" y="0"/>
            <a:chExt cx="970735" cy="314579"/>
          </a:xfrm>
        </p:grpSpPr>
        <p:sp>
          <p:nvSpPr>
            <p:cNvPr id="4" name="Freeform 4"/>
            <p:cNvSpPr/>
            <p:nvPr/>
          </p:nvSpPr>
          <p:spPr>
            <a:xfrm>
              <a:off x="0" y="0"/>
              <a:ext cx="970735" cy="314579"/>
            </a:xfrm>
            <a:custGeom>
              <a:avLst/>
              <a:gdLst/>
              <a:ahLst/>
              <a:cxnLst/>
              <a:rect l="l" t="t" r="r" b="b"/>
              <a:pathLst>
                <a:path w="970735" h="314579">
                  <a:moveTo>
                    <a:pt x="157290" y="0"/>
                  </a:moveTo>
                  <a:lnTo>
                    <a:pt x="813446" y="0"/>
                  </a:lnTo>
                  <a:cubicBezTo>
                    <a:pt x="855162" y="0"/>
                    <a:pt x="895169" y="16572"/>
                    <a:pt x="924666" y="46069"/>
                  </a:cubicBezTo>
                  <a:cubicBezTo>
                    <a:pt x="954164" y="75567"/>
                    <a:pt x="970735" y="115574"/>
                    <a:pt x="970735" y="157290"/>
                  </a:cubicBezTo>
                  <a:lnTo>
                    <a:pt x="970735" y="157290"/>
                  </a:lnTo>
                  <a:cubicBezTo>
                    <a:pt x="970735" y="244158"/>
                    <a:pt x="900314" y="314579"/>
                    <a:pt x="813446" y="314579"/>
                  </a:cubicBezTo>
                  <a:lnTo>
                    <a:pt x="157290" y="314579"/>
                  </a:lnTo>
                  <a:cubicBezTo>
                    <a:pt x="115574" y="314579"/>
                    <a:pt x="75567" y="298008"/>
                    <a:pt x="46069" y="268510"/>
                  </a:cubicBezTo>
                  <a:cubicBezTo>
                    <a:pt x="16572" y="239013"/>
                    <a:pt x="0" y="199005"/>
                    <a:pt x="0" y="157290"/>
                  </a:cubicBezTo>
                  <a:lnTo>
                    <a:pt x="0" y="157290"/>
                  </a:lnTo>
                  <a:cubicBezTo>
                    <a:pt x="0" y="115574"/>
                    <a:pt x="16572" y="75567"/>
                    <a:pt x="46069" y="46069"/>
                  </a:cubicBezTo>
                  <a:cubicBezTo>
                    <a:pt x="75567" y="16572"/>
                    <a:pt x="115574" y="0"/>
                    <a:pt x="15729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5" name="TextBox 5"/>
            <p:cNvSpPr txBox="1"/>
            <p:nvPr/>
          </p:nvSpPr>
          <p:spPr>
            <a:xfrm>
              <a:off x="0" y="-47625"/>
              <a:ext cx="970735" cy="362204"/>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528342" y="-165718"/>
            <a:ext cx="3685761" cy="1194418"/>
            <a:chOff x="0" y="0"/>
            <a:chExt cx="970735" cy="314579"/>
          </a:xfrm>
        </p:grpSpPr>
        <p:sp>
          <p:nvSpPr>
            <p:cNvPr id="7" name="Freeform 7"/>
            <p:cNvSpPr/>
            <p:nvPr/>
          </p:nvSpPr>
          <p:spPr>
            <a:xfrm>
              <a:off x="0" y="0"/>
              <a:ext cx="970735" cy="314579"/>
            </a:xfrm>
            <a:custGeom>
              <a:avLst/>
              <a:gdLst/>
              <a:ahLst/>
              <a:cxnLst/>
              <a:rect l="l" t="t" r="r" b="b"/>
              <a:pathLst>
                <a:path w="970735" h="314579">
                  <a:moveTo>
                    <a:pt x="157290" y="0"/>
                  </a:moveTo>
                  <a:lnTo>
                    <a:pt x="813446" y="0"/>
                  </a:lnTo>
                  <a:cubicBezTo>
                    <a:pt x="855162" y="0"/>
                    <a:pt x="895169" y="16572"/>
                    <a:pt x="924666" y="46069"/>
                  </a:cubicBezTo>
                  <a:cubicBezTo>
                    <a:pt x="954164" y="75567"/>
                    <a:pt x="970735" y="115574"/>
                    <a:pt x="970735" y="157290"/>
                  </a:cubicBezTo>
                  <a:lnTo>
                    <a:pt x="970735" y="157290"/>
                  </a:lnTo>
                  <a:cubicBezTo>
                    <a:pt x="970735" y="244158"/>
                    <a:pt x="900314" y="314579"/>
                    <a:pt x="813446" y="314579"/>
                  </a:cubicBezTo>
                  <a:lnTo>
                    <a:pt x="157290" y="314579"/>
                  </a:lnTo>
                  <a:cubicBezTo>
                    <a:pt x="115574" y="314579"/>
                    <a:pt x="75567" y="298008"/>
                    <a:pt x="46069" y="268510"/>
                  </a:cubicBezTo>
                  <a:cubicBezTo>
                    <a:pt x="16572" y="239013"/>
                    <a:pt x="0" y="199005"/>
                    <a:pt x="0" y="157290"/>
                  </a:cubicBezTo>
                  <a:lnTo>
                    <a:pt x="0" y="157290"/>
                  </a:lnTo>
                  <a:cubicBezTo>
                    <a:pt x="0" y="115574"/>
                    <a:pt x="16572" y="75567"/>
                    <a:pt x="46069" y="46069"/>
                  </a:cubicBezTo>
                  <a:cubicBezTo>
                    <a:pt x="75567" y="16572"/>
                    <a:pt x="115574" y="0"/>
                    <a:pt x="15729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8" name="TextBox 8"/>
            <p:cNvSpPr txBox="1"/>
            <p:nvPr/>
          </p:nvSpPr>
          <p:spPr>
            <a:xfrm>
              <a:off x="0" y="-47625"/>
              <a:ext cx="970735" cy="362204"/>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5400000">
            <a:off x="16144463" y="614201"/>
            <a:ext cx="828999" cy="8289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rot="-5400000">
            <a:off x="1314538" y="614201"/>
            <a:ext cx="828999" cy="82899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5" name="Group 15"/>
          <p:cNvGrpSpPr/>
          <p:nvPr/>
        </p:nvGrpSpPr>
        <p:grpSpPr>
          <a:xfrm rot="-10800000">
            <a:off x="1030968" y="3611751"/>
            <a:ext cx="5858318" cy="1194418"/>
            <a:chOff x="0" y="0"/>
            <a:chExt cx="1542932" cy="314579"/>
          </a:xfrm>
        </p:grpSpPr>
        <p:sp>
          <p:nvSpPr>
            <p:cNvPr id="16" name="Freeform 16"/>
            <p:cNvSpPr/>
            <p:nvPr/>
          </p:nvSpPr>
          <p:spPr>
            <a:xfrm>
              <a:off x="0" y="0"/>
              <a:ext cx="1542932" cy="314579"/>
            </a:xfrm>
            <a:custGeom>
              <a:avLst/>
              <a:gdLst/>
              <a:ahLst/>
              <a:cxnLst/>
              <a:rect l="l" t="t" r="r" b="b"/>
              <a:pathLst>
                <a:path w="1542932" h="314579">
                  <a:moveTo>
                    <a:pt x="132153" y="0"/>
                  </a:moveTo>
                  <a:lnTo>
                    <a:pt x="1410779" y="0"/>
                  </a:lnTo>
                  <a:cubicBezTo>
                    <a:pt x="1483765" y="0"/>
                    <a:pt x="1542932" y="59167"/>
                    <a:pt x="1542932" y="132153"/>
                  </a:cubicBezTo>
                  <a:lnTo>
                    <a:pt x="1542932" y="182427"/>
                  </a:lnTo>
                  <a:cubicBezTo>
                    <a:pt x="1542932" y="255412"/>
                    <a:pt x="1483765" y="314579"/>
                    <a:pt x="1410779" y="314579"/>
                  </a:cubicBezTo>
                  <a:lnTo>
                    <a:pt x="132153" y="314579"/>
                  </a:lnTo>
                  <a:cubicBezTo>
                    <a:pt x="97104" y="314579"/>
                    <a:pt x="63490" y="300656"/>
                    <a:pt x="38707" y="275873"/>
                  </a:cubicBezTo>
                  <a:cubicBezTo>
                    <a:pt x="13923" y="251089"/>
                    <a:pt x="0" y="217476"/>
                    <a:pt x="0" y="182427"/>
                  </a:cubicBezTo>
                  <a:lnTo>
                    <a:pt x="0" y="132153"/>
                  </a:lnTo>
                  <a:cubicBezTo>
                    <a:pt x="0" y="59167"/>
                    <a:pt x="59167" y="0"/>
                    <a:pt x="132153"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17" name="TextBox 17"/>
            <p:cNvSpPr txBox="1"/>
            <p:nvPr/>
          </p:nvSpPr>
          <p:spPr>
            <a:xfrm>
              <a:off x="0" y="-47625"/>
              <a:ext cx="1542932" cy="362204"/>
            </a:xfrm>
            <a:prstGeom prst="rect">
              <a:avLst/>
            </a:prstGeom>
          </p:spPr>
          <p:txBody>
            <a:bodyPr lIns="50800" tIns="50800" rIns="50800" bIns="50800" rtlCol="0" anchor="ctr"/>
            <a:lstStyle/>
            <a:p>
              <a:pPr algn="ctr">
                <a:lnSpc>
                  <a:spcPts val="2100"/>
                </a:lnSpc>
              </a:pPr>
              <a:endParaRPr/>
            </a:p>
          </p:txBody>
        </p:sp>
      </p:grpSp>
      <p:grpSp>
        <p:nvGrpSpPr>
          <p:cNvPr id="18" name="Group 18"/>
          <p:cNvGrpSpPr/>
          <p:nvPr/>
        </p:nvGrpSpPr>
        <p:grpSpPr>
          <a:xfrm rot="5400000">
            <a:off x="1117136" y="3691847"/>
            <a:ext cx="1034227" cy="103422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21" name="Freeform 21"/>
          <p:cNvSpPr/>
          <p:nvPr/>
        </p:nvSpPr>
        <p:spPr>
          <a:xfrm rot="5400000">
            <a:off x="6079739" y="3982154"/>
            <a:ext cx="907227" cy="453613"/>
          </a:xfrm>
          <a:custGeom>
            <a:avLst/>
            <a:gdLst/>
            <a:ahLst/>
            <a:cxnLst/>
            <a:rect l="l" t="t" r="r" b="b"/>
            <a:pathLst>
              <a:path w="907227" h="453613">
                <a:moveTo>
                  <a:pt x="0" y="0"/>
                </a:moveTo>
                <a:lnTo>
                  <a:pt x="907227" y="0"/>
                </a:lnTo>
                <a:lnTo>
                  <a:pt x="907227" y="453613"/>
                </a:lnTo>
                <a:lnTo>
                  <a:pt x="0" y="453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AutoShape 22"/>
          <p:cNvSpPr/>
          <p:nvPr/>
        </p:nvSpPr>
        <p:spPr>
          <a:xfrm>
            <a:off x="5313432" y="3779159"/>
            <a:ext cx="1002639" cy="0"/>
          </a:xfrm>
          <a:prstGeom prst="line">
            <a:avLst/>
          </a:prstGeom>
          <a:ln w="47625" cap="flat">
            <a:solidFill>
              <a:srgbClr val="F2AA15"/>
            </a:solidFill>
            <a:prstDash val="solid"/>
            <a:headEnd type="triangle" w="lg" len="med"/>
            <a:tailEnd type="none" w="sm" len="sm"/>
          </a:ln>
        </p:spPr>
      </p:sp>
      <p:sp>
        <p:nvSpPr>
          <p:cNvPr id="23" name="TextBox 23"/>
          <p:cNvSpPr txBox="1"/>
          <p:nvPr/>
        </p:nvSpPr>
        <p:spPr>
          <a:xfrm>
            <a:off x="2347305" y="3948780"/>
            <a:ext cx="3892566" cy="772159"/>
          </a:xfrm>
          <a:prstGeom prst="rect">
            <a:avLst/>
          </a:prstGeom>
        </p:spPr>
        <p:txBody>
          <a:bodyPr lIns="0" tIns="0" rIns="0" bIns="0" rtlCol="0" anchor="t">
            <a:spAutoFit/>
          </a:bodyPr>
          <a:lstStyle/>
          <a:p>
            <a:pPr algn="l">
              <a:lnSpc>
                <a:spcPts val="1540"/>
              </a:lnSpc>
            </a:pPr>
            <a:r>
              <a:rPr lang="en-US" sz="1100">
                <a:solidFill>
                  <a:srgbClr val="FFFFFF"/>
                </a:solidFill>
                <a:latin typeface="Poppins"/>
                <a:ea typeface="Poppins"/>
                <a:cs typeface="Poppins"/>
                <a:sym typeface="Poppins"/>
              </a:rPr>
              <a:t>Etika bisnis menuntut agar setiap pelaku usaha bertanggung jawab atas keputusan, produk, dan dampak bisnisnya terhadap konsumen, karyawan, serta lingkungan.</a:t>
            </a:r>
          </a:p>
        </p:txBody>
      </p:sp>
      <p:sp>
        <p:nvSpPr>
          <p:cNvPr id="24" name="TextBox 24"/>
          <p:cNvSpPr txBox="1"/>
          <p:nvPr/>
        </p:nvSpPr>
        <p:spPr>
          <a:xfrm>
            <a:off x="2356161" y="3634455"/>
            <a:ext cx="4412854" cy="352425"/>
          </a:xfrm>
          <a:prstGeom prst="rect">
            <a:avLst/>
          </a:prstGeom>
        </p:spPr>
        <p:txBody>
          <a:bodyPr lIns="0" tIns="0" rIns="0" bIns="0" rtlCol="0" anchor="t">
            <a:spAutoFit/>
          </a:bodyPr>
          <a:lstStyle/>
          <a:p>
            <a:pPr algn="l">
              <a:lnSpc>
                <a:spcPts val="2640"/>
              </a:lnSpc>
            </a:pPr>
            <a:r>
              <a:rPr lang="en-US" sz="2200" b="1">
                <a:solidFill>
                  <a:srgbClr val="FFFFFF"/>
                </a:solidFill>
                <a:latin typeface="Poppins Semi-Bold"/>
                <a:ea typeface="Poppins Semi-Bold"/>
                <a:cs typeface="Poppins Semi-Bold"/>
                <a:sym typeface="Poppins Semi-Bold"/>
              </a:rPr>
              <a:t>Tanggung Jawab </a:t>
            </a:r>
          </a:p>
        </p:txBody>
      </p:sp>
      <p:grpSp>
        <p:nvGrpSpPr>
          <p:cNvPr id="25" name="Group 25"/>
          <p:cNvGrpSpPr/>
          <p:nvPr/>
        </p:nvGrpSpPr>
        <p:grpSpPr>
          <a:xfrm>
            <a:off x="15882374" y="3908530"/>
            <a:ext cx="2182175" cy="2182175"/>
            <a:chOff x="0" y="0"/>
            <a:chExt cx="2909567" cy="2909567"/>
          </a:xfrm>
        </p:grpSpPr>
        <p:grpSp>
          <p:nvGrpSpPr>
            <p:cNvPr id="26" name="Group 26"/>
            <p:cNvGrpSpPr/>
            <p:nvPr/>
          </p:nvGrpSpPr>
          <p:grpSpPr>
            <a:xfrm rot="-5400000">
              <a:off x="0" y="0"/>
              <a:ext cx="2909567" cy="290956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F2AA15">
                      <a:alpha val="100000"/>
                    </a:srgbClr>
                  </a:gs>
                </a:gsLst>
                <a:lin ang="5400000"/>
              </a:gradFill>
            </p:spPr>
          </p:sp>
          <p:sp>
            <p:nvSpPr>
              <p:cNvPr id="28" name="TextBox 28"/>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9" name="Group 29"/>
            <p:cNvGrpSpPr/>
            <p:nvPr/>
          </p:nvGrpSpPr>
          <p:grpSpPr>
            <a:xfrm rot="5400000">
              <a:off x="202005" y="202005"/>
              <a:ext cx="2505557" cy="250555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31" name="TextBox 31"/>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32" name="Group 32"/>
            <p:cNvGrpSpPr/>
            <p:nvPr/>
          </p:nvGrpSpPr>
          <p:grpSpPr>
            <a:xfrm>
              <a:off x="349452" y="349452"/>
              <a:ext cx="2210664" cy="221066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2700" cap="sq">
                <a:solidFill>
                  <a:srgbClr val="000000"/>
                </a:solidFill>
                <a:prstDash val="solid"/>
                <a:miter/>
              </a:ln>
            </p:spPr>
          </p:sp>
        </p:grpSp>
      </p:grpSp>
      <p:sp>
        <p:nvSpPr>
          <p:cNvPr id="34" name="TextBox 34"/>
          <p:cNvSpPr txBox="1"/>
          <p:nvPr/>
        </p:nvSpPr>
        <p:spPr>
          <a:xfrm>
            <a:off x="7907480" y="900274"/>
            <a:ext cx="2154612" cy="1200150"/>
          </a:xfrm>
          <a:prstGeom prst="rect">
            <a:avLst/>
          </a:prstGeom>
        </p:spPr>
        <p:txBody>
          <a:bodyPr lIns="0" tIns="0" rIns="0" bIns="0" rtlCol="0" anchor="t">
            <a:spAutoFit/>
          </a:bodyPr>
          <a:lstStyle/>
          <a:p>
            <a:pPr algn="ctr">
              <a:lnSpc>
                <a:spcPts val="4350"/>
              </a:lnSpc>
            </a:pPr>
            <a:r>
              <a:rPr lang="en-US" sz="5000" b="1">
                <a:solidFill>
                  <a:srgbClr val="492709"/>
                </a:solidFill>
                <a:latin typeface="Poppins Heavy"/>
                <a:ea typeface="Poppins Heavy"/>
                <a:cs typeface="Poppins Heavy"/>
                <a:sym typeface="Poppins Heavy"/>
              </a:rPr>
              <a:t>ETIKA</a:t>
            </a:r>
          </a:p>
          <a:p>
            <a:pPr algn="ctr">
              <a:lnSpc>
                <a:spcPts val="4350"/>
              </a:lnSpc>
            </a:pPr>
            <a:r>
              <a:rPr lang="en-US" sz="5000" b="1">
                <a:solidFill>
                  <a:srgbClr val="492709"/>
                </a:solidFill>
                <a:latin typeface="Poppins Heavy"/>
                <a:ea typeface="Poppins Heavy"/>
                <a:cs typeface="Poppins Heavy"/>
                <a:sym typeface="Poppins Heavy"/>
              </a:rPr>
              <a:t>BISNIS</a:t>
            </a:r>
          </a:p>
        </p:txBody>
      </p:sp>
      <p:sp>
        <p:nvSpPr>
          <p:cNvPr id="35" name="TextBox 35"/>
          <p:cNvSpPr txBox="1"/>
          <p:nvPr/>
        </p:nvSpPr>
        <p:spPr>
          <a:xfrm>
            <a:off x="1030968" y="2804860"/>
            <a:ext cx="7063241" cy="552450"/>
          </a:xfrm>
          <a:prstGeom prst="rect">
            <a:avLst/>
          </a:prstGeom>
        </p:spPr>
        <p:txBody>
          <a:bodyPr lIns="0" tIns="0" rIns="0" bIns="0" rtlCol="0" anchor="t">
            <a:spAutoFit/>
          </a:bodyPr>
          <a:lstStyle/>
          <a:p>
            <a:pPr algn="l">
              <a:lnSpc>
                <a:spcPts val="4199"/>
              </a:lnSpc>
            </a:pPr>
            <a:r>
              <a:rPr lang="en-US" sz="3499" b="1">
                <a:solidFill>
                  <a:srgbClr val="613914"/>
                </a:solidFill>
                <a:latin typeface="Poppins Bold"/>
                <a:ea typeface="Poppins Bold"/>
                <a:cs typeface="Poppins Bold"/>
                <a:sym typeface="Poppins Bold"/>
              </a:rPr>
              <a:t>Konsep Dasar Etika Bisnis</a:t>
            </a:r>
          </a:p>
        </p:txBody>
      </p:sp>
      <p:sp>
        <p:nvSpPr>
          <p:cNvPr id="36" name="TextBox 36"/>
          <p:cNvSpPr txBox="1"/>
          <p:nvPr/>
        </p:nvSpPr>
        <p:spPr>
          <a:xfrm>
            <a:off x="8984786" y="3656510"/>
            <a:ext cx="6092339" cy="552450"/>
          </a:xfrm>
          <a:prstGeom prst="rect">
            <a:avLst/>
          </a:prstGeom>
        </p:spPr>
        <p:txBody>
          <a:bodyPr lIns="0" tIns="0" rIns="0" bIns="0" rtlCol="0" anchor="t">
            <a:spAutoFit/>
          </a:bodyPr>
          <a:lstStyle/>
          <a:p>
            <a:pPr algn="l">
              <a:lnSpc>
                <a:spcPts val="4199"/>
              </a:lnSpc>
            </a:pPr>
            <a:r>
              <a:rPr lang="en-US" sz="3499" b="1">
                <a:solidFill>
                  <a:srgbClr val="613914"/>
                </a:solidFill>
                <a:latin typeface="Poppins Bold"/>
                <a:ea typeface="Poppins Bold"/>
                <a:cs typeface="Poppins Bold"/>
                <a:sym typeface="Poppins Bold"/>
              </a:rPr>
              <a:t>Menurut Velasquez (2002)</a:t>
            </a:r>
          </a:p>
        </p:txBody>
      </p:sp>
      <p:sp>
        <p:nvSpPr>
          <p:cNvPr id="37" name="TextBox 37"/>
          <p:cNvSpPr txBox="1"/>
          <p:nvPr/>
        </p:nvSpPr>
        <p:spPr>
          <a:xfrm>
            <a:off x="8984786" y="4497031"/>
            <a:ext cx="6739770" cy="1490345"/>
          </a:xfrm>
          <a:prstGeom prst="rect">
            <a:avLst/>
          </a:prstGeom>
        </p:spPr>
        <p:txBody>
          <a:bodyPr lIns="0" tIns="0" rIns="0" bIns="0" rtlCol="0" anchor="t">
            <a:spAutoFit/>
          </a:bodyPr>
          <a:lstStyle/>
          <a:p>
            <a:pPr algn="just">
              <a:lnSpc>
                <a:spcPts val="2380"/>
              </a:lnSpc>
            </a:pPr>
            <a:r>
              <a:rPr lang="en-US" sz="1700">
                <a:solidFill>
                  <a:srgbClr val="0D0D0D"/>
                </a:solidFill>
                <a:latin typeface="Poppins"/>
                <a:ea typeface="Poppins"/>
                <a:cs typeface="Poppins"/>
                <a:sym typeface="Poppins"/>
              </a:rPr>
              <a:t>Etika bisnis adalah studi tentang standar moral dan bagaimana standar itu diterapkan dalam kebijakan, institusi, dan perilaku bisnis. Menurut </a:t>
            </a:r>
            <a:r>
              <a:rPr lang="en-US" sz="1700" b="1">
                <a:solidFill>
                  <a:srgbClr val="0D0D0D"/>
                </a:solidFill>
                <a:latin typeface="Poppins Bold"/>
                <a:ea typeface="Poppins Bold"/>
                <a:cs typeface="Poppins Bold"/>
                <a:sym typeface="Poppins Bold"/>
              </a:rPr>
              <a:t>Velasquez</a:t>
            </a:r>
            <a:r>
              <a:rPr lang="en-US" sz="1700">
                <a:solidFill>
                  <a:srgbClr val="0D0D0D"/>
                </a:solidFill>
                <a:latin typeface="Poppins"/>
                <a:ea typeface="Poppins"/>
                <a:cs typeface="Poppins"/>
                <a:sym typeface="Poppins"/>
              </a:rPr>
              <a:t>, bisnis tidak hanya berorientasi pada keuntungan, tetapi juga harus mematuhi standar moral seperti kejujuran dan tanggung jawab</a:t>
            </a:r>
          </a:p>
        </p:txBody>
      </p:sp>
      <p:sp>
        <p:nvSpPr>
          <p:cNvPr id="38" name="TextBox 38"/>
          <p:cNvSpPr txBox="1"/>
          <p:nvPr/>
        </p:nvSpPr>
        <p:spPr>
          <a:xfrm>
            <a:off x="8984786" y="6301826"/>
            <a:ext cx="8843813" cy="2080895"/>
          </a:xfrm>
          <a:prstGeom prst="rect">
            <a:avLst/>
          </a:prstGeom>
        </p:spPr>
        <p:txBody>
          <a:bodyPr lIns="0" tIns="0" rIns="0" bIns="0" rtlCol="0" anchor="t">
            <a:spAutoFit/>
          </a:bodyPr>
          <a:lstStyle/>
          <a:p>
            <a:pPr algn="just">
              <a:lnSpc>
                <a:spcPts val="2380"/>
              </a:lnSpc>
            </a:pPr>
            <a:r>
              <a:rPr lang="en-US" sz="1700">
                <a:solidFill>
                  <a:srgbClr val="0D0D0D"/>
                </a:solidFill>
                <a:latin typeface="Poppins"/>
                <a:ea typeface="Poppins"/>
                <a:cs typeface="Poppins"/>
                <a:sym typeface="Poppins"/>
              </a:rPr>
              <a:t>Dalam konteks showroom mobil, etika bukan sekadar citra, tetapi komitmen nyata terhadap kepercayaan konsumen dan keberlanjutan usaha. Etika yang kuat akan membuat perusahaan tidak hanya “menjual mobil”, tetapi juga menjual kepercayaan dan integritas. Keputusan untuk menekan pembeli agar cepat menandatangani kontrak tanpa memahami rincian kredit melanggar prinsip moral ini.</a:t>
            </a:r>
          </a:p>
          <a:p>
            <a:pPr algn="just">
              <a:lnSpc>
                <a:spcPts val="2380"/>
              </a:lnSpc>
            </a:pPr>
            <a:endParaRPr lang="en-US" sz="1700">
              <a:solidFill>
                <a:srgbClr val="0D0D0D"/>
              </a:solidFill>
              <a:latin typeface="Poppins"/>
              <a:ea typeface="Poppins"/>
              <a:cs typeface="Poppins"/>
              <a:sym typeface="Poppins"/>
            </a:endParaRPr>
          </a:p>
        </p:txBody>
      </p:sp>
      <p:grpSp>
        <p:nvGrpSpPr>
          <p:cNvPr id="39" name="Group 39"/>
          <p:cNvGrpSpPr/>
          <p:nvPr/>
        </p:nvGrpSpPr>
        <p:grpSpPr>
          <a:xfrm rot="-10800000">
            <a:off x="1030968" y="4896287"/>
            <a:ext cx="5858318" cy="1194418"/>
            <a:chOff x="0" y="0"/>
            <a:chExt cx="1542932" cy="314579"/>
          </a:xfrm>
        </p:grpSpPr>
        <p:sp>
          <p:nvSpPr>
            <p:cNvPr id="40" name="Freeform 40"/>
            <p:cNvSpPr/>
            <p:nvPr/>
          </p:nvSpPr>
          <p:spPr>
            <a:xfrm>
              <a:off x="0" y="0"/>
              <a:ext cx="1542932" cy="314579"/>
            </a:xfrm>
            <a:custGeom>
              <a:avLst/>
              <a:gdLst/>
              <a:ahLst/>
              <a:cxnLst/>
              <a:rect l="l" t="t" r="r" b="b"/>
              <a:pathLst>
                <a:path w="1542932" h="314579">
                  <a:moveTo>
                    <a:pt x="132153" y="0"/>
                  </a:moveTo>
                  <a:lnTo>
                    <a:pt x="1410779" y="0"/>
                  </a:lnTo>
                  <a:cubicBezTo>
                    <a:pt x="1483765" y="0"/>
                    <a:pt x="1542932" y="59167"/>
                    <a:pt x="1542932" y="132153"/>
                  </a:cubicBezTo>
                  <a:lnTo>
                    <a:pt x="1542932" y="182427"/>
                  </a:lnTo>
                  <a:cubicBezTo>
                    <a:pt x="1542932" y="255412"/>
                    <a:pt x="1483765" y="314579"/>
                    <a:pt x="1410779" y="314579"/>
                  </a:cubicBezTo>
                  <a:lnTo>
                    <a:pt x="132153" y="314579"/>
                  </a:lnTo>
                  <a:cubicBezTo>
                    <a:pt x="97104" y="314579"/>
                    <a:pt x="63490" y="300656"/>
                    <a:pt x="38707" y="275873"/>
                  </a:cubicBezTo>
                  <a:cubicBezTo>
                    <a:pt x="13923" y="251089"/>
                    <a:pt x="0" y="217476"/>
                    <a:pt x="0" y="182427"/>
                  </a:cubicBezTo>
                  <a:lnTo>
                    <a:pt x="0" y="132153"/>
                  </a:lnTo>
                  <a:cubicBezTo>
                    <a:pt x="0" y="59167"/>
                    <a:pt x="59167" y="0"/>
                    <a:pt x="132153"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41" name="TextBox 41"/>
            <p:cNvSpPr txBox="1"/>
            <p:nvPr/>
          </p:nvSpPr>
          <p:spPr>
            <a:xfrm>
              <a:off x="0" y="-47625"/>
              <a:ext cx="1542932" cy="362204"/>
            </a:xfrm>
            <a:prstGeom prst="rect">
              <a:avLst/>
            </a:prstGeom>
          </p:spPr>
          <p:txBody>
            <a:bodyPr lIns="50800" tIns="50800" rIns="50800" bIns="50800" rtlCol="0" anchor="ctr"/>
            <a:lstStyle/>
            <a:p>
              <a:pPr algn="ctr">
                <a:lnSpc>
                  <a:spcPts val="2100"/>
                </a:lnSpc>
              </a:pPr>
              <a:endParaRPr/>
            </a:p>
          </p:txBody>
        </p:sp>
      </p:grpSp>
      <p:grpSp>
        <p:nvGrpSpPr>
          <p:cNvPr id="42" name="Group 42"/>
          <p:cNvGrpSpPr/>
          <p:nvPr/>
        </p:nvGrpSpPr>
        <p:grpSpPr>
          <a:xfrm rot="5400000">
            <a:off x="1117136" y="4976383"/>
            <a:ext cx="1034227" cy="1034227"/>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44" name="TextBox 4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45" name="Freeform 45"/>
          <p:cNvSpPr/>
          <p:nvPr/>
        </p:nvSpPr>
        <p:spPr>
          <a:xfrm rot="5400000">
            <a:off x="6079739" y="5266690"/>
            <a:ext cx="907227" cy="453613"/>
          </a:xfrm>
          <a:custGeom>
            <a:avLst/>
            <a:gdLst/>
            <a:ahLst/>
            <a:cxnLst/>
            <a:rect l="l" t="t" r="r" b="b"/>
            <a:pathLst>
              <a:path w="907227" h="453613">
                <a:moveTo>
                  <a:pt x="0" y="0"/>
                </a:moveTo>
                <a:lnTo>
                  <a:pt x="907227" y="0"/>
                </a:lnTo>
                <a:lnTo>
                  <a:pt x="907227" y="453613"/>
                </a:lnTo>
                <a:lnTo>
                  <a:pt x="0" y="453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6" name="AutoShape 46"/>
          <p:cNvSpPr/>
          <p:nvPr/>
        </p:nvSpPr>
        <p:spPr>
          <a:xfrm>
            <a:off x="5313432" y="5063695"/>
            <a:ext cx="1002639" cy="0"/>
          </a:xfrm>
          <a:prstGeom prst="line">
            <a:avLst/>
          </a:prstGeom>
          <a:ln w="47625" cap="flat">
            <a:solidFill>
              <a:srgbClr val="F2AA15"/>
            </a:solidFill>
            <a:prstDash val="solid"/>
            <a:headEnd type="triangle" w="lg" len="med"/>
            <a:tailEnd type="none" w="sm" len="sm"/>
          </a:ln>
        </p:spPr>
      </p:sp>
      <p:sp>
        <p:nvSpPr>
          <p:cNvPr id="47" name="TextBox 47"/>
          <p:cNvSpPr txBox="1"/>
          <p:nvPr/>
        </p:nvSpPr>
        <p:spPr>
          <a:xfrm>
            <a:off x="2345037" y="5232678"/>
            <a:ext cx="3892566" cy="772159"/>
          </a:xfrm>
          <a:prstGeom prst="rect">
            <a:avLst/>
          </a:prstGeom>
        </p:spPr>
        <p:txBody>
          <a:bodyPr lIns="0" tIns="0" rIns="0" bIns="0" rtlCol="0" anchor="t">
            <a:spAutoFit/>
          </a:bodyPr>
          <a:lstStyle/>
          <a:p>
            <a:pPr algn="just">
              <a:lnSpc>
                <a:spcPts val="1540"/>
              </a:lnSpc>
            </a:pPr>
            <a:r>
              <a:rPr lang="en-US" sz="1100">
                <a:solidFill>
                  <a:srgbClr val="FFFFFF"/>
                </a:solidFill>
                <a:latin typeface="Poppins"/>
                <a:ea typeface="Poppins"/>
                <a:cs typeface="Poppins"/>
                <a:sym typeface="Poppins"/>
              </a:rPr>
              <a:t>Dalam bisnis, kejujuran adalah dasar utama untuk membangun kepercayaan. Informasi yang diberikan kepada pelanggan harus benar, tidak dilebih-lebihkan, dan tidak menyesatkan.</a:t>
            </a:r>
          </a:p>
        </p:txBody>
      </p:sp>
      <p:sp>
        <p:nvSpPr>
          <p:cNvPr id="48" name="TextBox 48"/>
          <p:cNvSpPr txBox="1"/>
          <p:nvPr/>
        </p:nvSpPr>
        <p:spPr>
          <a:xfrm>
            <a:off x="2352459" y="4877958"/>
            <a:ext cx="2210129" cy="352425"/>
          </a:xfrm>
          <a:prstGeom prst="rect">
            <a:avLst/>
          </a:prstGeom>
        </p:spPr>
        <p:txBody>
          <a:bodyPr lIns="0" tIns="0" rIns="0" bIns="0" rtlCol="0" anchor="t">
            <a:spAutoFit/>
          </a:bodyPr>
          <a:lstStyle/>
          <a:p>
            <a:pPr algn="l">
              <a:lnSpc>
                <a:spcPts val="2640"/>
              </a:lnSpc>
            </a:pPr>
            <a:r>
              <a:rPr lang="en-US" sz="2200" b="1">
                <a:solidFill>
                  <a:srgbClr val="FFFFFF"/>
                </a:solidFill>
                <a:latin typeface="Poppins Semi-Bold"/>
                <a:ea typeface="Poppins Semi-Bold"/>
                <a:cs typeface="Poppins Semi-Bold"/>
                <a:sym typeface="Poppins Semi-Bold"/>
              </a:rPr>
              <a:t>Kejujuran</a:t>
            </a:r>
          </a:p>
        </p:txBody>
      </p:sp>
      <p:grpSp>
        <p:nvGrpSpPr>
          <p:cNvPr id="49" name="Group 49"/>
          <p:cNvGrpSpPr/>
          <p:nvPr/>
        </p:nvGrpSpPr>
        <p:grpSpPr>
          <a:xfrm rot="-10800000">
            <a:off x="1030968" y="6176430"/>
            <a:ext cx="5858318" cy="1194418"/>
            <a:chOff x="0" y="0"/>
            <a:chExt cx="1542932" cy="314579"/>
          </a:xfrm>
        </p:grpSpPr>
        <p:sp>
          <p:nvSpPr>
            <p:cNvPr id="50" name="Freeform 50"/>
            <p:cNvSpPr/>
            <p:nvPr/>
          </p:nvSpPr>
          <p:spPr>
            <a:xfrm>
              <a:off x="0" y="0"/>
              <a:ext cx="1542932" cy="314579"/>
            </a:xfrm>
            <a:custGeom>
              <a:avLst/>
              <a:gdLst/>
              <a:ahLst/>
              <a:cxnLst/>
              <a:rect l="l" t="t" r="r" b="b"/>
              <a:pathLst>
                <a:path w="1542932" h="314579">
                  <a:moveTo>
                    <a:pt x="132153" y="0"/>
                  </a:moveTo>
                  <a:lnTo>
                    <a:pt x="1410779" y="0"/>
                  </a:lnTo>
                  <a:cubicBezTo>
                    <a:pt x="1483765" y="0"/>
                    <a:pt x="1542932" y="59167"/>
                    <a:pt x="1542932" y="132153"/>
                  </a:cubicBezTo>
                  <a:lnTo>
                    <a:pt x="1542932" y="182427"/>
                  </a:lnTo>
                  <a:cubicBezTo>
                    <a:pt x="1542932" y="255412"/>
                    <a:pt x="1483765" y="314579"/>
                    <a:pt x="1410779" y="314579"/>
                  </a:cubicBezTo>
                  <a:lnTo>
                    <a:pt x="132153" y="314579"/>
                  </a:lnTo>
                  <a:cubicBezTo>
                    <a:pt x="97104" y="314579"/>
                    <a:pt x="63490" y="300656"/>
                    <a:pt x="38707" y="275873"/>
                  </a:cubicBezTo>
                  <a:cubicBezTo>
                    <a:pt x="13923" y="251089"/>
                    <a:pt x="0" y="217476"/>
                    <a:pt x="0" y="182427"/>
                  </a:cubicBezTo>
                  <a:lnTo>
                    <a:pt x="0" y="132153"/>
                  </a:lnTo>
                  <a:cubicBezTo>
                    <a:pt x="0" y="59167"/>
                    <a:pt x="59167" y="0"/>
                    <a:pt x="132153"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51" name="TextBox 51"/>
            <p:cNvSpPr txBox="1"/>
            <p:nvPr/>
          </p:nvSpPr>
          <p:spPr>
            <a:xfrm>
              <a:off x="0" y="-47625"/>
              <a:ext cx="1542932" cy="362204"/>
            </a:xfrm>
            <a:prstGeom prst="rect">
              <a:avLst/>
            </a:prstGeom>
          </p:spPr>
          <p:txBody>
            <a:bodyPr lIns="50800" tIns="50800" rIns="50800" bIns="50800" rtlCol="0" anchor="ctr"/>
            <a:lstStyle/>
            <a:p>
              <a:pPr algn="ctr">
                <a:lnSpc>
                  <a:spcPts val="2100"/>
                </a:lnSpc>
              </a:pPr>
              <a:endParaRPr/>
            </a:p>
          </p:txBody>
        </p:sp>
      </p:grpSp>
      <p:grpSp>
        <p:nvGrpSpPr>
          <p:cNvPr id="52" name="Group 52"/>
          <p:cNvGrpSpPr/>
          <p:nvPr/>
        </p:nvGrpSpPr>
        <p:grpSpPr>
          <a:xfrm rot="5400000">
            <a:off x="1117136" y="6256526"/>
            <a:ext cx="1034227" cy="1034227"/>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55" name="Freeform 55"/>
          <p:cNvSpPr/>
          <p:nvPr/>
        </p:nvSpPr>
        <p:spPr>
          <a:xfrm rot="5400000">
            <a:off x="6079739" y="6546832"/>
            <a:ext cx="907227" cy="453613"/>
          </a:xfrm>
          <a:custGeom>
            <a:avLst/>
            <a:gdLst/>
            <a:ahLst/>
            <a:cxnLst/>
            <a:rect l="l" t="t" r="r" b="b"/>
            <a:pathLst>
              <a:path w="907227" h="453613">
                <a:moveTo>
                  <a:pt x="0" y="0"/>
                </a:moveTo>
                <a:lnTo>
                  <a:pt x="907227" y="0"/>
                </a:lnTo>
                <a:lnTo>
                  <a:pt x="907227" y="453614"/>
                </a:lnTo>
                <a:lnTo>
                  <a:pt x="0" y="453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6" name="AutoShape 56"/>
          <p:cNvSpPr/>
          <p:nvPr/>
        </p:nvSpPr>
        <p:spPr>
          <a:xfrm>
            <a:off x="5313432" y="6343838"/>
            <a:ext cx="1002639" cy="0"/>
          </a:xfrm>
          <a:prstGeom prst="line">
            <a:avLst/>
          </a:prstGeom>
          <a:ln w="47625" cap="flat">
            <a:solidFill>
              <a:srgbClr val="F2AA15"/>
            </a:solidFill>
            <a:prstDash val="solid"/>
            <a:headEnd type="triangle" w="lg" len="med"/>
            <a:tailEnd type="none" w="sm" len="sm"/>
          </a:ln>
        </p:spPr>
      </p:sp>
      <p:sp>
        <p:nvSpPr>
          <p:cNvPr id="57" name="TextBox 57"/>
          <p:cNvSpPr txBox="1"/>
          <p:nvPr/>
        </p:nvSpPr>
        <p:spPr>
          <a:xfrm>
            <a:off x="2347305" y="6636068"/>
            <a:ext cx="3892566" cy="581659"/>
          </a:xfrm>
          <a:prstGeom prst="rect">
            <a:avLst/>
          </a:prstGeom>
        </p:spPr>
        <p:txBody>
          <a:bodyPr lIns="0" tIns="0" rIns="0" bIns="0" rtlCol="0" anchor="t">
            <a:spAutoFit/>
          </a:bodyPr>
          <a:lstStyle/>
          <a:p>
            <a:pPr algn="just">
              <a:lnSpc>
                <a:spcPts val="1540"/>
              </a:lnSpc>
            </a:pPr>
            <a:r>
              <a:rPr lang="en-US" sz="1100">
                <a:solidFill>
                  <a:srgbClr val="FFFFFF"/>
                </a:solidFill>
                <a:latin typeface="Poppins"/>
                <a:ea typeface="Poppins"/>
                <a:cs typeface="Poppins"/>
                <a:sym typeface="Poppins"/>
              </a:rPr>
              <a:t>Prinsip ini mengharuskan perusahaan memperlakukan semua pihak secara adil — baik konsumen, karyawan, maupun mitra bisnis.</a:t>
            </a:r>
          </a:p>
        </p:txBody>
      </p:sp>
      <p:sp>
        <p:nvSpPr>
          <p:cNvPr id="58" name="TextBox 58"/>
          <p:cNvSpPr txBox="1"/>
          <p:nvPr/>
        </p:nvSpPr>
        <p:spPr>
          <a:xfrm>
            <a:off x="2345037" y="6243105"/>
            <a:ext cx="2210129" cy="352425"/>
          </a:xfrm>
          <a:prstGeom prst="rect">
            <a:avLst/>
          </a:prstGeom>
        </p:spPr>
        <p:txBody>
          <a:bodyPr lIns="0" tIns="0" rIns="0" bIns="0" rtlCol="0" anchor="t">
            <a:spAutoFit/>
          </a:bodyPr>
          <a:lstStyle/>
          <a:p>
            <a:pPr algn="l">
              <a:lnSpc>
                <a:spcPts val="2640"/>
              </a:lnSpc>
            </a:pPr>
            <a:r>
              <a:rPr lang="en-US" sz="2200" b="1">
                <a:solidFill>
                  <a:srgbClr val="FFFFFF"/>
                </a:solidFill>
                <a:latin typeface="Poppins Semi-Bold"/>
                <a:ea typeface="Poppins Semi-Bold"/>
                <a:cs typeface="Poppins Semi-Bold"/>
                <a:sym typeface="Poppins Semi-Bold"/>
              </a:rPr>
              <a:t>Keadilan </a:t>
            </a:r>
          </a:p>
        </p:txBody>
      </p:sp>
      <p:grpSp>
        <p:nvGrpSpPr>
          <p:cNvPr id="59" name="Group 59"/>
          <p:cNvGrpSpPr/>
          <p:nvPr/>
        </p:nvGrpSpPr>
        <p:grpSpPr>
          <a:xfrm rot="-10800000">
            <a:off x="1030968" y="7456573"/>
            <a:ext cx="5858318" cy="1194418"/>
            <a:chOff x="0" y="0"/>
            <a:chExt cx="1542932" cy="314579"/>
          </a:xfrm>
        </p:grpSpPr>
        <p:sp>
          <p:nvSpPr>
            <p:cNvPr id="60" name="Freeform 60"/>
            <p:cNvSpPr/>
            <p:nvPr/>
          </p:nvSpPr>
          <p:spPr>
            <a:xfrm>
              <a:off x="0" y="0"/>
              <a:ext cx="1542932" cy="314579"/>
            </a:xfrm>
            <a:custGeom>
              <a:avLst/>
              <a:gdLst/>
              <a:ahLst/>
              <a:cxnLst/>
              <a:rect l="l" t="t" r="r" b="b"/>
              <a:pathLst>
                <a:path w="1542932" h="314579">
                  <a:moveTo>
                    <a:pt x="132153" y="0"/>
                  </a:moveTo>
                  <a:lnTo>
                    <a:pt x="1410779" y="0"/>
                  </a:lnTo>
                  <a:cubicBezTo>
                    <a:pt x="1483765" y="0"/>
                    <a:pt x="1542932" y="59167"/>
                    <a:pt x="1542932" y="132153"/>
                  </a:cubicBezTo>
                  <a:lnTo>
                    <a:pt x="1542932" y="182427"/>
                  </a:lnTo>
                  <a:cubicBezTo>
                    <a:pt x="1542932" y="255412"/>
                    <a:pt x="1483765" y="314579"/>
                    <a:pt x="1410779" y="314579"/>
                  </a:cubicBezTo>
                  <a:lnTo>
                    <a:pt x="132153" y="314579"/>
                  </a:lnTo>
                  <a:cubicBezTo>
                    <a:pt x="97104" y="314579"/>
                    <a:pt x="63490" y="300656"/>
                    <a:pt x="38707" y="275873"/>
                  </a:cubicBezTo>
                  <a:cubicBezTo>
                    <a:pt x="13923" y="251089"/>
                    <a:pt x="0" y="217476"/>
                    <a:pt x="0" y="182427"/>
                  </a:cubicBezTo>
                  <a:lnTo>
                    <a:pt x="0" y="132153"/>
                  </a:lnTo>
                  <a:cubicBezTo>
                    <a:pt x="0" y="59167"/>
                    <a:pt x="59167" y="0"/>
                    <a:pt x="132153"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61" name="TextBox 61"/>
            <p:cNvSpPr txBox="1"/>
            <p:nvPr/>
          </p:nvSpPr>
          <p:spPr>
            <a:xfrm>
              <a:off x="0" y="-47625"/>
              <a:ext cx="1542932" cy="362204"/>
            </a:xfrm>
            <a:prstGeom prst="rect">
              <a:avLst/>
            </a:prstGeom>
          </p:spPr>
          <p:txBody>
            <a:bodyPr lIns="50800" tIns="50800" rIns="50800" bIns="50800" rtlCol="0" anchor="ctr"/>
            <a:lstStyle/>
            <a:p>
              <a:pPr algn="ctr">
                <a:lnSpc>
                  <a:spcPts val="2100"/>
                </a:lnSpc>
              </a:pPr>
              <a:endParaRPr/>
            </a:p>
          </p:txBody>
        </p:sp>
      </p:grpSp>
      <p:grpSp>
        <p:nvGrpSpPr>
          <p:cNvPr id="62" name="Group 62"/>
          <p:cNvGrpSpPr/>
          <p:nvPr/>
        </p:nvGrpSpPr>
        <p:grpSpPr>
          <a:xfrm rot="5400000">
            <a:off x="1117136" y="7536668"/>
            <a:ext cx="1034227" cy="1034227"/>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64" name="TextBox 6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65" name="Freeform 65"/>
          <p:cNvSpPr/>
          <p:nvPr/>
        </p:nvSpPr>
        <p:spPr>
          <a:xfrm rot="5400000">
            <a:off x="6079739" y="7826975"/>
            <a:ext cx="907227" cy="453613"/>
          </a:xfrm>
          <a:custGeom>
            <a:avLst/>
            <a:gdLst/>
            <a:ahLst/>
            <a:cxnLst/>
            <a:rect l="l" t="t" r="r" b="b"/>
            <a:pathLst>
              <a:path w="907227" h="453613">
                <a:moveTo>
                  <a:pt x="0" y="0"/>
                </a:moveTo>
                <a:lnTo>
                  <a:pt x="907227" y="0"/>
                </a:lnTo>
                <a:lnTo>
                  <a:pt x="907227" y="453613"/>
                </a:lnTo>
                <a:lnTo>
                  <a:pt x="0" y="453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6" name="AutoShape 66"/>
          <p:cNvSpPr/>
          <p:nvPr/>
        </p:nvSpPr>
        <p:spPr>
          <a:xfrm>
            <a:off x="5313432" y="7623981"/>
            <a:ext cx="1002639" cy="0"/>
          </a:xfrm>
          <a:prstGeom prst="line">
            <a:avLst/>
          </a:prstGeom>
          <a:ln w="47625" cap="flat">
            <a:solidFill>
              <a:srgbClr val="F2AA15"/>
            </a:solidFill>
            <a:prstDash val="solid"/>
            <a:headEnd type="triangle" w="lg" len="med"/>
            <a:tailEnd type="none" w="sm" len="sm"/>
          </a:ln>
        </p:spPr>
      </p:sp>
      <p:sp>
        <p:nvSpPr>
          <p:cNvPr id="67" name="TextBox 67"/>
          <p:cNvSpPr txBox="1"/>
          <p:nvPr/>
        </p:nvSpPr>
        <p:spPr>
          <a:xfrm>
            <a:off x="2347305" y="7916211"/>
            <a:ext cx="3892566" cy="581659"/>
          </a:xfrm>
          <a:prstGeom prst="rect">
            <a:avLst/>
          </a:prstGeom>
        </p:spPr>
        <p:txBody>
          <a:bodyPr lIns="0" tIns="0" rIns="0" bIns="0" rtlCol="0" anchor="t">
            <a:spAutoFit/>
          </a:bodyPr>
          <a:lstStyle/>
          <a:p>
            <a:pPr algn="just">
              <a:lnSpc>
                <a:spcPts val="1540"/>
              </a:lnSpc>
            </a:pPr>
            <a:r>
              <a:rPr lang="en-US" sz="1100">
                <a:solidFill>
                  <a:srgbClr val="FFFFFF"/>
                </a:solidFill>
                <a:latin typeface="Poppins"/>
                <a:ea typeface="Poppins"/>
                <a:cs typeface="Poppins"/>
                <a:sym typeface="Poppins"/>
              </a:rPr>
              <a:t>Integritas berarti konsisten antara ucapan dan tindakan, serta menjunjung nilai moral dalam setiap keputusan bisnis.</a:t>
            </a:r>
          </a:p>
        </p:txBody>
      </p:sp>
      <p:sp>
        <p:nvSpPr>
          <p:cNvPr id="68" name="TextBox 68"/>
          <p:cNvSpPr txBox="1"/>
          <p:nvPr/>
        </p:nvSpPr>
        <p:spPr>
          <a:xfrm>
            <a:off x="2347305" y="7557366"/>
            <a:ext cx="2210129" cy="352425"/>
          </a:xfrm>
          <a:prstGeom prst="rect">
            <a:avLst/>
          </a:prstGeom>
        </p:spPr>
        <p:txBody>
          <a:bodyPr lIns="0" tIns="0" rIns="0" bIns="0" rtlCol="0" anchor="t">
            <a:spAutoFit/>
          </a:bodyPr>
          <a:lstStyle/>
          <a:p>
            <a:pPr algn="l">
              <a:lnSpc>
                <a:spcPts val="2640"/>
              </a:lnSpc>
            </a:pPr>
            <a:r>
              <a:rPr lang="en-US" sz="2200" b="1">
                <a:solidFill>
                  <a:srgbClr val="FFFFFF"/>
                </a:solidFill>
                <a:latin typeface="Poppins Semi-Bold"/>
                <a:ea typeface="Poppins Semi-Bold"/>
                <a:cs typeface="Poppins Semi-Bold"/>
                <a:sym typeface="Poppins Semi-Bold"/>
              </a:rPr>
              <a:t>Integritas </a:t>
            </a:r>
          </a:p>
        </p:txBody>
      </p:sp>
      <p:grpSp>
        <p:nvGrpSpPr>
          <p:cNvPr id="69" name="Group 69"/>
          <p:cNvGrpSpPr/>
          <p:nvPr/>
        </p:nvGrpSpPr>
        <p:grpSpPr>
          <a:xfrm rot="-10800000">
            <a:off x="1028700" y="8736716"/>
            <a:ext cx="5858318" cy="1194418"/>
            <a:chOff x="0" y="0"/>
            <a:chExt cx="1542932" cy="314579"/>
          </a:xfrm>
        </p:grpSpPr>
        <p:sp>
          <p:nvSpPr>
            <p:cNvPr id="70" name="Freeform 70"/>
            <p:cNvSpPr/>
            <p:nvPr/>
          </p:nvSpPr>
          <p:spPr>
            <a:xfrm>
              <a:off x="0" y="0"/>
              <a:ext cx="1542932" cy="314579"/>
            </a:xfrm>
            <a:custGeom>
              <a:avLst/>
              <a:gdLst/>
              <a:ahLst/>
              <a:cxnLst/>
              <a:rect l="l" t="t" r="r" b="b"/>
              <a:pathLst>
                <a:path w="1542932" h="314579">
                  <a:moveTo>
                    <a:pt x="132153" y="0"/>
                  </a:moveTo>
                  <a:lnTo>
                    <a:pt x="1410779" y="0"/>
                  </a:lnTo>
                  <a:cubicBezTo>
                    <a:pt x="1483765" y="0"/>
                    <a:pt x="1542932" y="59167"/>
                    <a:pt x="1542932" y="132153"/>
                  </a:cubicBezTo>
                  <a:lnTo>
                    <a:pt x="1542932" y="182427"/>
                  </a:lnTo>
                  <a:cubicBezTo>
                    <a:pt x="1542932" y="255412"/>
                    <a:pt x="1483765" y="314579"/>
                    <a:pt x="1410779" y="314579"/>
                  </a:cubicBezTo>
                  <a:lnTo>
                    <a:pt x="132153" y="314579"/>
                  </a:lnTo>
                  <a:cubicBezTo>
                    <a:pt x="97104" y="314579"/>
                    <a:pt x="63490" y="300656"/>
                    <a:pt x="38707" y="275873"/>
                  </a:cubicBezTo>
                  <a:cubicBezTo>
                    <a:pt x="13923" y="251089"/>
                    <a:pt x="0" y="217476"/>
                    <a:pt x="0" y="182427"/>
                  </a:cubicBezTo>
                  <a:lnTo>
                    <a:pt x="0" y="132153"/>
                  </a:lnTo>
                  <a:cubicBezTo>
                    <a:pt x="0" y="59167"/>
                    <a:pt x="59167" y="0"/>
                    <a:pt x="132153"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71" name="TextBox 71"/>
            <p:cNvSpPr txBox="1"/>
            <p:nvPr/>
          </p:nvSpPr>
          <p:spPr>
            <a:xfrm>
              <a:off x="0" y="-47625"/>
              <a:ext cx="1542932" cy="362204"/>
            </a:xfrm>
            <a:prstGeom prst="rect">
              <a:avLst/>
            </a:prstGeom>
          </p:spPr>
          <p:txBody>
            <a:bodyPr lIns="50800" tIns="50800" rIns="50800" bIns="50800" rtlCol="0" anchor="ctr"/>
            <a:lstStyle/>
            <a:p>
              <a:pPr algn="ctr">
                <a:lnSpc>
                  <a:spcPts val="2100"/>
                </a:lnSpc>
              </a:pPr>
              <a:endParaRPr/>
            </a:p>
          </p:txBody>
        </p:sp>
      </p:grpSp>
      <p:grpSp>
        <p:nvGrpSpPr>
          <p:cNvPr id="72" name="Group 72"/>
          <p:cNvGrpSpPr/>
          <p:nvPr/>
        </p:nvGrpSpPr>
        <p:grpSpPr>
          <a:xfrm rot="5400000">
            <a:off x="1114868" y="8816811"/>
            <a:ext cx="1034227" cy="1034227"/>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74" name="TextBox 7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75" name="Freeform 75"/>
          <p:cNvSpPr/>
          <p:nvPr/>
        </p:nvSpPr>
        <p:spPr>
          <a:xfrm rot="5400000">
            <a:off x="6077472" y="9107118"/>
            <a:ext cx="907227" cy="453613"/>
          </a:xfrm>
          <a:custGeom>
            <a:avLst/>
            <a:gdLst/>
            <a:ahLst/>
            <a:cxnLst/>
            <a:rect l="l" t="t" r="r" b="b"/>
            <a:pathLst>
              <a:path w="907227" h="453613">
                <a:moveTo>
                  <a:pt x="0" y="0"/>
                </a:moveTo>
                <a:lnTo>
                  <a:pt x="907226" y="0"/>
                </a:lnTo>
                <a:lnTo>
                  <a:pt x="907226" y="453613"/>
                </a:lnTo>
                <a:lnTo>
                  <a:pt x="0" y="453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6" name="AutoShape 76"/>
          <p:cNvSpPr/>
          <p:nvPr/>
        </p:nvSpPr>
        <p:spPr>
          <a:xfrm>
            <a:off x="5311164" y="8904124"/>
            <a:ext cx="1002639" cy="0"/>
          </a:xfrm>
          <a:prstGeom prst="line">
            <a:avLst/>
          </a:prstGeom>
          <a:ln w="47625" cap="flat">
            <a:solidFill>
              <a:srgbClr val="F2AA15"/>
            </a:solidFill>
            <a:prstDash val="solid"/>
            <a:headEnd type="triangle" w="lg" len="med"/>
            <a:tailEnd type="none" w="sm" len="sm"/>
          </a:ln>
        </p:spPr>
      </p:sp>
      <p:sp>
        <p:nvSpPr>
          <p:cNvPr id="77" name="TextBox 77"/>
          <p:cNvSpPr txBox="1"/>
          <p:nvPr/>
        </p:nvSpPr>
        <p:spPr>
          <a:xfrm>
            <a:off x="2356161" y="9251066"/>
            <a:ext cx="3892566" cy="391159"/>
          </a:xfrm>
          <a:prstGeom prst="rect">
            <a:avLst/>
          </a:prstGeom>
        </p:spPr>
        <p:txBody>
          <a:bodyPr lIns="0" tIns="0" rIns="0" bIns="0" rtlCol="0" anchor="t">
            <a:spAutoFit/>
          </a:bodyPr>
          <a:lstStyle/>
          <a:p>
            <a:pPr algn="just">
              <a:lnSpc>
                <a:spcPts val="1540"/>
              </a:lnSpc>
            </a:pPr>
            <a:r>
              <a:rPr lang="en-US" sz="1100">
                <a:solidFill>
                  <a:srgbClr val="FFFFFF"/>
                </a:solidFill>
                <a:latin typeface="Poppins"/>
                <a:ea typeface="Poppins"/>
                <a:cs typeface="Poppins"/>
                <a:sym typeface="Poppins"/>
              </a:rPr>
              <a:t>Bisnis harus terbuka dalam hal informasi penting yang memengaruhi keputusan konsumen atau publik.</a:t>
            </a:r>
          </a:p>
        </p:txBody>
      </p:sp>
      <p:sp>
        <p:nvSpPr>
          <p:cNvPr id="78" name="TextBox 78"/>
          <p:cNvSpPr txBox="1"/>
          <p:nvPr/>
        </p:nvSpPr>
        <p:spPr>
          <a:xfrm>
            <a:off x="2356161" y="8889116"/>
            <a:ext cx="2210129" cy="352425"/>
          </a:xfrm>
          <a:prstGeom prst="rect">
            <a:avLst/>
          </a:prstGeom>
        </p:spPr>
        <p:txBody>
          <a:bodyPr lIns="0" tIns="0" rIns="0" bIns="0" rtlCol="0" anchor="t">
            <a:spAutoFit/>
          </a:bodyPr>
          <a:lstStyle/>
          <a:p>
            <a:pPr algn="l">
              <a:lnSpc>
                <a:spcPts val="2640"/>
              </a:lnSpc>
            </a:pPr>
            <a:r>
              <a:rPr lang="en-US" sz="2200" b="1">
                <a:solidFill>
                  <a:srgbClr val="FFFFFF"/>
                </a:solidFill>
                <a:latin typeface="Poppins Semi-Bold"/>
                <a:ea typeface="Poppins Semi-Bold"/>
                <a:cs typeface="Poppins Semi-Bold"/>
                <a:sym typeface="Poppins Semi-Bold"/>
              </a:rPr>
              <a:t>Transparansi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571081" y="4062892"/>
            <a:ext cx="10769479" cy="2161215"/>
            <a:chOff x="0" y="0"/>
            <a:chExt cx="2836406" cy="569209"/>
          </a:xfrm>
        </p:grpSpPr>
        <p:sp>
          <p:nvSpPr>
            <p:cNvPr id="3" name="Freeform 3"/>
            <p:cNvSpPr/>
            <p:nvPr/>
          </p:nvSpPr>
          <p:spPr>
            <a:xfrm>
              <a:off x="0" y="0"/>
              <a:ext cx="2836406" cy="569209"/>
            </a:xfrm>
            <a:custGeom>
              <a:avLst/>
              <a:gdLst/>
              <a:ahLst/>
              <a:cxnLst/>
              <a:rect l="l" t="t" r="r" b="b"/>
              <a:pathLst>
                <a:path w="2836406" h="569209">
                  <a:moveTo>
                    <a:pt x="0" y="0"/>
                  </a:moveTo>
                  <a:lnTo>
                    <a:pt x="2836406" y="0"/>
                  </a:lnTo>
                  <a:lnTo>
                    <a:pt x="2836406" y="569209"/>
                  </a:lnTo>
                  <a:lnTo>
                    <a:pt x="0" y="569209"/>
                  </a:ln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4" name="TextBox 4"/>
            <p:cNvSpPr txBox="1"/>
            <p:nvPr/>
          </p:nvSpPr>
          <p:spPr>
            <a:xfrm>
              <a:off x="0" y="-47625"/>
              <a:ext cx="2836406" cy="616834"/>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5400000">
            <a:off x="-2745811" y="4341687"/>
            <a:ext cx="10769479" cy="1603626"/>
            <a:chOff x="0" y="0"/>
            <a:chExt cx="2836406" cy="422354"/>
          </a:xfrm>
        </p:grpSpPr>
        <p:sp>
          <p:nvSpPr>
            <p:cNvPr id="6" name="Freeform 6"/>
            <p:cNvSpPr/>
            <p:nvPr/>
          </p:nvSpPr>
          <p:spPr>
            <a:xfrm>
              <a:off x="0" y="0"/>
              <a:ext cx="2836406" cy="422354"/>
            </a:xfrm>
            <a:custGeom>
              <a:avLst/>
              <a:gdLst/>
              <a:ahLst/>
              <a:cxnLst/>
              <a:rect l="l" t="t" r="r" b="b"/>
              <a:pathLst>
                <a:path w="2836406" h="422354">
                  <a:moveTo>
                    <a:pt x="0" y="0"/>
                  </a:moveTo>
                  <a:lnTo>
                    <a:pt x="2836406" y="0"/>
                  </a:lnTo>
                  <a:lnTo>
                    <a:pt x="2836406" y="422354"/>
                  </a:lnTo>
                  <a:lnTo>
                    <a:pt x="0" y="422354"/>
                  </a:lnTo>
                  <a:close/>
                </a:path>
              </a:pathLst>
            </a:custGeom>
            <a:gradFill rotWithShape="1">
              <a:gsLst>
                <a:gs pos="0">
                  <a:srgbClr val="F2AA16">
                    <a:alpha val="100000"/>
                  </a:srgbClr>
                </a:gs>
                <a:gs pos="100000">
                  <a:srgbClr val="F4C801">
                    <a:alpha val="100000"/>
                  </a:srgbClr>
                </a:gs>
              </a:gsLst>
              <a:lin ang="0"/>
            </a:gradFill>
          </p:spPr>
        </p:sp>
        <p:sp>
          <p:nvSpPr>
            <p:cNvPr id="7" name="TextBox 7"/>
            <p:cNvSpPr txBox="1"/>
            <p:nvPr/>
          </p:nvSpPr>
          <p:spPr>
            <a:xfrm>
              <a:off x="0" y="-47625"/>
              <a:ext cx="2836406" cy="469979"/>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rot="5400000">
            <a:off x="342208" y="2125235"/>
            <a:ext cx="6929175" cy="692917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76200" cap="sq">
              <a:solidFill>
                <a:srgbClr val="FFFFFF"/>
              </a:solidFill>
              <a:prstDash val="solid"/>
              <a:miter/>
            </a:ln>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342208" y="1924183"/>
            <a:ext cx="7289116" cy="7662940"/>
            <a:chOff x="0" y="0"/>
            <a:chExt cx="9718822" cy="10217254"/>
          </a:xfrm>
        </p:grpSpPr>
        <p:sp>
          <p:nvSpPr>
            <p:cNvPr id="12" name="Freeform 12"/>
            <p:cNvSpPr/>
            <p:nvPr/>
          </p:nvSpPr>
          <p:spPr>
            <a:xfrm>
              <a:off x="4672707" y="125025"/>
              <a:ext cx="5046114" cy="10092229"/>
            </a:xfrm>
            <a:custGeom>
              <a:avLst/>
              <a:gdLst/>
              <a:ahLst/>
              <a:cxnLst/>
              <a:rect l="l" t="t" r="r" b="b"/>
              <a:pathLst>
                <a:path w="5046114" h="10092229">
                  <a:moveTo>
                    <a:pt x="0" y="0"/>
                  </a:moveTo>
                  <a:lnTo>
                    <a:pt x="5046115" y="0"/>
                  </a:lnTo>
                  <a:lnTo>
                    <a:pt x="5046115" y="10092229"/>
                  </a:lnTo>
                  <a:lnTo>
                    <a:pt x="0" y="100922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3" name="Group 13"/>
            <p:cNvGrpSpPr/>
            <p:nvPr/>
          </p:nvGrpSpPr>
          <p:grpSpPr>
            <a:xfrm rot="5400000">
              <a:off x="0" y="498432"/>
              <a:ext cx="9345415" cy="934541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F2AA15">
                      <a:alpha val="100000"/>
                    </a:srgbClr>
                  </a:gs>
                </a:gsLst>
                <a:lin ang="5400000"/>
              </a:gradFill>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a:off x="955682" y="1454114"/>
              <a:ext cx="7434051" cy="743405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47783" r="-12262"/>
                </a:stretch>
              </a:blipFill>
              <a:ln w="76200" cap="sq">
                <a:gradFill>
                  <a:gsLst>
                    <a:gs pos="0">
                      <a:srgbClr val="492709">
                        <a:alpha val="100000"/>
                      </a:srgbClr>
                    </a:gs>
                    <a:gs pos="100000">
                      <a:srgbClr val="F2AA15">
                        <a:alpha val="100000"/>
                      </a:srgbClr>
                    </a:gs>
                  </a:gsLst>
                  <a:lin ang="5400000"/>
                </a:gradFill>
                <a:prstDash val="solid"/>
                <a:miter/>
              </a:ln>
            </p:spPr>
          </p:sp>
        </p:grpSp>
        <p:grpSp>
          <p:nvGrpSpPr>
            <p:cNvPr id="18" name="Group 18"/>
            <p:cNvGrpSpPr/>
            <p:nvPr/>
          </p:nvGrpSpPr>
          <p:grpSpPr>
            <a:xfrm>
              <a:off x="4500505" y="0"/>
              <a:ext cx="322772" cy="32277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grpSp>
        <p:nvGrpSpPr>
          <p:cNvPr id="21" name="Group 21"/>
          <p:cNvGrpSpPr/>
          <p:nvPr/>
        </p:nvGrpSpPr>
        <p:grpSpPr>
          <a:xfrm>
            <a:off x="4305366" y="9412986"/>
            <a:ext cx="284234" cy="28423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24" name="TextBox 24"/>
          <p:cNvSpPr txBox="1"/>
          <p:nvPr/>
        </p:nvSpPr>
        <p:spPr>
          <a:xfrm>
            <a:off x="7928005" y="1467261"/>
            <a:ext cx="9331295" cy="1325472"/>
          </a:xfrm>
          <a:prstGeom prst="rect">
            <a:avLst/>
          </a:prstGeom>
        </p:spPr>
        <p:txBody>
          <a:bodyPr lIns="0" tIns="0" rIns="0" bIns="0" rtlCol="0" anchor="t">
            <a:spAutoFit/>
          </a:bodyPr>
          <a:lstStyle/>
          <a:p>
            <a:pPr algn="r">
              <a:lnSpc>
                <a:spcPts val="5079"/>
              </a:lnSpc>
            </a:pPr>
            <a:r>
              <a:rPr lang="en-US" sz="4617" b="1">
                <a:solidFill>
                  <a:srgbClr val="492709"/>
                </a:solidFill>
                <a:latin typeface="Poppins Heavy"/>
                <a:ea typeface="Poppins Heavy"/>
                <a:cs typeface="Poppins Heavy"/>
                <a:sym typeface="Poppins Heavy"/>
              </a:rPr>
              <a:t>Antara Target Penjualan dan Kejujuran kepada Konsumen</a:t>
            </a:r>
          </a:p>
        </p:txBody>
      </p:sp>
      <p:sp>
        <p:nvSpPr>
          <p:cNvPr id="25" name="TextBox 25"/>
          <p:cNvSpPr txBox="1"/>
          <p:nvPr/>
        </p:nvSpPr>
        <p:spPr>
          <a:xfrm>
            <a:off x="8414086" y="3682061"/>
            <a:ext cx="8723188" cy="4090035"/>
          </a:xfrm>
          <a:prstGeom prst="rect">
            <a:avLst/>
          </a:prstGeom>
        </p:spPr>
        <p:txBody>
          <a:bodyPr lIns="0" tIns="0" rIns="0" bIns="0" rtlCol="0" anchor="t">
            <a:spAutoFit/>
          </a:bodyPr>
          <a:lstStyle/>
          <a:p>
            <a:pPr algn="just">
              <a:lnSpc>
                <a:spcPts val="2940"/>
              </a:lnSpc>
            </a:pPr>
            <a:r>
              <a:rPr lang="en-US" sz="2100" dirty="0" err="1">
                <a:solidFill>
                  <a:srgbClr val="0D0D0D"/>
                </a:solidFill>
                <a:latin typeface="Poppins"/>
                <a:ea typeface="Poppins"/>
                <a:cs typeface="Poppins"/>
                <a:sym typeface="Poppins"/>
              </a:rPr>
              <a:t>Beberapa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praktik</a:t>
            </a:r>
            <a:r>
              <a:rPr lang="en-US" sz="2100" dirty="0">
                <a:solidFill>
                  <a:srgbClr val="0D0D0D"/>
                </a:solidFill>
                <a:latin typeface="Poppins"/>
                <a:ea typeface="Poppins"/>
                <a:cs typeface="Poppins"/>
                <a:sym typeface="Poppins"/>
              </a:rPr>
              <a:t> yang </a:t>
            </a:r>
            <a:r>
              <a:rPr lang="en-US" sz="2100" dirty="0" err="1">
                <a:solidFill>
                  <a:srgbClr val="0D0D0D"/>
                </a:solidFill>
                <a:latin typeface="Poppins"/>
                <a:ea typeface="Poppins"/>
                <a:cs typeface="Poppins"/>
                <a:sym typeface="Poppins"/>
              </a:rPr>
              <a:t>muncul</a:t>
            </a:r>
            <a:r>
              <a:rPr lang="en-US" sz="2100" dirty="0">
                <a:solidFill>
                  <a:srgbClr val="0D0D0D"/>
                </a:solidFill>
                <a:latin typeface="Poppins"/>
                <a:ea typeface="Poppins"/>
                <a:cs typeface="Poppins"/>
                <a:sym typeface="Poppins"/>
              </a:rPr>
              <a:t> di </a:t>
            </a:r>
            <a:r>
              <a:rPr lang="en-US" sz="2100" dirty="0" err="1">
                <a:solidFill>
                  <a:srgbClr val="0D0D0D"/>
                </a:solidFill>
                <a:latin typeface="Poppins"/>
                <a:ea typeface="Poppins"/>
                <a:cs typeface="Poppins"/>
                <a:sym typeface="Poppins"/>
              </a:rPr>
              <a:t>lapangan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menunjukkan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adanya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penyimpangan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etika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Misalnya</a:t>
            </a:r>
            <a:r>
              <a:rPr lang="en-US" sz="2100" dirty="0">
                <a:solidFill>
                  <a:srgbClr val="0D0D0D"/>
                </a:solidFill>
                <a:latin typeface="Poppins"/>
                <a:ea typeface="Poppins"/>
                <a:cs typeface="Poppins"/>
                <a:sym typeface="Poppins"/>
              </a:rPr>
              <a:t>, s</a:t>
            </a:r>
            <a:r>
              <a:rPr lang="en-US" sz="2100" b="1" dirty="0">
                <a:solidFill>
                  <a:srgbClr val="0D0D0D"/>
                </a:solidFill>
                <a:latin typeface="Poppins Bold"/>
                <a:ea typeface="Poppins Bold"/>
                <a:cs typeface="Poppins Bold"/>
                <a:sym typeface="Poppins Bold"/>
              </a:rPr>
              <a:t>ales yang </a:t>
            </a:r>
            <a:r>
              <a:rPr lang="en-US" sz="2100" b="1" dirty="0" err="1">
                <a:solidFill>
                  <a:srgbClr val="0D0D0D"/>
                </a:solidFill>
                <a:latin typeface="Poppins Bold"/>
                <a:ea typeface="Poppins Bold"/>
                <a:cs typeface="Poppins Bold"/>
                <a:sym typeface="Poppins Bold"/>
              </a:rPr>
              <a:t>tidak</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menjelaskan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biaya</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tambahan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secara</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transparan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memberikan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informasi</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diskon</a:t>
            </a:r>
            <a:r>
              <a:rPr lang="en-US" sz="2100" b="1" dirty="0">
                <a:solidFill>
                  <a:srgbClr val="0D0D0D"/>
                </a:solidFill>
                <a:latin typeface="Poppins Bold"/>
                <a:ea typeface="Poppins Bold"/>
                <a:cs typeface="Poppins Bold"/>
                <a:sym typeface="Poppins Bold"/>
              </a:rPr>
              <a:t> yang </a:t>
            </a:r>
            <a:r>
              <a:rPr lang="en-US" sz="2100" b="1" dirty="0" err="1">
                <a:solidFill>
                  <a:srgbClr val="0D0D0D"/>
                </a:solidFill>
                <a:latin typeface="Poppins Bold"/>
                <a:ea typeface="Poppins Bold"/>
                <a:cs typeface="Poppins Bold"/>
                <a:sym typeface="Poppins Bold"/>
              </a:rPr>
              <a:t>menyesatkan</a:t>
            </a:r>
            <a:r>
              <a:rPr lang="en-US" sz="2100" b="1" dirty="0">
                <a:solidFill>
                  <a:srgbClr val="0D0D0D"/>
                </a:solidFill>
                <a:latin typeface="Poppins Bold"/>
                <a:ea typeface="Poppins Bold"/>
                <a:cs typeface="Poppins Bold"/>
                <a:sym typeface="Poppins Bold"/>
              </a:rPr>
              <a:t>,</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atau</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bahkan</a:t>
            </a:r>
            <a:r>
              <a:rPr lang="en-US" sz="2100" dirty="0">
                <a:solidFill>
                  <a:srgbClr val="0D0D0D"/>
                </a:solidFill>
                <a:latin typeface="Poppins"/>
                <a:ea typeface="Poppins"/>
                <a:cs typeface="Poppins"/>
                <a:sym typeface="Poppins"/>
              </a:rPr>
              <a:t> </a:t>
            </a:r>
            <a:r>
              <a:rPr lang="en-US" sz="2100" b="1" dirty="0" err="1">
                <a:solidFill>
                  <a:srgbClr val="0D0D0D"/>
                </a:solidFill>
                <a:latin typeface="Poppins Bold"/>
                <a:ea typeface="Poppins Bold"/>
                <a:cs typeface="Poppins Bold"/>
                <a:sym typeface="Poppins Bold"/>
              </a:rPr>
              <a:t>mendorong</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konsumen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untuk</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segera</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menandatangani</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kontrak</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dengan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alasan</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stok</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terbatas</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padahal</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kenyataannya</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tidak</a:t>
            </a:r>
            <a:r>
              <a:rPr lang="en-US" sz="2100" b="1" dirty="0">
                <a:solidFill>
                  <a:srgbClr val="0D0D0D"/>
                </a:solidFill>
                <a:latin typeface="Poppins Bold"/>
                <a:ea typeface="Poppins Bold"/>
                <a:cs typeface="Poppins Bold"/>
                <a:sym typeface="Poppins Bold"/>
              </a:rPr>
              <a:t> </a:t>
            </a:r>
            <a:r>
              <a:rPr lang="en-US" sz="2100" b="1" dirty="0" err="1">
                <a:solidFill>
                  <a:srgbClr val="0D0D0D"/>
                </a:solidFill>
                <a:latin typeface="Poppins Bold"/>
                <a:ea typeface="Poppins Bold"/>
                <a:cs typeface="Poppins Bold"/>
                <a:sym typeface="Poppins Bold"/>
              </a:rPr>
              <a:t>demikian</a:t>
            </a:r>
            <a:r>
              <a:rPr lang="en-US" sz="2100" b="1" dirty="0">
                <a:solidFill>
                  <a:srgbClr val="0D0D0D"/>
                </a:solidFill>
                <a:latin typeface="Poppins Bold"/>
                <a:ea typeface="Poppins Bold"/>
                <a:cs typeface="Poppins Bold"/>
                <a:sym typeface="Poppins Bold"/>
              </a:rPr>
              <a:t>.</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Praktik</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semacam</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ini</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mungkin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mampu</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meningkatkan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angka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penjualan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dalam</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jangka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pendek</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namun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dapat</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merusak</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kepercayaan</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konsumen</a:t>
            </a:r>
            <a:r>
              <a:rPr lang="en-US" sz="2100" dirty="0">
                <a:solidFill>
                  <a:srgbClr val="0D0D0D"/>
                </a:solidFill>
                <a:latin typeface="Poppins"/>
                <a:ea typeface="Poppins"/>
                <a:cs typeface="Poppins"/>
                <a:sym typeface="Poppins"/>
              </a:rPr>
              <a:t> dan </a:t>
            </a:r>
            <a:r>
              <a:rPr lang="en-US" sz="2100" dirty="0" err="1">
                <a:solidFill>
                  <a:srgbClr val="0D0D0D"/>
                </a:solidFill>
                <a:latin typeface="Poppins"/>
                <a:ea typeface="Poppins"/>
                <a:cs typeface="Poppins"/>
                <a:sym typeface="Poppins"/>
              </a:rPr>
              <a:t>reputasi</a:t>
            </a:r>
            <a:r>
              <a:rPr lang="en-US" sz="2100" dirty="0">
                <a:solidFill>
                  <a:srgbClr val="0D0D0D"/>
                </a:solidFill>
                <a:latin typeface="Poppins"/>
                <a:ea typeface="Poppins"/>
                <a:cs typeface="Poppins"/>
                <a:sym typeface="Poppins"/>
              </a:rPr>
              <a:t> showroom </a:t>
            </a:r>
            <a:r>
              <a:rPr lang="en-US" sz="2100" dirty="0" err="1">
                <a:solidFill>
                  <a:srgbClr val="0D0D0D"/>
                </a:solidFill>
                <a:latin typeface="Poppins"/>
                <a:ea typeface="Poppins"/>
                <a:cs typeface="Poppins"/>
                <a:sym typeface="Poppins"/>
              </a:rPr>
              <a:t>dalam</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jangka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panjang</a:t>
            </a:r>
            <a:r>
              <a:rPr lang="en-US" sz="2100" dirty="0">
                <a:solidFill>
                  <a:srgbClr val="0D0D0D"/>
                </a:solidFill>
                <a:latin typeface="Poppins"/>
                <a:ea typeface="Poppins"/>
                <a:cs typeface="Poppins"/>
                <a:sym typeface="Poppins"/>
              </a:rPr>
              <a:t>.</a:t>
            </a:r>
          </a:p>
          <a:p>
            <a:pPr algn="just">
              <a:lnSpc>
                <a:spcPts val="2940"/>
              </a:lnSpc>
            </a:pPr>
            <a:endParaRPr lang="en-US" sz="2100" dirty="0">
              <a:solidFill>
                <a:srgbClr val="0D0D0D"/>
              </a:solidFill>
              <a:latin typeface="Poppins"/>
              <a:ea typeface="Poppins"/>
              <a:cs typeface="Poppins"/>
              <a:sym typeface="Poppins"/>
            </a:endParaRPr>
          </a:p>
        </p:txBody>
      </p:sp>
      <p:sp>
        <p:nvSpPr>
          <p:cNvPr id="26" name="TextBox 26"/>
          <p:cNvSpPr txBox="1"/>
          <p:nvPr/>
        </p:nvSpPr>
        <p:spPr>
          <a:xfrm>
            <a:off x="8414086" y="7714946"/>
            <a:ext cx="8723188" cy="1118235"/>
          </a:xfrm>
          <a:prstGeom prst="rect">
            <a:avLst/>
          </a:prstGeom>
        </p:spPr>
        <p:txBody>
          <a:bodyPr lIns="0" tIns="0" rIns="0" bIns="0" rtlCol="0" anchor="t">
            <a:spAutoFit/>
          </a:bodyPr>
          <a:lstStyle/>
          <a:p>
            <a:pPr algn="just">
              <a:lnSpc>
                <a:spcPts val="2940"/>
              </a:lnSpc>
            </a:pPr>
            <a:r>
              <a:rPr lang="en-US" sz="2100" dirty="0">
                <a:solidFill>
                  <a:srgbClr val="0D0D0D"/>
                </a:solidFill>
                <a:latin typeface="Poppins"/>
                <a:ea typeface="Poppins"/>
                <a:cs typeface="Poppins"/>
                <a:sym typeface="Poppins"/>
              </a:rPr>
              <a:t>Showroom </a:t>
            </a:r>
            <a:r>
              <a:rPr lang="en-US" sz="2100" dirty="0" err="1">
                <a:solidFill>
                  <a:srgbClr val="0D0D0D"/>
                </a:solidFill>
                <a:latin typeface="Poppins"/>
                <a:ea typeface="Poppins"/>
                <a:cs typeface="Poppins"/>
                <a:sym typeface="Poppins"/>
              </a:rPr>
              <a:t>AutoPrima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menjadi</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contoh</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nyata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bagaimana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tekanan</a:t>
            </a:r>
            <a:r>
              <a:rPr lang="en-US" sz="2100" dirty="0">
                <a:solidFill>
                  <a:srgbClr val="0D0D0D"/>
                </a:solidFill>
                <a:latin typeface="Poppins"/>
                <a:ea typeface="Poppins"/>
                <a:cs typeface="Poppins"/>
                <a:sym typeface="Poppins"/>
              </a:rPr>
              <a:t> target dan </a:t>
            </a:r>
            <a:r>
              <a:rPr lang="en-US" sz="2100" dirty="0" err="1">
                <a:solidFill>
                  <a:srgbClr val="0D0D0D"/>
                </a:solidFill>
                <a:latin typeface="Poppins"/>
                <a:ea typeface="Poppins"/>
                <a:cs typeface="Poppins"/>
                <a:sym typeface="Poppins"/>
              </a:rPr>
              <a:t>sistem</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insentif</a:t>
            </a:r>
            <a:r>
              <a:rPr lang="en-US" sz="2100" dirty="0">
                <a:solidFill>
                  <a:srgbClr val="0D0D0D"/>
                </a:solidFill>
                <a:latin typeface="Poppins"/>
                <a:ea typeface="Poppins"/>
                <a:cs typeface="Poppins"/>
                <a:sym typeface="Poppins"/>
              </a:rPr>
              <a:t> yang </a:t>
            </a:r>
            <a:r>
              <a:rPr lang="en-US" sz="2100" dirty="0" err="1">
                <a:solidFill>
                  <a:srgbClr val="0D0D0D"/>
                </a:solidFill>
                <a:latin typeface="Poppins"/>
                <a:ea typeface="Poppins"/>
                <a:cs typeface="Poppins"/>
                <a:sym typeface="Poppins"/>
              </a:rPr>
              <a:t>tidak</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seimbang</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dapat</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menggeser</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orientasi</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etika</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ke</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arah</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pragmatisme</a:t>
            </a:r>
            <a:r>
              <a:rPr lang="en-US" sz="2100" dirty="0">
                <a:solidFill>
                  <a:srgbClr val="0D0D0D"/>
                </a:solidFill>
                <a:latin typeface="Poppins"/>
                <a:ea typeface="Poppins"/>
                <a:cs typeface="Poppins"/>
                <a:sym typeface="Poppins"/>
              </a:rPr>
              <a:t> </a:t>
            </a:r>
            <a:r>
              <a:rPr lang="en-US" sz="2100" dirty="0" err="1">
                <a:solidFill>
                  <a:srgbClr val="0D0D0D"/>
                </a:solidFill>
                <a:latin typeface="Poppins"/>
                <a:ea typeface="Poppins"/>
                <a:cs typeface="Poppins"/>
                <a:sym typeface="Poppins"/>
              </a:rPr>
              <a:t>penjualan</a:t>
            </a:r>
            <a:r>
              <a:rPr lang="en-US" sz="2100" dirty="0">
                <a:solidFill>
                  <a:srgbClr val="0D0D0D"/>
                </a:solidFill>
                <a:latin typeface="Poppins"/>
                <a:ea typeface="Poppins"/>
                <a:cs typeface="Poppins"/>
                <a:sym typeface="Poppins"/>
              </a:rPr>
              <a:t>. </a:t>
            </a:r>
          </a:p>
        </p:txBody>
      </p:sp>
      <p:sp>
        <p:nvSpPr>
          <p:cNvPr id="28" name="TextBox 27">
            <a:extLst>
              <a:ext uri="{FF2B5EF4-FFF2-40B4-BE49-F238E27FC236}">
                <a16:creationId xmlns:a16="http://schemas.microsoft.com/office/drawing/2014/main" id="{7F6F0189-254B-F27E-5C48-DBD488946622}"/>
              </a:ext>
            </a:extLst>
          </p:cNvPr>
          <p:cNvSpPr txBox="1"/>
          <p:nvPr/>
        </p:nvSpPr>
        <p:spPr>
          <a:xfrm>
            <a:off x="8315121" y="9587123"/>
            <a:ext cx="9372600" cy="369332"/>
          </a:xfrm>
          <a:prstGeom prst="rect">
            <a:avLst/>
          </a:prstGeom>
          <a:noFill/>
        </p:spPr>
        <p:txBody>
          <a:bodyPr wrap="square">
            <a:spAutoFit/>
          </a:bodyPr>
          <a:lstStyle/>
          <a:p>
            <a:pPr algn="just"/>
            <a:r>
              <a:rPr lang="en-ID" sz="1800" b="1" dirty="0" err="1">
                <a:effectLst/>
                <a:latin typeface="Times New Roman" panose="02020603050405020304" pitchFamily="18" charset="0"/>
                <a:ea typeface="Times New Roman" panose="02020603050405020304" pitchFamily="18" charset="0"/>
              </a:rPr>
              <a:t>Sumber</a:t>
            </a:r>
            <a:r>
              <a:rPr lang="en-ID" sz="1800" b="1" dirty="0">
                <a:effectLst/>
                <a:latin typeface="Times New Roman" panose="02020603050405020304" pitchFamily="18" charset="0"/>
                <a:ea typeface="Times New Roman" panose="02020603050405020304" pitchFamily="18" charset="0"/>
              </a:rPr>
              <a:t>: </a:t>
            </a:r>
            <a:r>
              <a:rPr lang="en-ID" sz="1800" b="1" dirty="0" err="1">
                <a:effectLst/>
                <a:latin typeface="Times New Roman" panose="02020603050405020304" pitchFamily="18" charset="0"/>
                <a:ea typeface="Times New Roman" panose="02020603050405020304" pitchFamily="18" charset="0"/>
              </a:rPr>
              <a:t>Studi</a:t>
            </a:r>
            <a:r>
              <a:rPr lang="en-ID" sz="1800" b="1" dirty="0">
                <a:effectLst/>
                <a:latin typeface="Times New Roman" panose="02020603050405020304" pitchFamily="18" charset="0"/>
                <a:ea typeface="Times New Roman" panose="02020603050405020304" pitchFamily="18" charset="0"/>
              </a:rPr>
              <a:t> </a:t>
            </a:r>
            <a:r>
              <a:rPr lang="en-ID" sz="1800" b="1" dirty="0" err="1">
                <a:effectLst/>
                <a:latin typeface="Times New Roman" panose="02020603050405020304" pitchFamily="18" charset="0"/>
                <a:ea typeface="Times New Roman" panose="02020603050405020304" pitchFamily="18" charset="0"/>
              </a:rPr>
              <a:t>Kasus</a:t>
            </a:r>
            <a:r>
              <a:rPr lang="en-ID" sz="1800" b="1" dirty="0">
                <a:effectLst/>
                <a:latin typeface="Times New Roman" panose="02020603050405020304" pitchFamily="18" charset="0"/>
                <a:ea typeface="Times New Roman" panose="02020603050405020304" pitchFamily="18" charset="0"/>
              </a:rPr>
              <a:t> </a:t>
            </a:r>
            <a:r>
              <a:rPr lang="en-ID" sz="1800" b="1" dirty="0" err="1">
                <a:effectLst/>
                <a:latin typeface="Times New Roman" panose="02020603050405020304" pitchFamily="18" charset="0"/>
                <a:ea typeface="Times New Roman" panose="02020603050405020304" pitchFamily="18" charset="0"/>
              </a:rPr>
              <a:t>Fiktif</a:t>
            </a:r>
            <a:r>
              <a:rPr lang="en-ID" sz="1800" b="1" dirty="0">
                <a:effectLst/>
                <a:latin typeface="Times New Roman" panose="02020603050405020304" pitchFamily="18" charset="0"/>
                <a:ea typeface="Times New Roman" panose="02020603050405020304" pitchFamily="18" charset="0"/>
              </a:rPr>
              <a:t> Showroom </a:t>
            </a:r>
            <a:r>
              <a:rPr lang="en-ID" sz="1800" b="1" dirty="0" err="1">
                <a:effectLst/>
                <a:latin typeface="Times New Roman" panose="02020603050405020304" pitchFamily="18" charset="0"/>
                <a:ea typeface="Times New Roman" panose="02020603050405020304" pitchFamily="18" charset="0"/>
              </a:rPr>
              <a:t>AutoPrima</a:t>
            </a:r>
            <a:r>
              <a:rPr lang="en-ID" sz="1800" b="1" dirty="0">
                <a:effectLst/>
                <a:latin typeface="Times New Roman" panose="02020603050405020304" pitchFamily="18" charset="0"/>
                <a:ea typeface="Times New Roman" panose="02020603050405020304" pitchFamily="18" charset="0"/>
              </a:rPr>
              <a:t> Motors, 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21674" y="1215612"/>
            <a:ext cx="10136535" cy="1670050"/>
          </a:xfrm>
          <a:prstGeom prst="rect">
            <a:avLst/>
          </a:prstGeom>
        </p:spPr>
        <p:txBody>
          <a:bodyPr lIns="0" tIns="0" rIns="0" bIns="0" rtlCol="0" anchor="t">
            <a:spAutoFit/>
          </a:bodyPr>
          <a:lstStyle/>
          <a:p>
            <a:pPr algn="ctr">
              <a:lnSpc>
                <a:spcPts val="6500"/>
              </a:lnSpc>
            </a:pPr>
            <a:r>
              <a:rPr lang="en-US" sz="5000" b="1">
                <a:solidFill>
                  <a:srgbClr val="492709"/>
                </a:solidFill>
                <a:latin typeface="Poppins Heavy"/>
                <a:ea typeface="Poppins Heavy"/>
                <a:cs typeface="Poppins Heavy"/>
                <a:sym typeface="Poppins Heavy"/>
              </a:rPr>
              <a:t>Analisis Kasus Berdasarkan Konsep Dasar Etika Bisnis</a:t>
            </a:r>
          </a:p>
        </p:txBody>
      </p:sp>
      <p:grpSp>
        <p:nvGrpSpPr>
          <p:cNvPr id="3" name="Group 3"/>
          <p:cNvGrpSpPr/>
          <p:nvPr/>
        </p:nvGrpSpPr>
        <p:grpSpPr>
          <a:xfrm rot="-10800000">
            <a:off x="15130581" y="-165718"/>
            <a:ext cx="3685761" cy="1194418"/>
            <a:chOff x="0" y="0"/>
            <a:chExt cx="970735" cy="314579"/>
          </a:xfrm>
        </p:grpSpPr>
        <p:sp>
          <p:nvSpPr>
            <p:cNvPr id="4" name="Freeform 4"/>
            <p:cNvSpPr/>
            <p:nvPr/>
          </p:nvSpPr>
          <p:spPr>
            <a:xfrm>
              <a:off x="0" y="0"/>
              <a:ext cx="970735" cy="314579"/>
            </a:xfrm>
            <a:custGeom>
              <a:avLst/>
              <a:gdLst/>
              <a:ahLst/>
              <a:cxnLst/>
              <a:rect l="l" t="t" r="r" b="b"/>
              <a:pathLst>
                <a:path w="970735" h="314579">
                  <a:moveTo>
                    <a:pt x="157290" y="0"/>
                  </a:moveTo>
                  <a:lnTo>
                    <a:pt x="813446" y="0"/>
                  </a:lnTo>
                  <a:cubicBezTo>
                    <a:pt x="855162" y="0"/>
                    <a:pt x="895169" y="16572"/>
                    <a:pt x="924666" y="46069"/>
                  </a:cubicBezTo>
                  <a:cubicBezTo>
                    <a:pt x="954164" y="75567"/>
                    <a:pt x="970735" y="115574"/>
                    <a:pt x="970735" y="157290"/>
                  </a:cubicBezTo>
                  <a:lnTo>
                    <a:pt x="970735" y="157290"/>
                  </a:lnTo>
                  <a:cubicBezTo>
                    <a:pt x="970735" y="244158"/>
                    <a:pt x="900314" y="314579"/>
                    <a:pt x="813446" y="314579"/>
                  </a:cubicBezTo>
                  <a:lnTo>
                    <a:pt x="157290" y="314579"/>
                  </a:lnTo>
                  <a:cubicBezTo>
                    <a:pt x="115574" y="314579"/>
                    <a:pt x="75567" y="298008"/>
                    <a:pt x="46069" y="268510"/>
                  </a:cubicBezTo>
                  <a:cubicBezTo>
                    <a:pt x="16572" y="239013"/>
                    <a:pt x="0" y="199005"/>
                    <a:pt x="0" y="157290"/>
                  </a:cubicBezTo>
                  <a:lnTo>
                    <a:pt x="0" y="157290"/>
                  </a:lnTo>
                  <a:cubicBezTo>
                    <a:pt x="0" y="115574"/>
                    <a:pt x="16572" y="75567"/>
                    <a:pt x="46069" y="46069"/>
                  </a:cubicBezTo>
                  <a:cubicBezTo>
                    <a:pt x="75567" y="16572"/>
                    <a:pt x="115574" y="0"/>
                    <a:pt x="15729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5" name="TextBox 5"/>
            <p:cNvSpPr txBox="1"/>
            <p:nvPr/>
          </p:nvSpPr>
          <p:spPr>
            <a:xfrm>
              <a:off x="0" y="-47625"/>
              <a:ext cx="970735" cy="362204"/>
            </a:xfrm>
            <a:prstGeom prst="rect">
              <a:avLst/>
            </a:prstGeom>
          </p:spPr>
          <p:txBody>
            <a:bodyPr lIns="50800" tIns="50800" rIns="50800" bIns="50800" rtlCol="0" anchor="ctr"/>
            <a:lstStyle/>
            <a:p>
              <a:pPr algn="ctr">
                <a:lnSpc>
                  <a:spcPts val="2100"/>
                </a:lnSpc>
              </a:pPr>
              <a:endParaRPr/>
            </a:p>
          </p:txBody>
        </p:sp>
      </p:grpSp>
      <p:grpSp>
        <p:nvGrpSpPr>
          <p:cNvPr id="6" name="Group 6"/>
          <p:cNvGrpSpPr/>
          <p:nvPr/>
        </p:nvGrpSpPr>
        <p:grpSpPr>
          <a:xfrm>
            <a:off x="-528342" y="-165718"/>
            <a:ext cx="3685761" cy="1194418"/>
            <a:chOff x="0" y="0"/>
            <a:chExt cx="970735" cy="314579"/>
          </a:xfrm>
        </p:grpSpPr>
        <p:sp>
          <p:nvSpPr>
            <p:cNvPr id="7" name="Freeform 7"/>
            <p:cNvSpPr/>
            <p:nvPr/>
          </p:nvSpPr>
          <p:spPr>
            <a:xfrm>
              <a:off x="0" y="0"/>
              <a:ext cx="970735" cy="314579"/>
            </a:xfrm>
            <a:custGeom>
              <a:avLst/>
              <a:gdLst/>
              <a:ahLst/>
              <a:cxnLst/>
              <a:rect l="l" t="t" r="r" b="b"/>
              <a:pathLst>
                <a:path w="970735" h="314579">
                  <a:moveTo>
                    <a:pt x="157290" y="0"/>
                  </a:moveTo>
                  <a:lnTo>
                    <a:pt x="813446" y="0"/>
                  </a:lnTo>
                  <a:cubicBezTo>
                    <a:pt x="855162" y="0"/>
                    <a:pt x="895169" y="16572"/>
                    <a:pt x="924666" y="46069"/>
                  </a:cubicBezTo>
                  <a:cubicBezTo>
                    <a:pt x="954164" y="75567"/>
                    <a:pt x="970735" y="115574"/>
                    <a:pt x="970735" y="157290"/>
                  </a:cubicBezTo>
                  <a:lnTo>
                    <a:pt x="970735" y="157290"/>
                  </a:lnTo>
                  <a:cubicBezTo>
                    <a:pt x="970735" y="244158"/>
                    <a:pt x="900314" y="314579"/>
                    <a:pt x="813446" y="314579"/>
                  </a:cubicBezTo>
                  <a:lnTo>
                    <a:pt x="157290" y="314579"/>
                  </a:lnTo>
                  <a:cubicBezTo>
                    <a:pt x="115574" y="314579"/>
                    <a:pt x="75567" y="298008"/>
                    <a:pt x="46069" y="268510"/>
                  </a:cubicBezTo>
                  <a:cubicBezTo>
                    <a:pt x="16572" y="239013"/>
                    <a:pt x="0" y="199005"/>
                    <a:pt x="0" y="157290"/>
                  </a:cubicBezTo>
                  <a:lnTo>
                    <a:pt x="0" y="157290"/>
                  </a:lnTo>
                  <a:cubicBezTo>
                    <a:pt x="0" y="115574"/>
                    <a:pt x="16572" y="75567"/>
                    <a:pt x="46069" y="46069"/>
                  </a:cubicBezTo>
                  <a:cubicBezTo>
                    <a:pt x="75567" y="16572"/>
                    <a:pt x="115574" y="0"/>
                    <a:pt x="15729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8" name="TextBox 8"/>
            <p:cNvSpPr txBox="1"/>
            <p:nvPr/>
          </p:nvSpPr>
          <p:spPr>
            <a:xfrm>
              <a:off x="0" y="-47625"/>
              <a:ext cx="970735" cy="362204"/>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rot="5400000">
            <a:off x="16144463" y="614201"/>
            <a:ext cx="828999" cy="8289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rot="-5400000">
            <a:off x="1314538" y="614201"/>
            <a:ext cx="828999" cy="82899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4" name="TextBox 1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15" name="AutoShape 15"/>
          <p:cNvSpPr/>
          <p:nvPr/>
        </p:nvSpPr>
        <p:spPr>
          <a:xfrm>
            <a:off x="4311496" y="4796824"/>
            <a:ext cx="2684980" cy="0"/>
          </a:xfrm>
          <a:prstGeom prst="line">
            <a:avLst/>
          </a:prstGeom>
          <a:ln w="19050" cap="flat">
            <a:solidFill>
              <a:srgbClr val="FFFFFF"/>
            </a:solidFill>
            <a:prstDash val="solid"/>
            <a:headEnd type="none" w="sm" len="sm"/>
            <a:tailEnd type="none" w="sm" len="sm"/>
          </a:ln>
        </p:spPr>
      </p:sp>
      <p:sp>
        <p:nvSpPr>
          <p:cNvPr id="16" name="AutoShape 16"/>
          <p:cNvSpPr/>
          <p:nvPr/>
        </p:nvSpPr>
        <p:spPr>
          <a:xfrm>
            <a:off x="11296220" y="4796824"/>
            <a:ext cx="2684980" cy="0"/>
          </a:xfrm>
          <a:prstGeom prst="line">
            <a:avLst/>
          </a:prstGeom>
          <a:ln w="19050" cap="flat">
            <a:solidFill>
              <a:srgbClr val="FFFFFF"/>
            </a:solidFill>
            <a:prstDash val="solid"/>
            <a:headEnd type="none" w="sm" len="sm"/>
            <a:tailEnd type="none" w="sm" len="sm"/>
          </a:ln>
        </p:spPr>
      </p:sp>
      <p:sp>
        <p:nvSpPr>
          <p:cNvPr id="17" name="AutoShape 17"/>
          <p:cNvSpPr/>
          <p:nvPr/>
        </p:nvSpPr>
        <p:spPr>
          <a:xfrm>
            <a:off x="14801973" y="4796824"/>
            <a:ext cx="2684980" cy="0"/>
          </a:xfrm>
          <a:prstGeom prst="line">
            <a:avLst/>
          </a:prstGeom>
          <a:ln w="19050" cap="flat">
            <a:solidFill>
              <a:srgbClr val="FFFFFF"/>
            </a:solidFill>
            <a:prstDash val="solid"/>
            <a:headEnd type="none" w="sm" len="sm"/>
            <a:tailEnd type="none" w="sm" len="sm"/>
          </a:ln>
        </p:spPr>
      </p:sp>
      <p:sp>
        <p:nvSpPr>
          <p:cNvPr id="18" name="TextBox 18"/>
          <p:cNvSpPr txBox="1"/>
          <p:nvPr/>
        </p:nvSpPr>
        <p:spPr>
          <a:xfrm>
            <a:off x="472208" y="7951379"/>
            <a:ext cx="3278550" cy="755014"/>
          </a:xfrm>
          <a:prstGeom prst="rect">
            <a:avLst/>
          </a:prstGeom>
        </p:spPr>
        <p:txBody>
          <a:bodyPr lIns="0" tIns="0" rIns="0" bIns="0" rtlCol="0" anchor="t">
            <a:spAutoFit/>
          </a:bodyPr>
          <a:lstStyle/>
          <a:p>
            <a:pPr algn="ctr">
              <a:lnSpc>
                <a:spcPts val="1960"/>
              </a:lnSpc>
            </a:pPr>
            <a:r>
              <a:rPr lang="en-US" sz="1400" b="1">
                <a:solidFill>
                  <a:srgbClr val="0D0D0D"/>
                </a:solidFill>
                <a:latin typeface="Poppins Medium"/>
                <a:ea typeface="Poppins Medium"/>
                <a:cs typeface="Poppins Medium"/>
                <a:sym typeface="Poppins Medium"/>
              </a:rPr>
              <a:t>Tidak menyalahkan pihak lain ketika konsumen merasa dirugikan; siap memberikan solusi.</a:t>
            </a:r>
          </a:p>
        </p:txBody>
      </p:sp>
      <p:sp>
        <p:nvSpPr>
          <p:cNvPr id="19" name="AutoShape 19"/>
          <p:cNvSpPr/>
          <p:nvPr/>
        </p:nvSpPr>
        <p:spPr>
          <a:xfrm>
            <a:off x="188154" y="5562405"/>
            <a:ext cx="17911692" cy="0"/>
          </a:xfrm>
          <a:prstGeom prst="line">
            <a:avLst/>
          </a:prstGeom>
          <a:ln w="57150" cap="flat">
            <a:solidFill>
              <a:srgbClr val="F2AA15"/>
            </a:solidFill>
            <a:prstDash val="solid"/>
            <a:headEnd type="oval" w="lg" len="lg"/>
            <a:tailEnd type="oval" w="lg" len="lg"/>
          </a:ln>
        </p:spPr>
      </p:sp>
      <p:grpSp>
        <p:nvGrpSpPr>
          <p:cNvPr id="20" name="Group 20"/>
          <p:cNvGrpSpPr/>
          <p:nvPr/>
        </p:nvGrpSpPr>
        <p:grpSpPr>
          <a:xfrm rot="-5400000">
            <a:off x="537926" y="3904837"/>
            <a:ext cx="3147114" cy="314711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76200" cap="sq">
              <a:solidFill>
                <a:srgbClr val="F3C601"/>
              </a:solidFill>
              <a:prstDash val="solid"/>
              <a:miter/>
            </a:ln>
          </p:spPr>
        </p:sp>
        <p:sp>
          <p:nvSpPr>
            <p:cNvPr id="22" name="TextBox 22"/>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23" name="Group 23"/>
          <p:cNvGrpSpPr/>
          <p:nvPr/>
        </p:nvGrpSpPr>
        <p:grpSpPr>
          <a:xfrm>
            <a:off x="1914039" y="7041744"/>
            <a:ext cx="394886" cy="484102"/>
            <a:chOff x="0" y="0"/>
            <a:chExt cx="812800" cy="996434"/>
          </a:xfrm>
        </p:grpSpPr>
        <p:sp>
          <p:nvSpPr>
            <p:cNvPr id="24" name="Freeform 24"/>
            <p:cNvSpPr/>
            <p:nvPr/>
          </p:nvSpPr>
          <p:spPr>
            <a:xfrm>
              <a:off x="0" y="0"/>
              <a:ext cx="812800" cy="996434"/>
            </a:xfrm>
            <a:custGeom>
              <a:avLst/>
              <a:gdLst/>
              <a:ahLst/>
              <a:cxnLst/>
              <a:rect l="l" t="t" r="r" b="b"/>
              <a:pathLst>
                <a:path w="812800" h="996434">
                  <a:moveTo>
                    <a:pt x="406400" y="996434"/>
                  </a:moveTo>
                  <a:lnTo>
                    <a:pt x="812800" y="0"/>
                  </a:lnTo>
                  <a:lnTo>
                    <a:pt x="0" y="0"/>
                  </a:lnTo>
                  <a:lnTo>
                    <a:pt x="406400" y="996434"/>
                  </a:lnTo>
                  <a:close/>
                </a:path>
              </a:pathLst>
            </a:custGeom>
            <a:solidFill>
              <a:srgbClr val="F3C601"/>
            </a:solidFill>
          </p:spPr>
        </p:sp>
        <p:sp>
          <p:nvSpPr>
            <p:cNvPr id="25" name="TextBox 25"/>
            <p:cNvSpPr txBox="1"/>
            <p:nvPr/>
          </p:nvSpPr>
          <p:spPr>
            <a:xfrm>
              <a:off x="127000" y="23549"/>
              <a:ext cx="558800" cy="510255"/>
            </a:xfrm>
            <a:prstGeom prst="rect">
              <a:avLst/>
            </a:prstGeom>
          </p:spPr>
          <p:txBody>
            <a:bodyPr lIns="46623" tIns="46623" rIns="46623" bIns="46623" rtlCol="0" anchor="ctr"/>
            <a:lstStyle/>
            <a:p>
              <a:pPr algn="ctr">
                <a:lnSpc>
                  <a:spcPts val="2100"/>
                </a:lnSpc>
              </a:pPr>
              <a:endParaRPr/>
            </a:p>
          </p:txBody>
        </p:sp>
      </p:grpSp>
      <p:sp>
        <p:nvSpPr>
          <p:cNvPr id="26" name="TextBox 26"/>
          <p:cNvSpPr txBox="1"/>
          <p:nvPr/>
        </p:nvSpPr>
        <p:spPr>
          <a:xfrm>
            <a:off x="1028700" y="4629969"/>
            <a:ext cx="2052469" cy="751460"/>
          </a:xfrm>
          <a:prstGeom prst="rect">
            <a:avLst/>
          </a:prstGeom>
        </p:spPr>
        <p:txBody>
          <a:bodyPr lIns="0" tIns="0" rIns="0" bIns="0" rtlCol="0" anchor="t">
            <a:spAutoFit/>
          </a:bodyPr>
          <a:lstStyle/>
          <a:p>
            <a:pPr algn="ctr">
              <a:lnSpc>
                <a:spcPts val="2813"/>
              </a:lnSpc>
            </a:pPr>
            <a:r>
              <a:rPr lang="en-US" sz="2900" b="1">
                <a:solidFill>
                  <a:srgbClr val="F3C601"/>
                </a:solidFill>
                <a:latin typeface="Poppins Heavy"/>
                <a:ea typeface="Poppins Heavy"/>
                <a:cs typeface="Poppins Heavy"/>
                <a:sym typeface="Poppins Heavy"/>
              </a:rPr>
              <a:t>Tanggung Jawab </a:t>
            </a:r>
          </a:p>
        </p:txBody>
      </p:sp>
      <p:sp>
        <p:nvSpPr>
          <p:cNvPr id="27" name="AutoShape 27"/>
          <p:cNvSpPr/>
          <p:nvPr/>
        </p:nvSpPr>
        <p:spPr>
          <a:xfrm>
            <a:off x="768993" y="5565811"/>
            <a:ext cx="2684980" cy="0"/>
          </a:xfrm>
          <a:prstGeom prst="line">
            <a:avLst/>
          </a:prstGeom>
          <a:ln w="19050" cap="flat">
            <a:solidFill>
              <a:srgbClr val="FFFFFF"/>
            </a:solidFill>
            <a:prstDash val="solid"/>
            <a:headEnd type="none" w="sm" len="sm"/>
            <a:tailEnd type="none" w="sm" len="sm"/>
          </a:ln>
        </p:spPr>
      </p:sp>
      <p:grpSp>
        <p:nvGrpSpPr>
          <p:cNvPr id="28" name="Group 28"/>
          <p:cNvGrpSpPr/>
          <p:nvPr/>
        </p:nvGrpSpPr>
        <p:grpSpPr>
          <a:xfrm rot="-5400000">
            <a:off x="2057424" y="7471787"/>
            <a:ext cx="108117" cy="10811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601"/>
            </a:solidFill>
            <a:ln cap="sq">
              <a:noFill/>
              <a:prstDash val="solid"/>
              <a:miter/>
            </a:ln>
          </p:spPr>
        </p:sp>
        <p:sp>
          <p:nvSpPr>
            <p:cNvPr id="30" name="TextBox 30"/>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sp>
        <p:nvSpPr>
          <p:cNvPr id="31" name="TextBox 31"/>
          <p:cNvSpPr txBox="1"/>
          <p:nvPr/>
        </p:nvSpPr>
        <p:spPr>
          <a:xfrm>
            <a:off x="888568" y="5698990"/>
            <a:ext cx="2445829" cy="755015"/>
          </a:xfrm>
          <a:prstGeom prst="rect">
            <a:avLst/>
          </a:prstGeom>
        </p:spPr>
        <p:txBody>
          <a:bodyPr lIns="0" tIns="0" rIns="0" bIns="0" rtlCol="0" anchor="t">
            <a:spAutoFit/>
          </a:bodyPr>
          <a:lstStyle/>
          <a:p>
            <a:pPr algn="ctr">
              <a:lnSpc>
                <a:spcPts val="1959"/>
              </a:lnSpc>
            </a:pPr>
            <a:r>
              <a:rPr lang="en-US" sz="1399" b="1">
                <a:solidFill>
                  <a:srgbClr val="FFFFFF"/>
                </a:solidFill>
                <a:latin typeface="Poppins Semi-Bold"/>
                <a:ea typeface="Poppins Semi-Bold"/>
                <a:cs typeface="Poppins Semi-Bold"/>
                <a:sym typeface="Poppins Semi-Bold"/>
              </a:rPr>
              <a:t>Bertanggung jawab atas keputusan dan akibat yang ditimbulkan.</a:t>
            </a:r>
          </a:p>
        </p:txBody>
      </p:sp>
      <p:grpSp>
        <p:nvGrpSpPr>
          <p:cNvPr id="32" name="Group 32"/>
          <p:cNvGrpSpPr/>
          <p:nvPr/>
        </p:nvGrpSpPr>
        <p:grpSpPr>
          <a:xfrm rot="-5400000">
            <a:off x="4080429" y="3904837"/>
            <a:ext cx="3147114" cy="314711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76200" cap="sq">
              <a:solidFill>
                <a:srgbClr val="F3C601"/>
              </a:solidFill>
              <a:prstDash val="solid"/>
              <a:miter/>
            </a:ln>
          </p:spPr>
        </p:sp>
        <p:sp>
          <p:nvSpPr>
            <p:cNvPr id="34" name="TextBox 34"/>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35" name="Group 35"/>
          <p:cNvGrpSpPr/>
          <p:nvPr/>
        </p:nvGrpSpPr>
        <p:grpSpPr>
          <a:xfrm>
            <a:off x="5456543" y="7041744"/>
            <a:ext cx="394886" cy="484102"/>
            <a:chOff x="0" y="0"/>
            <a:chExt cx="812800" cy="996434"/>
          </a:xfrm>
        </p:grpSpPr>
        <p:sp>
          <p:nvSpPr>
            <p:cNvPr id="36" name="Freeform 36"/>
            <p:cNvSpPr/>
            <p:nvPr/>
          </p:nvSpPr>
          <p:spPr>
            <a:xfrm>
              <a:off x="0" y="0"/>
              <a:ext cx="812800" cy="996434"/>
            </a:xfrm>
            <a:custGeom>
              <a:avLst/>
              <a:gdLst/>
              <a:ahLst/>
              <a:cxnLst/>
              <a:rect l="l" t="t" r="r" b="b"/>
              <a:pathLst>
                <a:path w="812800" h="996434">
                  <a:moveTo>
                    <a:pt x="406400" y="996434"/>
                  </a:moveTo>
                  <a:lnTo>
                    <a:pt x="812800" y="0"/>
                  </a:lnTo>
                  <a:lnTo>
                    <a:pt x="0" y="0"/>
                  </a:lnTo>
                  <a:lnTo>
                    <a:pt x="406400" y="996434"/>
                  </a:lnTo>
                  <a:close/>
                </a:path>
              </a:pathLst>
            </a:custGeom>
            <a:solidFill>
              <a:srgbClr val="F3C601"/>
            </a:solidFill>
          </p:spPr>
        </p:sp>
        <p:sp>
          <p:nvSpPr>
            <p:cNvPr id="37" name="TextBox 37"/>
            <p:cNvSpPr txBox="1"/>
            <p:nvPr/>
          </p:nvSpPr>
          <p:spPr>
            <a:xfrm>
              <a:off x="127000" y="23549"/>
              <a:ext cx="558800" cy="510255"/>
            </a:xfrm>
            <a:prstGeom prst="rect">
              <a:avLst/>
            </a:prstGeom>
          </p:spPr>
          <p:txBody>
            <a:bodyPr lIns="46623" tIns="46623" rIns="46623" bIns="46623" rtlCol="0" anchor="ctr"/>
            <a:lstStyle/>
            <a:p>
              <a:pPr algn="ctr">
                <a:lnSpc>
                  <a:spcPts val="2100"/>
                </a:lnSpc>
              </a:pPr>
              <a:endParaRPr/>
            </a:p>
          </p:txBody>
        </p:sp>
      </p:grpSp>
      <p:grpSp>
        <p:nvGrpSpPr>
          <p:cNvPr id="38" name="Group 38"/>
          <p:cNvGrpSpPr/>
          <p:nvPr/>
        </p:nvGrpSpPr>
        <p:grpSpPr>
          <a:xfrm rot="-5400000">
            <a:off x="5599927" y="7471787"/>
            <a:ext cx="108117" cy="10811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601"/>
            </a:solidFill>
            <a:ln cap="sq">
              <a:noFill/>
              <a:prstDash val="solid"/>
              <a:miter/>
            </a:ln>
          </p:spPr>
        </p:sp>
        <p:sp>
          <p:nvSpPr>
            <p:cNvPr id="40" name="TextBox 40"/>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41" name="Group 41"/>
          <p:cNvGrpSpPr/>
          <p:nvPr/>
        </p:nvGrpSpPr>
        <p:grpSpPr>
          <a:xfrm rot="-5400000">
            <a:off x="7570443" y="3904837"/>
            <a:ext cx="3147114" cy="3147114"/>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76200" cap="sq">
              <a:solidFill>
                <a:srgbClr val="F3C601"/>
              </a:solidFill>
              <a:prstDash val="solid"/>
              <a:miter/>
            </a:ln>
          </p:spPr>
        </p:sp>
        <p:sp>
          <p:nvSpPr>
            <p:cNvPr id="43" name="TextBox 43"/>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44" name="Group 44"/>
          <p:cNvGrpSpPr/>
          <p:nvPr/>
        </p:nvGrpSpPr>
        <p:grpSpPr>
          <a:xfrm>
            <a:off x="8946557" y="7041744"/>
            <a:ext cx="394886" cy="484102"/>
            <a:chOff x="0" y="0"/>
            <a:chExt cx="812800" cy="996434"/>
          </a:xfrm>
        </p:grpSpPr>
        <p:sp>
          <p:nvSpPr>
            <p:cNvPr id="45" name="Freeform 45"/>
            <p:cNvSpPr/>
            <p:nvPr/>
          </p:nvSpPr>
          <p:spPr>
            <a:xfrm>
              <a:off x="0" y="0"/>
              <a:ext cx="812800" cy="996434"/>
            </a:xfrm>
            <a:custGeom>
              <a:avLst/>
              <a:gdLst/>
              <a:ahLst/>
              <a:cxnLst/>
              <a:rect l="l" t="t" r="r" b="b"/>
              <a:pathLst>
                <a:path w="812800" h="996434">
                  <a:moveTo>
                    <a:pt x="406400" y="996434"/>
                  </a:moveTo>
                  <a:lnTo>
                    <a:pt x="812800" y="0"/>
                  </a:lnTo>
                  <a:lnTo>
                    <a:pt x="0" y="0"/>
                  </a:lnTo>
                  <a:lnTo>
                    <a:pt x="406400" y="996434"/>
                  </a:lnTo>
                  <a:close/>
                </a:path>
              </a:pathLst>
            </a:custGeom>
            <a:solidFill>
              <a:srgbClr val="F3C601"/>
            </a:solidFill>
          </p:spPr>
        </p:sp>
        <p:sp>
          <p:nvSpPr>
            <p:cNvPr id="46" name="TextBox 46"/>
            <p:cNvSpPr txBox="1"/>
            <p:nvPr/>
          </p:nvSpPr>
          <p:spPr>
            <a:xfrm>
              <a:off x="127000" y="23549"/>
              <a:ext cx="558800" cy="510255"/>
            </a:xfrm>
            <a:prstGeom prst="rect">
              <a:avLst/>
            </a:prstGeom>
          </p:spPr>
          <p:txBody>
            <a:bodyPr lIns="46623" tIns="46623" rIns="46623" bIns="46623" rtlCol="0" anchor="ctr"/>
            <a:lstStyle/>
            <a:p>
              <a:pPr algn="ctr">
                <a:lnSpc>
                  <a:spcPts val="2100"/>
                </a:lnSpc>
              </a:pPr>
              <a:endParaRPr/>
            </a:p>
          </p:txBody>
        </p:sp>
      </p:grpSp>
      <p:sp>
        <p:nvSpPr>
          <p:cNvPr id="47" name="AutoShape 47"/>
          <p:cNvSpPr/>
          <p:nvPr/>
        </p:nvSpPr>
        <p:spPr>
          <a:xfrm>
            <a:off x="7801510" y="5565811"/>
            <a:ext cx="2684980" cy="0"/>
          </a:xfrm>
          <a:prstGeom prst="line">
            <a:avLst/>
          </a:prstGeom>
          <a:ln w="19050" cap="flat">
            <a:solidFill>
              <a:srgbClr val="FFFFFF"/>
            </a:solidFill>
            <a:prstDash val="solid"/>
            <a:headEnd type="none" w="sm" len="sm"/>
            <a:tailEnd type="none" w="sm" len="sm"/>
          </a:ln>
        </p:spPr>
      </p:sp>
      <p:grpSp>
        <p:nvGrpSpPr>
          <p:cNvPr id="48" name="Group 48"/>
          <p:cNvGrpSpPr/>
          <p:nvPr/>
        </p:nvGrpSpPr>
        <p:grpSpPr>
          <a:xfrm rot="-5400000">
            <a:off x="9089941" y="7471787"/>
            <a:ext cx="108117" cy="108117"/>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601"/>
            </a:solidFill>
            <a:ln cap="sq">
              <a:noFill/>
              <a:prstDash val="solid"/>
              <a:miter/>
            </a:ln>
          </p:spPr>
        </p:sp>
        <p:sp>
          <p:nvSpPr>
            <p:cNvPr id="50" name="TextBox 50"/>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51" name="Group 51"/>
          <p:cNvGrpSpPr/>
          <p:nvPr/>
        </p:nvGrpSpPr>
        <p:grpSpPr>
          <a:xfrm rot="-5400000">
            <a:off x="11065153" y="3904837"/>
            <a:ext cx="3147114" cy="3147114"/>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76200" cap="sq">
              <a:solidFill>
                <a:srgbClr val="F3C601"/>
              </a:solidFill>
              <a:prstDash val="solid"/>
              <a:miter/>
            </a:ln>
          </p:spPr>
        </p:sp>
        <p:sp>
          <p:nvSpPr>
            <p:cNvPr id="53" name="TextBox 53"/>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54" name="Group 54"/>
          <p:cNvGrpSpPr/>
          <p:nvPr/>
        </p:nvGrpSpPr>
        <p:grpSpPr>
          <a:xfrm>
            <a:off x="12441267" y="7041744"/>
            <a:ext cx="394886" cy="484102"/>
            <a:chOff x="0" y="0"/>
            <a:chExt cx="812800" cy="996434"/>
          </a:xfrm>
        </p:grpSpPr>
        <p:sp>
          <p:nvSpPr>
            <p:cNvPr id="55" name="Freeform 55"/>
            <p:cNvSpPr/>
            <p:nvPr/>
          </p:nvSpPr>
          <p:spPr>
            <a:xfrm>
              <a:off x="0" y="0"/>
              <a:ext cx="812800" cy="996434"/>
            </a:xfrm>
            <a:custGeom>
              <a:avLst/>
              <a:gdLst/>
              <a:ahLst/>
              <a:cxnLst/>
              <a:rect l="l" t="t" r="r" b="b"/>
              <a:pathLst>
                <a:path w="812800" h="996434">
                  <a:moveTo>
                    <a:pt x="406400" y="996434"/>
                  </a:moveTo>
                  <a:lnTo>
                    <a:pt x="812800" y="0"/>
                  </a:lnTo>
                  <a:lnTo>
                    <a:pt x="0" y="0"/>
                  </a:lnTo>
                  <a:lnTo>
                    <a:pt x="406400" y="996434"/>
                  </a:lnTo>
                  <a:close/>
                </a:path>
              </a:pathLst>
            </a:custGeom>
            <a:solidFill>
              <a:srgbClr val="F3C601"/>
            </a:solidFill>
          </p:spPr>
        </p:sp>
        <p:sp>
          <p:nvSpPr>
            <p:cNvPr id="56" name="TextBox 56"/>
            <p:cNvSpPr txBox="1"/>
            <p:nvPr/>
          </p:nvSpPr>
          <p:spPr>
            <a:xfrm>
              <a:off x="127000" y="23549"/>
              <a:ext cx="558800" cy="510255"/>
            </a:xfrm>
            <a:prstGeom prst="rect">
              <a:avLst/>
            </a:prstGeom>
          </p:spPr>
          <p:txBody>
            <a:bodyPr lIns="46623" tIns="46623" rIns="46623" bIns="46623" rtlCol="0" anchor="ctr"/>
            <a:lstStyle/>
            <a:p>
              <a:pPr algn="ctr">
                <a:lnSpc>
                  <a:spcPts val="2100"/>
                </a:lnSpc>
              </a:pPr>
              <a:endParaRPr/>
            </a:p>
          </p:txBody>
        </p:sp>
      </p:grpSp>
      <p:grpSp>
        <p:nvGrpSpPr>
          <p:cNvPr id="57" name="Group 57"/>
          <p:cNvGrpSpPr/>
          <p:nvPr/>
        </p:nvGrpSpPr>
        <p:grpSpPr>
          <a:xfrm rot="-5400000">
            <a:off x="12584652" y="7471787"/>
            <a:ext cx="108117" cy="108117"/>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601"/>
            </a:solidFill>
            <a:ln cap="sq">
              <a:noFill/>
              <a:prstDash val="solid"/>
              <a:miter/>
            </a:ln>
          </p:spPr>
        </p:sp>
        <p:sp>
          <p:nvSpPr>
            <p:cNvPr id="59" name="TextBox 59"/>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60" name="Group 60"/>
          <p:cNvGrpSpPr/>
          <p:nvPr/>
        </p:nvGrpSpPr>
        <p:grpSpPr>
          <a:xfrm rot="-5400000">
            <a:off x="14570906" y="3904837"/>
            <a:ext cx="3147114" cy="3147114"/>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76200" cap="sq">
              <a:solidFill>
                <a:srgbClr val="F3C601"/>
              </a:solidFill>
              <a:prstDash val="solid"/>
              <a:miter/>
            </a:ln>
          </p:spPr>
        </p:sp>
        <p:sp>
          <p:nvSpPr>
            <p:cNvPr id="62" name="TextBox 62"/>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grpSp>
        <p:nvGrpSpPr>
          <p:cNvPr id="63" name="Group 63"/>
          <p:cNvGrpSpPr/>
          <p:nvPr/>
        </p:nvGrpSpPr>
        <p:grpSpPr>
          <a:xfrm>
            <a:off x="15947019" y="7041744"/>
            <a:ext cx="394886" cy="484102"/>
            <a:chOff x="0" y="0"/>
            <a:chExt cx="812800" cy="996434"/>
          </a:xfrm>
        </p:grpSpPr>
        <p:sp>
          <p:nvSpPr>
            <p:cNvPr id="64" name="Freeform 64"/>
            <p:cNvSpPr/>
            <p:nvPr/>
          </p:nvSpPr>
          <p:spPr>
            <a:xfrm>
              <a:off x="0" y="0"/>
              <a:ext cx="812800" cy="996434"/>
            </a:xfrm>
            <a:custGeom>
              <a:avLst/>
              <a:gdLst/>
              <a:ahLst/>
              <a:cxnLst/>
              <a:rect l="l" t="t" r="r" b="b"/>
              <a:pathLst>
                <a:path w="812800" h="996434">
                  <a:moveTo>
                    <a:pt x="406400" y="996434"/>
                  </a:moveTo>
                  <a:lnTo>
                    <a:pt x="812800" y="0"/>
                  </a:lnTo>
                  <a:lnTo>
                    <a:pt x="0" y="0"/>
                  </a:lnTo>
                  <a:lnTo>
                    <a:pt x="406400" y="996434"/>
                  </a:lnTo>
                  <a:close/>
                </a:path>
              </a:pathLst>
            </a:custGeom>
            <a:solidFill>
              <a:srgbClr val="F3C601"/>
            </a:solidFill>
          </p:spPr>
        </p:sp>
        <p:sp>
          <p:nvSpPr>
            <p:cNvPr id="65" name="TextBox 65"/>
            <p:cNvSpPr txBox="1"/>
            <p:nvPr/>
          </p:nvSpPr>
          <p:spPr>
            <a:xfrm>
              <a:off x="127000" y="23549"/>
              <a:ext cx="558800" cy="510255"/>
            </a:xfrm>
            <a:prstGeom prst="rect">
              <a:avLst/>
            </a:prstGeom>
          </p:spPr>
          <p:txBody>
            <a:bodyPr lIns="46623" tIns="46623" rIns="46623" bIns="46623" rtlCol="0" anchor="ctr"/>
            <a:lstStyle/>
            <a:p>
              <a:pPr algn="ctr">
                <a:lnSpc>
                  <a:spcPts val="2100"/>
                </a:lnSpc>
              </a:pPr>
              <a:endParaRPr/>
            </a:p>
          </p:txBody>
        </p:sp>
      </p:grpSp>
      <p:grpSp>
        <p:nvGrpSpPr>
          <p:cNvPr id="66" name="Group 66"/>
          <p:cNvGrpSpPr/>
          <p:nvPr/>
        </p:nvGrpSpPr>
        <p:grpSpPr>
          <a:xfrm rot="-5400000">
            <a:off x="16090404" y="7471787"/>
            <a:ext cx="108117" cy="108117"/>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601"/>
            </a:solidFill>
            <a:ln cap="sq">
              <a:noFill/>
              <a:prstDash val="solid"/>
              <a:miter/>
            </a:ln>
          </p:spPr>
        </p:sp>
        <p:sp>
          <p:nvSpPr>
            <p:cNvPr id="68" name="TextBox 68"/>
            <p:cNvSpPr txBox="1"/>
            <p:nvPr/>
          </p:nvSpPr>
          <p:spPr>
            <a:xfrm>
              <a:off x="76200" y="28575"/>
              <a:ext cx="660400" cy="708025"/>
            </a:xfrm>
            <a:prstGeom prst="rect">
              <a:avLst/>
            </a:prstGeom>
          </p:spPr>
          <p:txBody>
            <a:bodyPr lIns="46623" tIns="46623" rIns="46623" bIns="46623" rtlCol="0" anchor="ctr"/>
            <a:lstStyle/>
            <a:p>
              <a:pPr algn="ctr">
                <a:lnSpc>
                  <a:spcPts val="2100"/>
                </a:lnSpc>
              </a:pPr>
              <a:endParaRPr/>
            </a:p>
          </p:txBody>
        </p:sp>
      </p:grpSp>
      <p:sp>
        <p:nvSpPr>
          <p:cNvPr id="69" name="TextBox 69"/>
          <p:cNvSpPr txBox="1"/>
          <p:nvPr/>
        </p:nvSpPr>
        <p:spPr>
          <a:xfrm>
            <a:off x="4681810" y="4806182"/>
            <a:ext cx="2052469" cy="399035"/>
          </a:xfrm>
          <a:prstGeom prst="rect">
            <a:avLst/>
          </a:prstGeom>
        </p:spPr>
        <p:txBody>
          <a:bodyPr lIns="0" tIns="0" rIns="0" bIns="0" rtlCol="0" anchor="t">
            <a:spAutoFit/>
          </a:bodyPr>
          <a:lstStyle/>
          <a:p>
            <a:pPr algn="ctr">
              <a:lnSpc>
                <a:spcPts val="2813"/>
              </a:lnSpc>
            </a:pPr>
            <a:r>
              <a:rPr lang="en-US" sz="2900" b="1">
                <a:solidFill>
                  <a:srgbClr val="F3C601"/>
                </a:solidFill>
                <a:latin typeface="Poppins Heavy"/>
                <a:ea typeface="Poppins Heavy"/>
                <a:cs typeface="Poppins Heavy"/>
                <a:sym typeface="Poppins Heavy"/>
              </a:rPr>
              <a:t>Kejujuran</a:t>
            </a:r>
          </a:p>
        </p:txBody>
      </p:sp>
      <p:sp>
        <p:nvSpPr>
          <p:cNvPr id="70" name="TextBox 70"/>
          <p:cNvSpPr txBox="1"/>
          <p:nvPr/>
        </p:nvSpPr>
        <p:spPr>
          <a:xfrm>
            <a:off x="4377013" y="5695755"/>
            <a:ext cx="2445829" cy="755015"/>
          </a:xfrm>
          <a:prstGeom prst="rect">
            <a:avLst/>
          </a:prstGeom>
        </p:spPr>
        <p:txBody>
          <a:bodyPr lIns="0" tIns="0" rIns="0" bIns="0" rtlCol="0" anchor="t">
            <a:spAutoFit/>
          </a:bodyPr>
          <a:lstStyle/>
          <a:p>
            <a:pPr algn="ctr">
              <a:lnSpc>
                <a:spcPts val="1959"/>
              </a:lnSpc>
            </a:pPr>
            <a:r>
              <a:rPr lang="en-US" sz="1399" b="1">
                <a:solidFill>
                  <a:srgbClr val="FFFFFF"/>
                </a:solidFill>
                <a:latin typeface="Poppins Semi-Bold"/>
                <a:ea typeface="Poppins Semi-Bold"/>
                <a:cs typeface="Poppins Semi-Bold"/>
                <a:sym typeface="Poppins Semi-Bold"/>
              </a:rPr>
              <a:t>Mengatakan kebenaran dan tidak menipu.</a:t>
            </a:r>
          </a:p>
          <a:p>
            <a:pPr algn="ctr">
              <a:lnSpc>
                <a:spcPts val="1959"/>
              </a:lnSpc>
            </a:pPr>
            <a:endParaRPr lang="en-US" sz="1399" b="1">
              <a:solidFill>
                <a:srgbClr val="FFFFFF"/>
              </a:solidFill>
              <a:latin typeface="Poppins Semi-Bold"/>
              <a:ea typeface="Poppins Semi-Bold"/>
              <a:cs typeface="Poppins Semi-Bold"/>
              <a:sym typeface="Poppins Semi-Bold"/>
            </a:endParaRPr>
          </a:p>
        </p:txBody>
      </p:sp>
      <p:sp>
        <p:nvSpPr>
          <p:cNvPr id="71" name="TextBox 71"/>
          <p:cNvSpPr txBox="1"/>
          <p:nvPr/>
        </p:nvSpPr>
        <p:spPr>
          <a:xfrm>
            <a:off x="8063707" y="4806182"/>
            <a:ext cx="2052469" cy="399035"/>
          </a:xfrm>
          <a:prstGeom prst="rect">
            <a:avLst/>
          </a:prstGeom>
        </p:spPr>
        <p:txBody>
          <a:bodyPr lIns="0" tIns="0" rIns="0" bIns="0" rtlCol="0" anchor="t">
            <a:spAutoFit/>
          </a:bodyPr>
          <a:lstStyle/>
          <a:p>
            <a:pPr algn="ctr">
              <a:lnSpc>
                <a:spcPts val="2813"/>
              </a:lnSpc>
            </a:pPr>
            <a:r>
              <a:rPr lang="en-US" sz="2900" b="1">
                <a:solidFill>
                  <a:srgbClr val="F3C601"/>
                </a:solidFill>
                <a:latin typeface="Poppins Heavy"/>
                <a:ea typeface="Poppins Heavy"/>
                <a:cs typeface="Poppins Heavy"/>
                <a:sym typeface="Poppins Heavy"/>
              </a:rPr>
              <a:t>Keadilan</a:t>
            </a:r>
          </a:p>
        </p:txBody>
      </p:sp>
      <p:sp>
        <p:nvSpPr>
          <p:cNvPr id="72" name="TextBox 72"/>
          <p:cNvSpPr txBox="1"/>
          <p:nvPr/>
        </p:nvSpPr>
        <p:spPr>
          <a:xfrm>
            <a:off x="7921085" y="5714805"/>
            <a:ext cx="2445829" cy="1002665"/>
          </a:xfrm>
          <a:prstGeom prst="rect">
            <a:avLst/>
          </a:prstGeom>
        </p:spPr>
        <p:txBody>
          <a:bodyPr lIns="0" tIns="0" rIns="0" bIns="0" rtlCol="0" anchor="t">
            <a:spAutoFit/>
          </a:bodyPr>
          <a:lstStyle/>
          <a:p>
            <a:pPr algn="ctr">
              <a:lnSpc>
                <a:spcPts val="1959"/>
              </a:lnSpc>
            </a:pPr>
            <a:r>
              <a:rPr lang="en-US" sz="1399" b="1">
                <a:solidFill>
                  <a:srgbClr val="FFFFFF"/>
                </a:solidFill>
                <a:latin typeface="Poppins Semi-Bold"/>
                <a:ea typeface="Poppins Semi-Bold"/>
                <a:cs typeface="Poppins Semi-Bold"/>
                <a:sym typeface="Poppins Semi-Bold"/>
              </a:rPr>
              <a:t>Memperlakukan setiap pihak secara setara dan adil.</a:t>
            </a:r>
          </a:p>
          <a:p>
            <a:pPr algn="ctr">
              <a:lnSpc>
                <a:spcPts val="1959"/>
              </a:lnSpc>
            </a:pPr>
            <a:endParaRPr lang="en-US" sz="1399" b="1">
              <a:solidFill>
                <a:srgbClr val="FFFFFF"/>
              </a:solidFill>
              <a:latin typeface="Poppins Semi-Bold"/>
              <a:ea typeface="Poppins Semi-Bold"/>
              <a:cs typeface="Poppins Semi-Bold"/>
              <a:sym typeface="Poppins Semi-Bold"/>
            </a:endParaRPr>
          </a:p>
        </p:txBody>
      </p:sp>
      <p:sp>
        <p:nvSpPr>
          <p:cNvPr id="73" name="TextBox 73"/>
          <p:cNvSpPr txBox="1"/>
          <p:nvPr/>
        </p:nvSpPr>
        <p:spPr>
          <a:xfrm>
            <a:off x="11612476" y="4806182"/>
            <a:ext cx="2052469" cy="399035"/>
          </a:xfrm>
          <a:prstGeom prst="rect">
            <a:avLst/>
          </a:prstGeom>
        </p:spPr>
        <p:txBody>
          <a:bodyPr lIns="0" tIns="0" rIns="0" bIns="0" rtlCol="0" anchor="t">
            <a:spAutoFit/>
          </a:bodyPr>
          <a:lstStyle/>
          <a:p>
            <a:pPr algn="ctr">
              <a:lnSpc>
                <a:spcPts val="2813"/>
              </a:lnSpc>
            </a:pPr>
            <a:r>
              <a:rPr lang="en-US" sz="2900" b="1">
                <a:solidFill>
                  <a:srgbClr val="F3C601"/>
                </a:solidFill>
                <a:latin typeface="Poppins Heavy"/>
                <a:ea typeface="Poppins Heavy"/>
                <a:cs typeface="Poppins Heavy"/>
                <a:sym typeface="Poppins Heavy"/>
              </a:rPr>
              <a:t>Integritas</a:t>
            </a:r>
          </a:p>
        </p:txBody>
      </p:sp>
      <p:sp>
        <p:nvSpPr>
          <p:cNvPr id="74" name="TextBox 74"/>
          <p:cNvSpPr txBox="1"/>
          <p:nvPr/>
        </p:nvSpPr>
        <p:spPr>
          <a:xfrm>
            <a:off x="11460507" y="5714805"/>
            <a:ext cx="2445829" cy="1002665"/>
          </a:xfrm>
          <a:prstGeom prst="rect">
            <a:avLst/>
          </a:prstGeom>
        </p:spPr>
        <p:txBody>
          <a:bodyPr lIns="0" tIns="0" rIns="0" bIns="0" rtlCol="0" anchor="t">
            <a:spAutoFit/>
          </a:bodyPr>
          <a:lstStyle/>
          <a:p>
            <a:pPr algn="ctr">
              <a:lnSpc>
                <a:spcPts val="1959"/>
              </a:lnSpc>
            </a:pPr>
            <a:r>
              <a:rPr lang="en-US" sz="1399" b="1">
                <a:solidFill>
                  <a:srgbClr val="FFFFFF"/>
                </a:solidFill>
                <a:latin typeface="Poppins Semi-Bold"/>
                <a:ea typeface="Poppins Semi-Bold"/>
                <a:cs typeface="Poppins Semi-Bold"/>
                <a:sym typeface="Poppins Semi-Bold"/>
              </a:rPr>
              <a:t>Konsisten antara ucapan dan tindakan dan memegang teguh nilai moral.</a:t>
            </a:r>
          </a:p>
        </p:txBody>
      </p:sp>
      <p:sp>
        <p:nvSpPr>
          <p:cNvPr id="75" name="TextBox 75"/>
          <p:cNvSpPr txBox="1"/>
          <p:nvPr/>
        </p:nvSpPr>
        <p:spPr>
          <a:xfrm>
            <a:off x="14888868" y="4806182"/>
            <a:ext cx="2511189" cy="399035"/>
          </a:xfrm>
          <a:prstGeom prst="rect">
            <a:avLst/>
          </a:prstGeom>
        </p:spPr>
        <p:txBody>
          <a:bodyPr lIns="0" tIns="0" rIns="0" bIns="0" rtlCol="0" anchor="t">
            <a:spAutoFit/>
          </a:bodyPr>
          <a:lstStyle/>
          <a:p>
            <a:pPr algn="ctr">
              <a:lnSpc>
                <a:spcPts val="2813"/>
              </a:lnSpc>
            </a:pPr>
            <a:r>
              <a:rPr lang="en-US" sz="2900" b="1">
                <a:solidFill>
                  <a:srgbClr val="F3C601"/>
                </a:solidFill>
                <a:latin typeface="Poppins Heavy"/>
                <a:ea typeface="Poppins Heavy"/>
                <a:cs typeface="Poppins Heavy"/>
                <a:sym typeface="Poppins Heavy"/>
              </a:rPr>
              <a:t>Tansparansi</a:t>
            </a:r>
          </a:p>
        </p:txBody>
      </p:sp>
      <p:sp>
        <p:nvSpPr>
          <p:cNvPr id="76" name="TextBox 76"/>
          <p:cNvSpPr txBox="1"/>
          <p:nvPr/>
        </p:nvSpPr>
        <p:spPr>
          <a:xfrm>
            <a:off x="4014711" y="7951379"/>
            <a:ext cx="3278550" cy="755014"/>
          </a:xfrm>
          <a:prstGeom prst="rect">
            <a:avLst/>
          </a:prstGeom>
        </p:spPr>
        <p:txBody>
          <a:bodyPr lIns="0" tIns="0" rIns="0" bIns="0" rtlCol="0" anchor="t">
            <a:spAutoFit/>
          </a:bodyPr>
          <a:lstStyle/>
          <a:p>
            <a:pPr algn="ctr">
              <a:lnSpc>
                <a:spcPts val="1960"/>
              </a:lnSpc>
            </a:pPr>
            <a:r>
              <a:rPr lang="en-US" sz="1400" b="1">
                <a:solidFill>
                  <a:srgbClr val="0D0D0D"/>
                </a:solidFill>
                <a:latin typeface="Poppins Medium"/>
                <a:ea typeface="Poppins Medium"/>
                <a:cs typeface="Poppins Medium"/>
                <a:sym typeface="Poppins Medium"/>
              </a:rPr>
              <a:t>Menyampaikan harga, fitur, dan biaya tambahan secara transparan kepada konsumen.</a:t>
            </a:r>
          </a:p>
        </p:txBody>
      </p:sp>
      <p:sp>
        <p:nvSpPr>
          <p:cNvPr id="77" name="TextBox 77"/>
          <p:cNvSpPr txBox="1"/>
          <p:nvPr/>
        </p:nvSpPr>
        <p:spPr>
          <a:xfrm>
            <a:off x="7439007" y="7951379"/>
            <a:ext cx="3278550" cy="755014"/>
          </a:xfrm>
          <a:prstGeom prst="rect">
            <a:avLst/>
          </a:prstGeom>
        </p:spPr>
        <p:txBody>
          <a:bodyPr lIns="0" tIns="0" rIns="0" bIns="0" rtlCol="0" anchor="t">
            <a:spAutoFit/>
          </a:bodyPr>
          <a:lstStyle/>
          <a:p>
            <a:pPr algn="ctr">
              <a:lnSpc>
                <a:spcPts val="1960"/>
              </a:lnSpc>
            </a:pPr>
            <a:r>
              <a:rPr lang="en-US" sz="1400" b="1">
                <a:solidFill>
                  <a:srgbClr val="0D0D0D"/>
                </a:solidFill>
                <a:latin typeface="Poppins Medium"/>
                <a:ea typeface="Poppins Medium"/>
                <a:cs typeface="Poppins Medium"/>
                <a:sym typeface="Poppins Medium"/>
              </a:rPr>
              <a:t>Memberi kesempatan konsumen memilih sistem pembayaran tanpa tekanan.</a:t>
            </a:r>
          </a:p>
        </p:txBody>
      </p:sp>
      <p:sp>
        <p:nvSpPr>
          <p:cNvPr id="78" name="TextBox 78"/>
          <p:cNvSpPr txBox="1"/>
          <p:nvPr/>
        </p:nvSpPr>
        <p:spPr>
          <a:xfrm>
            <a:off x="10999435" y="7951379"/>
            <a:ext cx="3278550" cy="755014"/>
          </a:xfrm>
          <a:prstGeom prst="rect">
            <a:avLst/>
          </a:prstGeom>
        </p:spPr>
        <p:txBody>
          <a:bodyPr lIns="0" tIns="0" rIns="0" bIns="0" rtlCol="0" anchor="t">
            <a:spAutoFit/>
          </a:bodyPr>
          <a:lstStyle/>
          <a:p>
            <a:pPr algn="ctr">
              <a:lnSpc>
                <a:spcPts val="1960"/>
              </a:lnSpc>
            </a:pPr>
            <a:r>
              <a:rPr lang="en-US" sz="1400" b="1">
                <a:solidFill>
                  <a:srgbClr val="0D0D0D"/>
                </a:solidFill>
                <a:latin typeface="Poppins Medium"/>
                <a:ea typeface="Poppins Medium"/>
                <a:cs typeface="Poppins Medium"/>
                <a:sym typeface="Poppins Medium"/>
              </a:rPr>
              <a:t>Tidak mengubah janji promosi atau spesifikasi mobil setelah transaksi.</a:t>
            </a:r>
          </a:p>
          <a:p>
            <a:pPr algn="ctr">
              <a:lnSpc>
                <a:spcPts val="1960"/>
              </a:lnSpc>
            </a:pPr>
            <a:endParaRPr lang="en-US" sz="1400" b="1">
              <a:solidFill>
                <a:srgbClr val="0D0D0D"/>
              </a:solidFill>
              <a:latin typeface="Poppins Medium"/>
              <a:ea typeface="Poppins Medium"/>
              <a:cs typeface="Poppins Medium"/>
              <a:sym typeface="Poppins Medium"/>
            </a:endParaRPr>
          </a:p>
        </p:txBody>
      </p:sp>
      <p:sp>
        <p:nvSpPr>
          <p:cNvPr id="79" name="TextBox 79"/>
          <p:cNvSpPr txBox="1"/>
          <p:nvPr/>
        </p:nvSpPr>
        <p:spPr>
          <a:xfrm>
            <a:off x="14570906" y="7951379"/>
            <a:ext cx="3278550" cy="755014"/>
          </a:xfrm>
          <a:prstGeom prst="rect">
            <a:avLst/>
          </a:prstGeom>
        </p:spPr>
        <p:txBody>
          <a:bodyPr lIns="0" tIns="0" rIns="0" bIns="0" rtlCol="0" anchor="t">
            <a:spAutoFit/>
          </a:bodyPr>
          <a:lstStyle/>
          <a:p>
            <a:pPr algn="ctr">
              <a:lnSpc>
                <a:spcPts val="1960"/>
              </a:lnSpc>
            </a:pPr>
            <a:r>
              <a:rPr lang="en-US" sz="1400" b="1">
                <a:solidFill>
                  <a:srgbClr val="0D0D0D"/>
                </a:solidFill>
                <a:latin typeface="Poppins Medium"/>
                <a:ea typeface="Poppins Medium"/>
                <a:cs typeface="Poppins Medium"/>
                <a:sym typeface="Poppins Medium"/>
              </a:rPr>
              <a:t>Memberikan rincian harga, bunga kredit, dan syarat kontrak dengan jelas.</a:t>
            </a:r>
          </a:p>
        </p:txBody>
      </p:sp>
      <p:sp>
        <p:nvSpPr>
          <p:cNvPr id="80" name="TextBox 80"/>
          <p:cNvSpPr txBox="1"/>
          <p:nvPr/>
        </p:nvSpPr>
        <p:spPr>
          <a:xfrm>
            <a:off x="14975607" y="5695755"/>
            <a:ext cx="2445829" cy="507365"/>
          </a:xfrm>
          <a:prstGeom prst="rect">
            <a:avLst/>
          </a:prstGeom>
        </p:spPr>
        <p:txBody>
          <a:bodyPr lIns="0" tIns="0" rIns="0" bIns="0" rtlCol="0" anchor="t">
            <a:spAutoFit/>
          </a:bodyPr>
          <a:lstStyle/>
          <a:p>
            <a:pPr algn="ctr">
              <a:lnSpc>
                <a:spcPts val="1959"/>
              </a:lnSpc>
            </a:pPr>
            <a:r>
              <a:rPr lang="en-US" sz="1399" b="1">
                <a:solidFill>
                  <a:srgbClr val="FFFFFF"/>
                </a:solidFill>
                <a:latin typeface="Poppins Semi-Bold"/>
                <a:ea typeface="Poppins Semi-Bold"/>
                <a:cs typeface="Poppins Semi-Bold"/>
                <a:sym typeface="Poppins Semi-Bold"/>
              </a:rPr>
              <a:t>Keterbukaan dalam informasi dan proses.</a:t>
            </a:r>
          </a:p>
        </p:txBody>
      </p:sp>
      <p:sp>
        <p:nvSpPr>
          <p:cNvPr id="81" name="AutoShape 81"/>
          <p:cNvSpPr/>
          <p:nvPr/>
        </p:nvSpPr>
        <p:spPr>
          <a:xfrm>
            <a:off x="14747914" y="5552880"/>
            <a:ext cx="2684980" cy="0"/>
          </a:xfrm>
          <a:prstGeom prst="line">
            <a:avLst/>
          </a:prstGeom>
          <a:ln w="19050" cap="flat">
            <a:solidFill>
              <a:srgbClr val="FFFFFF"/>
            </a:solidFill>
            <a:prstDash val="solid"/>
            <a:headEnd type="none" w="sm" len="sm"/>
            <a:tailEnd type="none" w="sm" len="sm"/>
          </a:ln>
        </p:spPr>
      </p:sp>
      <p:sp>
        <p:nvSpPr>
          <p:cNvPr id="82" name="AutoShape 82"/>
          <p:cNvSpPr/>
          <p:nvPr/>
        </p:nvSpPr>
        <p:spPr>
          <a:xfrm>
            <a:off x="4311496" y="5575336"/>
            <a:ext cx="2684980" cy="0"/>
          </a:xfrm>
          <a:prstGeom prst="line">
            <a:avLst/>
          </a:prstGeom>
          <a:ln w="19050" cap="flat">
            <a:solidFill>
              <a:srgbClr val="FFFFFF"/>
            </a:solidFill>
            <a:prstDash val="solid"/>
            <a:headEnd type="none" w="sm" len="sm"/>
            <a:tailEnd type="none" w="sm" len="sm"/>
          </a:ln>
        </p:spPr>
      </p:sp>
      <p:sp>
        <p:nvSpPr>
          <p:cNvPr id="83" name="AutoShape 83"/>
          <p:cNvSpPr/>
          <p:nvPr/>
        </p:nvSpPr>
        <p:spPr>
          <a:xfrm>
            <a:off x="11242162" y="5543355"/>
            <a:ext cx="2684980" cy="0"/>
          </a:xfrm>
          <a:prstGeom prst="line">
            <a:avLst/>
          </a:prstGeom>
          <a:ln w="19050" cap="flat">
            <a:solidFill>
              <a:srgbClr val="FFFFFF"/>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237975"/>
            <a:ext cx="6493366" cy="2886739"/>
            <a:chOff x="0" y="0"/>
            <a:chExt cx="1710187" cy="760293"/>
          </a:xfrm>
        </p:grpSpPr>
        <p:sp>
          <p:nvSpPr>
            <p:cNvPr id="3" name="Freeform 3"/>
            <p:cNvSpPr/>
            <p:nvPr/>
          </p:nvSpPr>
          <p:spPr>
            <a:xfrm>
              <a:off x="0" y="0"/>
              <a:ext cx="1710187" cy="760293"/>
            </a:xfrm>
            <a:custGeom>
              <a:avLst/>
              <a:gdLst/>
              <a:ahLst/>
              <a:cxnLst/>
              <a:rect l="l" t="t" r="r" b="b"/>
              <a:pathLst>
                <a:path w="1710187" h="760293">
                  <a:moveTo>
                    <a:pt x="21461" y="0"/>
                  </a:moveTo>
                  <a:lnTo>
                    <a:pt x="1688726" y="0"/>
                  </a:lnTo>
                  <a:cubicBezTo>
                    <a:pt x="1700578" y="0"/>
                    <a:pt x="1710187" y="9608"/>
                    <a:pt x="1710187" y="21461"/>
                  </a:cubicBezTo>
                  <a:lnTo>
                    <a:pt x="1710187" y="738832"/>
                  </a:lnTo>
                  <a:cubicBezTo>
                    <a:pt x="1710187" y="750685"/>
                    <a:pt x="1700578" y="760293"/>
                    <a:pt x="1688726" y="760293"/>
                  </a:cubicBezTo>
                  <a:lnTo>
                    <a:pt x="21461" y="760293"/>
                  </a:lnTo>
                  <a:cubicBezTo>
                    <a:pt x="15769" y="760293"/>
                    <a:pt x="10311" y="758032"/>
                    <a:pt x="6286" y="754008"/>
                  </a:cubicBezTo>
                  <a:cubicBezTo>
                    <a:pt x="2261" y="749983"/>
                    <a:pt x="0" y="744524"/>
                    <a:pt x="0" y="738832"/>
                  </a:cubicBezTo>
                  <a:lnTo>
                    <a:pt x="0" y="21461"/>
                  </a:lnTo>
                  <a:cubicBezTo>
                    <a:pt x="0" y="15769"/>
                    <a:pt x="2261" y="10311"/>
                    <a:pt x="6286" y="6286"/>
                  </a:cubicBezTo>
                  <a:cubicBezTo>
                    <a:pt x="10311" y="2261"/>
                    <a:pt x="15769" y="0"/>
                    <a:pt x="21461"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38100" cap="sq">
              <a:solidFill>
                <a:srgbClr val="F3C601"/>
              </a:solidFill>
              <a:prstDash val="solid"/>
              <a:miter/>
            </a:ln>
          </p:spPr>
        </p:sp>
        <p:sp>
          <p:nvSpPr>
            <p:cNvPr id="4" name="TextBox 4"/>
            <p:cNvSpPr txBox="1"/>
            <p:nvPr/>
          </p:nvSpPr>
          <p:spPr>
            <a:xfrm>
              <a:off x="0" y="-47625"/>
              <a:ext cx="1710187" cy="807918"/>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028700" y="6371561"/>
            <a:ext cx="6493366" cy="2886739"/>
            <a:chOff x="0" y="0"/>
            <a:chExt cx="1710187" cy="760293"/>
          </a:xfrm>
        </p:grpSpPr>
        <p:sp>
          <p:nvSpPr>
            <p:cNvPr id="6" name="Freeform 6"/>
            <p:cNvSpPr/>
            <p:nvPr/>
          </p:nvSpPr>
          <p:spPr>
            <a:xfrm>
              <a:off x="0" y="0"/>
              <a:ext cx="1710187" cy="760293"/>
            </a:xfrm>
            <a:custGeom>
              <a:avLst/>
              <a:gdLst/>
              <a:ahLst/>
              <a:cxnLst/>
              <a:rect l="l" t="t" r="r" b="b"/>
              <a:pathLst>
                <a:path w="1710187" h="760293">
                  <a:moveTo>
                    <a:pt x="21461" y="0"/>
                  </a:moveTo>
                  <a:lnTo>
                    <a:pt x="1688726" y="0"/>
                  </a:lnTo>
                  <a:cubicBezTo>
                    <a:pt x="1700578" y="0"/>
                    <a:pt x="1710187" y="9608"/>
                    <a:pt x="1710187" y="21461"/>
                  </a:cubicBezTo>
                  <a:lnTo>
                    <a:pt x="1710187" y="738832"/>
                  </a:lnTo>
                  <a:cubicBezTo>
                    <a:pt x="1710187" y="750685"/>
                    <a:pt x="1700578" y="760293"/>
                    <a:pt x="1688726" y="760293"/>
                  </a:cubicBezTo>
                  <a:lnTo>
                    <a:pt x="21461" y="760293"/>
                  </a:lnTo>
                  <a:cubicBezTo>
                    <a:pt x="15769" y="760293"/>
                    <a:pt x="10311" y="758032"/>
                    <a:pt x="6286" y="754008"/>
                  </a:cubicBezTo>
                  <a:cubicBezTo>
                    <a:pt x="2261" y="749983"/>
                    <a:pt x="0" y="744524"/>
                    <a:pt x="0" y="738832"/>
                  </a:cubicBezTo>
                  <a:lnTo>
                    <a:pt x="0" y="21461"/>
                  </a:lnTo>
                  <a:cubicBezTo>
                    <a:pt x="0" y="15769"/>
                    <a:pt x="2261" y="10311"/>
                    <a:pt x="6286" y="6286"/>
                  </a:cubicBezTo>
                  <a:cubicBezTo>
                    <a:pt x="10311" y="2261"/>
                    <a:pt x="15769" y="0"/>
                    <a:pt x="21461"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38100" cap="sq">
              <a:solidFill>
                <a:srgbClr val="F3C601"/>
              </a:solidFill>
              <a:prstDash val="solid"/>
              <a:miter/>
            </a:ln>
          </p:spPr>
        </p:sp>
        <p:sp>
          <p:nvSpPr>
            <p:cNvPr id="7" name="TextBox 7"/>
            <p:cNvSpPr txBox="1"/>
            <p:nvPr/>
          </p:nvSpPr>
          <p:spPr>
            <a:xfrm>
              <a:off x="0" y="-47625"/>
              <a:ext cx="1710187" cy="807918"/>
            </a:xfrm>
            <a:prstGeom prst="rect">
              <a:avLst/>
            </a:prstGeom>
          </p:spPr>
          <p:txBody>
            <a:bodyPr lIns="50800" tIns="50800" rIns="50800" bIns="50800" rtlCol="0" anchor="ctr"/>
            <a:lstStyle/>
            <a:p>
              <a:pPr algn="ctr">
                <a:lnSpc>
                  <a:spcPts val="2100"/>
                </a:lnSpc>
              </a:pPr>
              <a:endParaRPr/>
            </a:p>
          </p:txBody>
        </p:sp>
      </p:grpSp>
      <p:grpSp>
        <p:nvGrpSpPr>
          <p:cNvPr id="8" name="Group 8"/>
          <p:cNvGrpSpPr/>
          <p:nvPr/>
        </p:nvGrpSpPr>
        <p:grpSpPr>
          <a:xfrm>
            <a:off x="1078312" y="4633719"/>
            <a:ext cx="6394141" cy="1443369"/>
            <a:chOff x="0" y="0"/>
            <a:chExt cx="1684054" cy="380147"/>
          </a:xfrm>
        </p:grpSpPr>
        <p:sp>
          <p:nvSpPr>
            <p:cNvPr id="9" name="Freeform 9"/>
            <p:cNvSpPr/>
            <p:nvPr/>
          </p:nvSpPr>
          <p:spPr>
            <a:xfrm>
              <a:off x="0" y="0"/>
              <a:ext cx="1684054" cy="380147"/>
            </a:xfrm>
            <a:custGeom>
              <a:avLst/>
              <a:gdLst/>
              <a:ahLst/>
              <a:cxnLst/>
              <a:rect l="l" t="t" r="r" b="b"/>
              <a:pathLst>
                <a:path w="1684054" h="380147">
                  <a:moveTo>
                    <a:pt x="16951" y="0"/>
                  </a:moveTo>
                  <a:lnTo>
                    <a:pt x="1667103" y="0"/>
                  </a:lnTo>
                  <a:cubicBezTo>
                    <a:pt x="1676464" y="0"/>
                    <a:pt x="1684054" y="7589"/>
                    <a:pt x="1684054" y="16951"/>
                  </a:cubicBezTo>
                  <a:lnTo>
                    <a:pt x="1684054" y="363196"/>
                  </a:lnTo>
                  <a:cubicBezTo>
                    <a:pt x="1684054" y="367691"/>
                    <a:pt x="1682268" y="372003"/>
                    <a:pt x="1679089" y="375182"/>
                  </a:cubicBezTo>
                  <a:cubicBezTo>
                    <a:pt x="1675910" y="378361"/>
                    <a:pt x="1671598" y="380147"/>
                    <a:pt x="1667103" y="380147"/>
                  </a:cubicBezTo>
                  <a:lnTo>
                    <a:pt x="16951" y="380147"/>
                  </a:lnTo>
                  <a:cubicBezTo>
                    <a:pt x="12455" y="380147"/>
                    <a:pt x="8144" y="378361"/>
                    <a:pt x="4965" y="375182"/>
                  </a:cubicBezTo>
                  <a:cubicBezTo>
                    <a:pt x="1786" y="372003"/>
                    <a:pt x="0" y="367691"/>
                    <a:pt x="0" y="363196"/>
                  </a:cubicBezTo>
                  <a:lnTo>
                    <a:pt x="0" y="16951"/>
                  </a:lnTo>
                  <a:cubicBezTo>
                    <a:pt x="0" y="12455"/>
                    <a:pt x="1786" y="8144"/>
                    <a:pt x="4965" y="4965"/>
                  </a:cubicBezTo>
                  <a:cubicBezTo>
                    <a:pt x="8144" y="1786"/>
                    <a:pt x="12455" y="0"/>
                    <a:pt x="16951" y="0"/>
                  </a:cubicBezTo>
                  <a:close/>
                </a:path>
              </a:pathLst>
            </a:custGeom>
            <a:solidFill>
              <a:srgbClr val="FFFFFF"/>
            </a:solidFill>
          </p:spPr>
        </p:sp>
        <p:sp>
          <p:nvSpPr>
            <p:cNvPr id="10" name="TextBox 10"/>
            <p:cNvSpPr txBox="1"/>
            <p:nvPr/>
          </p:nvSpPr>
          <p:spPr>
            <a:xfrm>
              <a:off x="0" y="-47625"/>
              <a:ext cx="1684054" cy="427772"/>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rot="-10800000">
            <a:off x="1078312" y="6419989"/>
            <a:ext cx="6394141" cy="1443369"/>
            <a:chOff x="0" y="0"/>
            <a:chExt cx="1684054" cy="380147"/>
          </a:xfrm>
        </p:grpSpPr>
        <p:sp>
          <p:nvSpPr>
            <p:cNvPr id="12" name="Freeform 12"/>
            <p:cNvSpPr/>
            <p:nvPr/>
          </p:nvSpPr>
          <p:spPr>
            <a:xfrm>
              <a:off x="0" y="0"/>
              <a:ext cx="1684054" cy="380147"/>
            </a:xfrm>
            <a:custGeom>
              <a:avLst/>
              <a:gdLst/>
              <a:ahLst/>
              <a:cxnLst/>
              <a:rect l="l" t="t" r="r" b="b"/>
              <a:pathLst>
                <a:path w="1684054" h="380147">
                  <a:moveTo>
                    <a:pt x="16951" y="0"/>
                  </a:moveTo>
                  <a:lnTo>
                    <a:pt x="1667103" y="0"/>
                  </a:lnTo>
                  <a:cubicBezTo>
                    <a:pt x="1676464" y="0"/>
                    <a:pt x="1684054" y="7589"/>
                    <a:pt x="1684054" y="16951"/>
                  </a:cubicBezTo>
                  <a:lnTo>
                    <a:pt x="1684054" y="363196"/>
                  </a:lnTo>
                  <a:cubicBezTo>
                    <a:pt x="1684054" y="367691"/>
                    <a:pt x="1682268" y="372003"/>
                    <a:pt x="1679089" y="375182"/>
                  </a:cubicBezTo>
                  <a:cubicBezTo>
                    <a:pt x="1675910" y="378361"/>
                    <a:pt x="1671598" y="380147"/>
                    <a:pt x="1667103" y="380147"/>
                  </a:cubicBezTo>
                  <a:lnTo>
                    <a:pt x="16951" y="380147"/>
                  </a:lnTo>
                  <a:cubicBezTo>
                    <a:pt x="12455" y="380147"/>
                    <a:pt x="8144" y="378361"/>
                    <a:pt x="4965" y="375182"/>
                  </a:cubicBezTo>
                  <a:cubicBezTo>
                    <a:pt x="1786" y="372003"/>
                    <a:pt x="0" y="367691"/>
                    <a:pt x="0" y="363196"/>
                  </a:cubicBezTo>
                  <a:lnTo>
                    <a:pt x="0" y="16951"/>
                  </a:lnTo>
                  <a:cubicBezTo>
                    <a:pt x="0" y="12455"/>
                    <a:pt x="1786" y="8144"/>
                    <a:pt x="4965" y="4965"/>
                  </a:cubicBezTo>
                  <a:cubicBezTo>
                    <a:pt x="8144" y="1786"/>
                    <a:pt x="12455" y="0"/>
                    <a:pt x="16951" y="0"/>
                  </a:cubicBezTo>
                  <a:close/>
                </a:path>
              </a:pathLst>
            </a:custGeom>
            <a:solidFill>
              <a:srgbClr val="FFFFFF"/>
            </a:solidFill>
          </p:spPr>
        </p:sp>
        <p:sp>
          <p:nvSpPr>
            <p:cNvPr id="13" name="TextBox 13"/>
            <p:cNvSpPr txBox="1"/>
            <p:nvPr/>
          </p:nvSpPr>
          <p:spPr>
            <a:xfrm>
              <a:off x="0" y="-47625"/>
              <a:ext cx="1684054" cy="427772"/>
            </a:xfrm>
            <a:prstGeom prst="rect">
              <a:avLst/>
            </a:prstGeom>
          </p:spPr>
          <p:txBody>
            <a:bodyPr lIns="50800" tIns="50800" rIns="50800" bIns="50800" rtlCol="0" anchor="ctr"/>
            <a:lstStyle/>
            <a:p>
              <a:pPr algn="ctr">
                <a:lnSpc>
                  <a:spcPts val="2100"/>
                </a:lnSpc>
              </a:pPr>
              <a:endParaRPr/>
            </a:p>
          </p:txBody>
        </p:sp>
      </p:grpSp>
      <p:grpSp>
        <p:nvGrpSpPr>
          <p:cNvPr id="14" name="Group 14"/>
          <p:cNvGrpSpPr/>
          <p:nvPr/>
        </p:nvGrpSpPr>
        <p:grpSpPr>
          <a:xfrm rot="-10800000">
            <a:off x="10765934" y="6371561"/>
            <a:ext cx="6493366" cy="2886739"/>
            <a:chOff x="0" y="0"/>
            <a:chExt cx="1710187" cy="760293"/>
          </a:xfrm>
        </p:grpSpPr>
        <p:sp>
          <p:nvSpPr>
            <p:cNvPr id="15" name="Freeform 15"/>
            <p:cNvSpPr/>
            <p:nvPr/>
          </p:nvSpPr>
          <p:spPr>
            <a:xfrm>
              <a:off x="0" y="0"/>
              <a:ext cx="1710187" cy="760293"/>
            </a:xfrm>
            <a:custGeom>
              <a:avLst/>
              <a:gdLst/>
              <a:ahLst/>
              <a:cxnLst/>
              <a:rect l="l" t="t" r="r" b="b"/>
              <a:pathLst>
                <a:path w="1710187" h="760293">
                  <a:moveTo>
                    <a:pt x="21461" y="0"/>
                  </a:moveTo>
                  <a:lnTo>
                    <a:pt x="1688726" y="0"/>
                  </a:lnTo>
                  <a:cubicBezTo>
                    <a:pt x="1700578" y="0"/>
                    <a:pt x="1710187" y="9608"/>
                    <a:pt x="1710187" y="21461"/>
                  </a:cubicBezTo>
                  <a:lnTo>
                    <a:pt x="1710187" y="738832"/>
                  </a:lnTo>
                  <a:cubicBezTo>
                    <a:pt x="1710187" y="750685"/>
                    <a:pt x="1700578" y="760293"/>
                    <a:pt x="1688726" y="760293"/>
                  </a:cubicBezTo>
                  <a:lnTo>
                    <a:pt x="21461" y="760293"/>
                  </a:lnTo>
                  <a:cubicBezTo>
                    <a:pt x="15769" y="760293"/>
                    <a:pt x="10311" y="758032"/>
                    <a:pt x="6286" y="754008"/>
                  </a:cubicBezTo>
                  <a:cubicBezTo>
                    <a:pt x="2261" y="749983"/>
                    <a:pt x="0" y="744524"/>
                    <a:pt x="0" y="738832"/>
                  </a:cubicBezTo>
                  <a:lnTo>
                    <a:pt x="0" y="21461"/>
                  </a:lnTo>
                  <a:cubicBezTo>
                    <a:pt x="0" y="15769"/>
                    <a:pt x="2261" y="10311"/>
                    <a:pt x="6286" y="6286"/>
                  </a:cubicBezTo>
                  <a:cubicBezTo>
                    <a:pt x="10311" y="2261"/>
                    <a:pt x="15769" y="0"/>
                    <a:pt x="21461"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38100" cap="sq">
              <a:solidFill>
                <a:srgbClr val="F3C601"/>
              </a:solidFill>
              <a:prstDash val="solid"/>
              <a:miter/>
            </a:ln>
          </p:spPr>
        </p:sp>
        <p:sp>
          <p:nvSpPr>
            <p:cNvPr id="16" name="TextBox 16"/>
            <p:cNvSpPr txBox="1"/>
            <p:nvPr/>
          </p:nvSpPr>
          <p:spPr>
            <a:xfrm>
              <a:off x="0" y="-47625"/>
              <a:ext cx="1710187" cy="807918"/>
            </a:xfrm>
            <a:prstGeom prst="rect">
              <a:avLst/>
            </a:prstGeom>
          </p:spPr>
          <p:txBody>
            <a:bodyPr lIns="50800" tIns="50800" rIns="50800" bIns="50800" rtlCol="0" anchor="ctr"/>
            <a:lstStyle/>
            <a:p>
              <a:pPr algn="ctr">
                <a:lnSpc>
                  <a:spcPts val="2100"/>
                </a:lnSpc>
              </a:pPr>
              <a:endParaRPr/>
            </a:p>
          </p:txBody>
        </p:sp>
      </p:grpSp>
      <p:grpSp>
        <p:nvGrpSpPr>
          <p:cNvPr id="17" name="Group 17"/>
          <p:cNvGrpSpPr/>
          <p:nvPr/>
        </p:nvGrpSpPr>
        <p:grpSpPr>
          <a:xfrm rot="-10800000">
            <a:off x="10765934" y="3237975"/>
            <a:ext cx="6493366" cy="2886739"/>
            <a:chOff x="0" y="0"/>
            <a:chExt cx="1710187" cy="760293"/>
          </a:xfrm>
        </p:grpSpPr>
        <p:sp>
          <p:nvSpPr>
            <p:cNvPr id="18" name="Freeform 18"/>
            <p:cNvSpPr/>
            <p:nvPr/>
          </p:nvSpPr>
          <p:spPr>
            <a:xfrm>
              <a:off x="0" y="0"/>
              <a:ext cx="1710187" cy="760293"/>
            </a:xfrm>
            <a:custGeom>
              <a:avLst/>
              <a:gdLst/>
              <a:ahLst/>
              <a:cxnLst/>
              <a:rect l="l" t="t" r="r" b="b"/>
              <a:pathLst>
                <a:path w="1710187" h="760293">
                  <a:moveTo>
                    <a:pt x="21461" y="0"/>
                  </a:moveTo>
                  <a:lnTo>
                    <a:pt x="1688726" y="0"/>
                  </a:lnTo>
                  <a:cubicBezTo>
                    <a:pt x="1700578" y="0"/>
                    <a:pt x="1710187" y="9608"/>
                    <a:pt x="1710187" y="21461"/>
                  </a:cubicBezTo>
                  <a:lnTo>
                    <a:pt x="1710187" y="738832"/>
                  </a:lnTo>
                  <a:cubicBezTo>
                    <a:pt x="1710187" y="750685"/>
                    <a:pt x="1700578" y="760293"/>
                    <a:pt x="1688726" y="760293"/>
                  </a:cubicBezTo>
                  <a:lnTo>
                    <a:pt x="21461" y="760293"/>
                  </a:lnTo>
                  <a:cubicBezTo>
                    <a:pt x="15769" y="760293"/>
                    <a:pt x="10311" y="758032"/>
                    <a:pt x="6286" y="754008"/>
                  </a:cubicBezTo>
                  <a:cubicBezTo>
                    <a:pt x="2261" y="749983"/>
                    <a:pt x="0" y="744524"/>
                    <a:pt x="0" y="738832"/>
                  </a:cubicBezTo>
                  <a:lnTo>
                    <a:pt x="0" y="21461"/>
                  </a:lnTo>
                  <a:cubicBezTo>
                    <a:pt x="0" y="15769"/>
                    <a:pt x="2261" y="10311"/>
                    <a:pt x="6286" y="6286"/>
                  </a:cubicBezTo>
                  <a:cubicBezTo>
                    <a:pt x="10311" y="2261"/>
                    <a:pt x="15769" y="0"/>
                    <a:pt x="21461"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38100" cap="sq">
              <a:solidFill>
                <a:srgbClr val="F3C601"/>
              </a:solidFill>
              <a:prstDash val="solid"/>
              <a:miter/>
            </a:ln>
          </p:spPr>
        </p:sp>
        <p:sp>
          <p:nvSpPr>
            <p:cNvPr id="19" name="TextBox 19"/>
            <p:cNvSpPr txBox="1"/>
            <p:nvPr/>
          </p:nvSpPr>
          <p:spPr>
            <a:xfrm>
              <a:off x="0" y="-47625"/>
              <a:ext cx="1710187" cy="807918"/>
            </a:xfrm>
            <a:prstGeom prst="rect">
              <a:avLst/>
            </a:prstGeom>
          </p:spPr>
          <p:txBody>
            <a:bodyPr lIns="50800" tIns="50800" rIns="50800" bIns="50800" rtlCol="0" anchor="ctr"/>
            <a:lstStyle/>
            <a:p>
              <a:pPr algn="ctr">
                <a:lnSpc>
                  <a:spcPts val="2100"/>
                </a:lnSpc>
              </a:pPr>
              <a:endParaRPr/>
            </a:p>
          </p:txBody>
        </p:sp>
      </p:grpSp>
      <p:grpSp>
        <p:nvGrpSpPr>
          <p:cNvPr id="20" name="Group 20"/>
          <p:cNvGrpSpPr/>
          <p:nvPr/>
        </p:nvGrpSpPr>
        <p:grpSpPr>
          <a:xfrm rot="-10800000">
            <a:off x="10815546" y="6419186"/>
            <a:ext cx="6394141" cy="1443369"/>
            <a:chOff x="0" y="0"/>
            <a:chExt cx="1684054" cy="380147"/>
          </a:xfrm>
        </p:grpSpPr>
        <p:sp>
          <p:nvSpPr>
            <p:cNvPr id="21" name="Freeform 21"/>
            <p:cNvSpPr/>
            <p:nvPr/>
          </p:nvSpPr>
          <p:spPr>
            <a:xfrm>
              <a:off x="0" y="0"/>
              <a:ext cx="1684054" cy="380147"/>
            </a:xfrm>
            <a:custGeom>
              <a:avLst/>
              <a:gdLst/>
              <a:ahLst/>
              <a:cxnLst/>
              <a:rect l="l" t="t" r="r" b="b"/>
              <a:pathLst>
                <a:path w="1684054" h="380147">
                  <a:moveTo>
                    <a:pt x="16951" y="0"/>
                  </a:moveTo>
                  <a:lnTo>
                    <a:pt x="1667103" y="0"/>
                  </a:lnTo>
                  <a:cubicBezTo>
                    <a:pt x="1676464" y="0"/>
                    <a:pt x="1684054" y="7589"/>
                    <a:pt x="1684054" y="16951"/>
                  </a:cubicBezTo>
                  <a:lnTo>
                    <a:pt x="1684054" y="363196"/>
                  </a:lnTo>
                  <a:cubicBezTo>
                    <a:pt x="1684054" y="367691"/>
                    <a:pt x="1682268" y="372003"/>
                    <a:pt x="1679089" y="375182"/>
                  </a:cubicBezTo>
                  <a:cubicBezTo>
                    <a:pt x="1675910" y="378361"/>
                    <a:pt x="1671598" y="380147"/>
                    <a:pt x="1667103" y="380147"/>
                  </a:cubicBezTo>
                  <a:lnTo>
                    <a:pt x="16951" y="380147"/>
                  </a:lnTo>
                  <a:cubicBezTo>
                    <a:pt x="12455" y="380147"/>
                    <a:pt x="8144" y="378361"/>
                    <a:pt x="4965" y="375182"/>
                  </a:cubicBezTo>
                  <a:cubicBezTo>
                    <a:pt x="1786" y="372003"/>
                    <a:pt x="0" y="367691"/>
                    <a:pt x="0" y="363196"/>
                  </a:cubicBezTo>
                  <a:lnTo>
                    <a:pt x="0" y="16951"/>
                  </a:lnTo>
                  <a:cubicBezTo>
                    <a:pt x="0" y="12455"/>
                    <a:pt x="1786" y="8144"/>
                    <a:pt x="4965" y="4965"/>
                  </a:cubicBezTo>
                  <a:cubicBezTo>
                    <a:pt x="8144" y="1786"/>
                    <a:pt x="12455" y="0"/>
                    <a:pt x="16951" y="0"/>
                  </a:cubicBezTo>
                  <a:close/>
                </a:path>
              </a:pathLst>
            </a:custGeom>
            <a:solidFill>
              <a:srgbClr val="FFFFFF"/>
            </a:solidFill>
          </p:spPr>
        </p:sp>
        <p:sp>
          <p:nvSpPr>
            <p:cNvPr id="22" name="TextBox 22"/>
            <p:cNvSpPr txBox="1"/>
            <p:nvPr/>
          </p:nvSpPr>
          <p:spPr>
            <a:xfrm>
              <a:off x="0" y="-47625"/>
              <a:ext cx="1684054" cy="427772"/>
            </a:xfrm>
            <a:prstGeom prst="rect">
              <a:avLst/>
            </a:prstGeom>
          </p:spPr>
          <p:txBody>
            <a:bodyPr lIns="50800" tIns="50800" rIns="50800" bIns="50800" rtlCol="0" anchor="ctr"/>
            <a:lstStyle/>
            <a:p>
              <a:pPr algn="ctr">
                <a:lnSpc>
                  <a:spcPts val="2100"/>
                </a:lnSpc>
              </a:pPr>
              <a:endParaRPr/>
            </a:p>
          </p:txBody>
        </p:sp>
      </p:grpSp>
      <p:grpSp>
        <p:nvGrpSpPr>
          <p:cNvPr id="23" name="Group 23"/>
          <p:cNvGrpSpPr/>
          <p:nvPr/>
        </p:nvGrpSpPr>
        <p:grpSpPr>
          <a:xfrm>
            <a:off x="10815546" y="4632917"/>
            <a:ext cx="6394141" cy="1443369"/>
            <a:chOff x="0" y="0"/>
            <a:chExt cx="1684054" cy="380147"/>
          </a:xfrm>
        </p:grpSpPr>
        <p:sp>
          <p:nvSpPr>
            <p:cNvPr id="24" name="Freeform 24"/>
            <p:cNvSpPr/>
            <p:nvPr/>
          </p:nvSpPr>
          <p:spPr>
            <a:xfrm>
              <a:off x="0" y="0"/>
              <a:ext cx="1684054" cy="380147"/>
            </a:xfrm>
            <a:custGeom>
              <a:avLst/>
              <a:gdLst/>
              <a:ahLst/>
              <a:cxnLst/>
              <a:rect l="l" t="t" r="r" b="b"/>
              <a:pathLst>
                <a:path w="1684054" h="380147">
                  <a:moveTo>
                    <a:pt x="16951" y="0"/>
                  </a:moveTo>
                  <a:lnTo>
                    <a:pt x="1667103" y="0"/>
                  </a:lnTo>
                  <a:cubicBezTo>
                    <a:pt x="1676464" y="0"/>
                    <a:pt x="1684054" y="7589"/>
                    <a:pt x="1684054" y="16951"/>
                  </a:cubicBezTo>
                  <a:lnTo>
                    <a:pt x="1684054" y="363196"/>
                  </a:lnTo>
                  <a:cubicBezTo>
                    <a:pt x="1684054" y="367691"/>
                    <a:pt x="1682268" y="372003"/>
                    <a:pt x="1679089" y="375182"/>
                  </a:cubicBezTo>
                  <a:cubicBezTo>
                    <a:pt x="1675910" y="378361"/>
                    <a:pt x="1671598" y="380147"/>
                    <a:pt x="1667103" y="380147"/>
                  </a:cubicBezTo>
                  <a:lnTo>
                    <a:pt x="16951" y="380147"/>
                  </a:lnTo>
                  <a:cubicBezTo>
                    <a:pt x="12455" y="380147"/>
                    <a:pt x="8144" y="378361"/>
                    <a:pt x="4965" y="375182"/>
                  </a:cubicBezTo>
                  <a:cubicBezTo>
                    <a:pt x="1786" y="372003"/>
                    <a:pt x="0" y="367691"/>
                    <a:pt x="0" y="363196"/>
                  </a:cubicBezTo>
                  <a:lnTo>
                    <a:pt x="0" y="16951"/>
                  </a:lnTo>
                  <a:cubicBezTo>
                    <a:pt x="0" y="12455"/>
                    <a:pt x="1786" y="8144"/>
                    <a:pt x="4965" y="4965"/>
                  </a:cubicBezTo>
                  <a:cubicBezTo>
                    <a:pt x="8144" y="1786"/>
                    <a:pt x="12455" y="0"/>
                    <a:pt x="16951" y="0"/>
                  </a:cubicBezTo>
                  <a:close/>
                </a:path>
              </a:pathLst>
            </a:custGeom>
            <a:solidFill>
              <a:srgbClr val="FFFFFF"/>
            </a:solidFill>
          </p:spPr>
        </p:sp>
        <p:sp>
          <p:nvSpPr>
            <p:cNvPr id="25" name="TextBox 25"/>
            <p:cNvSpPr txBox="1"/>
            <p:nvPr/>
          </p:nvSpPr>
          <p:spPr>
            <a:xfrm>
              <a:off x="0" y="-47625"/>
              <a:ext cx="1684054" cy="427772"/>
            </a:xfrm>
            <a:prstGeom prst="rect">
              <a:avLst/>
            </a:prstGeom>
          </p:spPr>
          <p:txBody>
            <a:bodyPr lIns="50800" tIns="50800" rIns="50800" bIns="50800" rtlCol="0" anchor="ctr"/>
            <a:lstStyle/>
            <a:p>
              <a:pPr algn="ctr">
                <a:lnSpc>
                  <a:spcPts val="2100"/>
                </a:lnSpc>
              </a:pPr>
              <a:endParaRPr/>
            </a:p>
          </p:txBody>
        </p:sp>
      </p:grpSp>
      <p:sp>
        <p:nvSpPr>
          <p:cNvPr id="26" name="AutoShape 26"/>
          <p:cNvSpPr/>
          <p:nvPr/>
        </p:nvSpPr>
        <p:spPr>
          <a:xfrm flipV="1">
            <a:off x="9144000" y="3297642"/>
            <a:ext cx="0" cy="5900990"/>
          </a:xfrm>
          <a:prstGeom prst="line">
            <a:avLst/>
          </a:prstGeom>
          <a:ln w="38100" cap="flat">
            <a:solidFill>
              <a:srgbClr val="F2AA15"/>
            </a:solidFill>
            <a:prstDash val="solid"/>
            <a:headEnd type="oval" w="lg" len="lg"/>
            <a:tailEnd type="oval" w="lg" len="lg"/>
          </a:ln>
        </p:spPr>
      </p:sp>
      <p:grpSp>
        <p:nvGrpSpPr>
          <p:cNvPr id="27" name="Group 27"/>
          <p:cNvGrpSpPr/>
          <p:nvPr/>
        </p:nvGrpSpPr>
        <p:grpSpPr>
          <a:xfrm rot="-10800000">
            <a:off x="6739110" y="3843247"/>
            <a:ext cx="4809780" cy="480978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l="50000" t="50000" r="50000" b="50000"/>
              </a:path>
            </a:gradFill>
          </p:spPr>
        </p:sp>
        <p:sp>
          <p:nvSpPr>
            <p:cNvPr id="29" name="TextBox 29"/>
            <p:cNvSpPr txBox="1"/>
            <p:nvPr/>
          </p:nvSpPr>
          <p:spPr>
            <a:xfrm>
              <a:off x="76200" y="28575"/>
              <a:ext cx="660400" cy="708025"/>
            </a:xfrm>
            <a:prstGeom prst="rect">
              <a:avLst/>
            </a:prstGeom>
          </p:spPr>
          <p:txBody>
            <a:bodyPr lIns="58553" tIns="58553" rIns="58553" bIns="58553" rtlCol="0" anchor="ctr"/>
            <a:lstStyle/>
            <a:p>
              <a:pPr algn="ctr">
                <a:lnSpc>
                  <a:spcPts val="2100"/>
                </a:lnSpc>
              </a:pPr>
              <a:endParaRPr/>
            </a:p>
          </p:txBody>
        </p:sp>
      </p:grpSp>
      <p:grpSp>
        <p:nvGrpSpPr>
          <p:cNvPr id="30" name="Group 30"/>
          <p:cNvGrpSpPr/>
          <p:nvPr/>
        </p:nvGrpSpPr>
        <p:grpSpPr>
          <a:xfrm rot="5400000">
            <a:off x="6975778" y="4079915"/>
            <a:ext cx="4336444" cy="43364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76200" cap="sq">
              <a:solidFill>
                <a:srgbClr val="FFFFFF"/>
              </a:solidFill>
              <a:prstDash val="solid"/>
              <a:miter/>
            </a:ln>
          </p:spPr>
        </p:sp>
        <p:sp>
          <p:nvSpPr>
            <p:cNvPr id="32" name="TextBox 32"/>
            <p:cNvSpPr txBox="1"/>
            <p:nvPr/>
          </p:nvSpPr>
          <p:spPr>
            <a:xfrm>
              <a:off x="76200" y="28575"/>
              <a:ext cx="660400" cy="708025"/>
            </a:xfrm>
            <a:prstGeom prst="rect">
              <a:avLst/>
            </a:prstGeom>
          </p:spPr>
          <p:txBody>
            <a:bodyPr lIns="58553" tIns="58553" rIns="58553" bIns="58553" rtlCol="0" anchor="ctr"/>
            <a:lstStyle/>
            <a:p>
              <a:pPr algn="ctr">
                <a:lnSpc>
                  <a:spcPts val="2100"/>
                </a:lnSpc>
              </a:pPr>
              <a:endParaRPr/>
            </a:p>
          </p:txBody>
        </p:sp>
      </p:grpSp>
      <p:grpSp>
        <p:nvGrpSpPr>
          <p:cNvPr id="33" name="Group 33"/>
          <p:cNvGrpSpPr/>
          <p:nvPr/>
        </p:nvGrpSpPr>
        <p:grpSpPr>
          <a:xfrm>
            <a:off x="7230968" y="4335106"/>
            <a:ext cx="3826064" cy="382606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471" r="-25471"/>
              </a:stretch>
            </a:blipFill>
            <a:ln w="76200" cap="sq">
              <a:gradFill>
                <a:gsLst>
                  <a:gs pos="0">
                    <a:srgbClr val="492709">
                      <a:alpha val="100000"/>
                    </a:srgbClr>
                  </a:gs>
                  <a:gs pos="100000">
                    <a:srgbClr val="F2AA15">
                      <a:alpha val="100000"/>
                    </a:srgbClr>
                  </a:gs>
                </a:gsLst>
                <a:lin ang="5400000"/>
              </a:gradFill>
              <a:prstDash val="solid"/>
              <a:miter/>
            </a:ln>
          </p:spPr>
        </p:sp>
      </p:grpSp>
      <p:grpSp>
        <p:nvGrpSpPr>
          <p:cNvPr id="35" name="Group 35"/>
          <p:cNvGrpSpPr/>
          <p:nvPr/>
        </p:nvGrpSpPr>
        <p:grpSpPr>
          <a:xfrm>
            <a:off x="1706981" y="1247775"/>
            <a:ext cx="14450266" cy="555100"/>
            <a:chOff x="0" y="0"/>
            <a:chExt cx="19267022" cy="740133"/>
          </a:xfrm>
        </p:grpSpPr>
        <p:sp>
          <p:nvSpPr>
            <p:cNvPr id="36" name="Freeform 36"/>
            <p:cNvSpPr/>
            <p:nvPr/>
          </p:nvSpPr>
          <p:spPr>
            <a:xfrm rot="5400000">
              <a:off x="-151727"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Freeform 37"/>
            <p:cNvSpPr/>
            <p:nvPr/>
          </p:nvSpPr>
          <p:spPr>
            <a:xfrm rot="5400000">
              <a:off x="17615029"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8" name="Freeform 38"/>
            <p:cNvSpPr/>
            <p:nvPr/>
          </p:nvSpPr>
          <p:spPr>
            <a:xfrm rot="5400000">
              <a:off x="380066"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9" name="Freeform 39"/>
            <p:cNvSpPr/>
            <p:nvPr/>
          </p:nvSpPr>
          <p:spPr>
            <a:xfrm rot="5400000">
              <a:off x="18146823"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0" name="Freeform 40"/>
            <p:cNvSpPr/>
            <p:nvPr/>
          </p:nvSpPr>
          <p:spPr>
            <a:xfrm rot="5400000">
              <a:off x="911860"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1" name="Freeform 41"/>
            <p:cNvSpPr/>
            <p:nvPr/>
          </p:nvSpPr>
          <p:spPr>
            <a:xfrm rot="5400000">
              <a:off x="18678616" y="151727"/>
              <a:ext cx="740133" cy="436679"/>
            </a:xfrm>
            <a:custGeom>
              <a:avLst/>
              <a:gdLst/>
              <a:ahLst/>
              <a:cxnLst/>
              <a:rect l="l" t="t" r="r" b="b"/>
              <a:pathLst>
                <a:path w="740133" h="436679">
                  <a:moveTo>
                    <a:pt x="0" y="0"/>
                  </a:moveTo>
                  <a:lnTo>
                    <a:pt x="740133" y="0"/>
                  </a:lnTo>
                  <a:lnTo>
                    <a:pt x="740133" y="436679"/>
                  </a:lnTo>
                  <a:lnTo>
                    <a:pt x="0" y="4366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42" name="Group 42"/>
          <p:cNvGrpSpPr/>
          <p:nvPr/>
        </p:nvGrpSpPr>
        <p:grpSpPr>
          <a:xfrm rot="5400000">
            <a:off x="17207355" y="-540322"/>
            <a:ext cx="1080645" cy="1080645"/>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44" name="TextBox 4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45" name="Group 45"/>
          <p:cNvGrpSpPr/>
          <p:nvPr/>
        </p:nvGrpSpPr>
        <p:grpSpPr>
          <a:xfrm rot="-5400000">
            <a:off x="0" y="-540322"/>
            <a:ext cx="1080645" cy="1080645"/>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47" name="TextBox 47"/>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48" name="TextBox 48"/>
          <p:cNvSpPr txBox="1"/>
          <p:nvPr/>
        </p:nvSpPr>
        <p:spPr>
          <a:xfrm>
            <a:off x="4075733" y="1052250"/>
            <a:ext cx="10136535" cy="1670050"/>
          </a:xfrm>
          <a:prstGeom prst="rect">
            <a:avLst/>
          </a:prstGeom>
        </p:spPr>
        <p:txBody>
          <a:bodyPr lIns="0" tIns="0" rIns="0" bIns="0" rtlCol="0" anchor="t">
            <a:spAutoFit/>
          </a:bodyPr>
          <a:lstStyle/>
          <a:p>
            <a:pPr algn="ctr">
              <a:lnSpc>
                <a:spcPts val="6500"/>
              </a:lnSpc>
            </a:pPr>
            <a:r>
              <a:rPr lang="en-US" sz="5000" b="1">
                <a:solidFill>
                  <a:srgbClr val="492709"/>
                </a:solidFill>
                <a:latin typeface="Poppins Heavy"/>
                <a:ea typeface="Poppins Heavy"/>
                <a:cs typeface="Poppins Heavy"/>
                <a:sym typeface="Poppins Heavy"/>
              </a:rPr>
              <a:t>Solusi dan Tujuan yang di Terapkan</a:t>
            </a:r>
          </a:p>
        </p:txBody>
      </p:sp>
      <p:sp>
        <p:nvSpPr>
          <p:cNvPr id="49" name="TextBox 49"/>
          <p:cNvSpPr txBox="1"/>
          <p:nvPr/>
        </p:nvSpPr>
        <p:spPr>
          <a:xfrm>
            <a:off x="1246847" y="3470875"/>
            <a:ext cx="883905" cy="892175"/>
          </a:xfrm>
          <a:prstGeom prst="rect">
            <a:avLst/>
          </a:prstGeom>
        </p:spPr>
        <p:txBody>
          <a:bodyPr lIns="0" tIns="0" rIns="0" bIns="0" rtlCol="0" anchor="t">
            <a:spAutoFit/>
          </a:bodyPr>
          <a:lstStyle/>
          <a:p>
            <a:pPr algn="ctr">
              <a:lnSpc>
                <a:spcPts val="7149"/>
              </a:lnSpc>
            </a:pPr>
            <a:r>
              <a:rPr lang="en-US" sz="5499" b="1">
                <a:solidFill>
                  <a:srgbClr val="F3C601"/>
                </a:solidFill>
                <a:latin typeface="Archivo Narrow Bold"/>
                <a:ea typeface="Archivo Narrow Bold"/>
                <a:cs typeface="Archivo Narrow Bold"/>
                <a:sym typeface="Archivo Narrow Bold"/>
              </a:rPr>
              <a:t>01</a:t>
            </a:r>
          </a:p>
        </p:txBody>
      </p:sp>
      <p:sp>
        <p:nvSpPr>
          <p:cNvPr id="50" name="TextBox 50"/>
          <p:cNvSpPr txBox="1"/>
          <p:nvPr/>
        </p:nvSpPr>
        <p:spPr>
          <a:xfrm>
            <a:off x="2269581" y="3746540"/>
            <a:ext cx="5255169" cy="762000"/>
          </a:xfrm>
          <a:prstGeom prst="rect">
            <a:avLst/>
          </a:prstGeom>
        </p:spPr>
        <p:txBody>
          <a:bodyPr lIns="0" tIns="0" rIns="0" bIns="0" rtlCol="0" anchor="t">
            <a:spAutoFit/>
          </a:bodyPr>
          <a:lstStyle/>
          <a:p>
            <a:pPr algn="l">
              <a:lnSpc>
                <a:spcPts val="2999"/>
              </a:lnSpc>
            </a:pPr>
            <a:r>
              <a:rPr lang="en-US" sz="2499" b="1">
                <a:solidFill>
                  <a:srgbClr val="F3C601"/>
                </a:solidFill>
                <a:latin typeface="Poppins Semi-Bold"/>
                <a:ea typeface="Poppins Semi-Bold"/>
                <a:cs typeface="Poppins Semi-Bold"/>
                <a:sym typeface="Poppins Semi-Bold"/>
              </a:rPr>
              <a:t>Kejujuran &amp; Transparansi</a:t>
            </a:r>
          </a:p>
          <a:p>
            <a:pPr algn="l">
              <a:lnSpc>
                <a:spcPts val="2999"/>
              </a:lnSpc>
            </a:pPr>
            <a:endParaRPr lang="en-US" sz="2499" b="1">
              <a:solidFill>
                <a:srgbClr val="F3C601"/>
              </a:solidFill>
              <a:latin typeface="Poppins Semi-Bold"/>
              <a:ea typeface="Poppins Semi-Bold"/>
              <a:cs typeface="Poppins Semi-Bold"/>
              <a:sym typeface="Poppins Semi-Bold"/>
            </a:endParaRPr>
          </a:p>
        </p:txBody>
      </p:sp>
      <p:sp>
        <p:nvSpPr>
          <p:cNvPr id="51" name="TextBox 51"/>
          <p:cNvSpPr txBox="1"/>
          <p:nvPr/>
        </p:nvSpPr>
        <p:spPr>
          <a:xfrm>
            <a:off x="1246847" y="8072749"/>
            <a:ext cx="883905" cy="892175"/>
          </a:xfrm>
          <a:prstGeom prst="rect">
            <a:avLst/>
          </a:prstGeom>
        </p:spPr>
        <p:txBody>
          <a:bodyPr lIns="0" tIns="0" rIns="0" bIns="0" rtlCol="0" anchor="t">
            <a:spAutoFit/>
          </a:bodyPr>
          <a:lstStyle/>
          <a:p>
            <a:pPr algn="ctr">
              <a:lnSpc>
                <a:spcPts val="7149"/>
              </a:lnSpc>
            </a:pPr>
            <a:r>
              <a:rPr lang="en-US" sz="5499" b="1">
                <a:solidFill>
                  <a:srgbClr val="F3C601"/>
                </a:solidFill>
                <a:latin typeface="Archivo Narrow Bold"/>
                <a:ea typeface="Archivo Narrow Bold"/>
                <a:cs typeface="Archivo Narrow Bold"/>
                <a:sym typeface="Archivo Narrow Bold"/>
              </a:rPr>
              <a:t>02</a:t>
            </a:r>
          </a:p>
        </p:txBody>
      </p:sp>
      <p:sp>
        <p:nvSpPr>
          <p:cNvPr id="52" name="TextBox 52"/>
          <p:cNvSpPr txBox="1"/>
          <p:nvPr/>
        </p:nvSpPr>
        <p:spPr>
          <a:xfrm>
            <a:off x="2269581" y="8342624"/>
            <a:ext cx="3828746" cy="762000"/>
          </a:xfrm>
          <a:prstGeom prst="rect">
            <a:avLst/>
          </a:prstGeom>
        </p:spPr>
        <p:txBody>
          <a:bodyPr lIns="0" tIns="0" rIns="0" bIns="0" rtlCol="0" anchor="t">
            <a:spAutoFit/>
          </a:bodyPr>
          <a:lstStyle/>
          <a:p>
            <a:pPr algn="l">
              <a:lnSpc>
                <a:spcPts val="2999"/>
              </a:lnSpc>
            </a:pPr>
            <a:r>
              <a:rPr lang="en-US" sz="2499" b="1">
                <a:solidFill>
                  <a:srgbClr val="F3C601"/>
                </a:solidFill>
                <a:latin typeface="Poppins Semi-Bold"/>
                <a:ea typeface="Poppins Semi-Bold"/>
                <a:cs typeface="Poppins Semi-Bold"/>
                <a:sym typeface="Poppins Semi-Bold"/>
              </a:rPr>
              <a:t>Sistem Penjualan</a:t>
            </a:r>
          </a:p>
          <a:p>
            <a:pPr algn="l">
              <a:lnSpc>
                <a:spcPts val="2999"/>
              </a:lnSpc>
            </a:pPr>
            <a:endParaRPr lang="en-US" sz="2499" b="1">
              <a:solidFill>
                <a:srgbClr val="F3C601"/>
              </a:solidFill>
              <a:latin typeface="Poppins Semi-Bold"/>
              <a:ea typeface="Poppins Semi-Bold"/>
              <a:cs typeface="Poppins Semi-Bold"/>
              <a:sym typeface="Poppins Semi-Bold"/>
            </a:endParaRPr>
          </a:p>
        </p:txBody>
      </p:sp>
      <p:sp>
        <p:nvSpPr>
          <p:cNvPr id="53" name="TextBox 53"/>
          <p:cNvSpPr txBox="1"/>
          <p:nvPr/>
        </p:nvSpPr>
        <p:spPr>
          <a:xfrm>
            <a:off x="1246847" y="4643894"/>
            <a:ext cx="5492263" cy="1388110"/>
          </a:xfrm>
          <a:prstGeom prst="rect">
            <a:avLst/>
          </a:prstGeom>
        </p:spPr>
        <p:txBody>
          <a:bodyPr lIns="0" tIns="0" rIns="0" bIns="0" rtlCol="0" anchor="t">
            <a:spAutoFit/>
          </a:bodyPr>
          <a:lstStyle/>
          <a:p>
            <a:pPr algn="just">
              <a:lnSpc>
                <a:spcPts val="2240"/>
              </a:lnSpc>
            </a:pPr>
            <a:r>
              <a:rPr lang="en-US" sz="1600">
                <a:solidFill>
                  <a:srgbClr val="0D0D0D"/>
                </a:solidFill>
                <a:latin typeface="Poppins"/>
                <a:ea typeface="Poppins"/>
                <a:cs typeface="Poppins"/>
                <a:sym typeface="Poppins"/>
              </a:rPr>
              <a:t>Menyusun kebijakan keterbukaan informasi mengenai harga mobil, bunga kredit, dan biaya tambahan dalam setiap brosur atau penawaran digital serta Menjamin kepercayaan dan kejelasan bagi konsumen.</a:t>
            </a:r>
          </a:p>
        </p:txBody>
      </p:sp>
      <p:sp>
        <p:nvSpPr>
          <p:cNvPr id="54" name="TextBox 54"/>
          <p:cNvSpPr txBox="1"/>
          <p:nvPr/>
        </p:nvSpPr>
        <p:spPr>
          <a:xfrm>
            <a:off x="16157248" y="8076075"/>
            <a:ext cx="883905" cy="892175"/>
          </a:xfrm>
          <a:prstGeom prst="rect">
            <a:avLst/>
          </a:prstGeom>
        </p:spPr>
        <p:txBody>
          <a:bodyPr lIns="0" tIns="0" rIns="0" bIns="0" rtlCol="0" anchor="t">
            <a:spAutoFit/>
          </a:bodyPr>
          <a:lstStyle/>
          <a:p>
            <a:pPr algn="ctr">
              <a:lnSpc>
                <a:spcPts val="7149"/>
              </a:lnSpc>
            </a:pPr>
            <a:r>
              <a:rPr lang="en-US" sz="5499" b="1">
                <a:solidFill>
                  <a:srgbClr val="F3C601"/>
                </a:solidFill>
                <a:latin typeface="Archivo Narrow Bold"/>
                <a:ea typeface="Archivo Narrow Bold"/>
                <a:cs typeface="Archivo Narrow Bold"/>
                <a:sym typeface="Archivo Narrow Bold"/>
              </a:rPr>
              <a:t>04</a:t>
            </a:r>
          </a:p>
        </p:txBody>
      </p:sp>
      <p:sp>
        <p:nvSpPr>
          <p:cNvPr id="55" name="TextBox 55"/>
          <p:cNvSpPr txBox="1"/>
          <p:nvPr/>
        </p:nvSpPr>
        <p:spPr>
          <a:xfrm>
            <a:off x="11548890" y="8342624"/>
            <a:ext cx="4469529" cy="390525"/>
          </a:xfrm>
          <a:prstGeom prst="rect">
            <a:avLst/>
          </a:prstGeom>
        </p:spPr>
        <p:txBody>
          <a:bodyPr lIns="0" tIns="0" rIns="0" bIns="0" rtlCol="0" anchor="t">
            <a:spAutoFit/>
          </a:bodyPr>
          <a:lstStyle/>
          <a:p>
            <a:pPr algn="r">
              <a:lnSpc>
                <a:spcPts val="2999"/>
              </a:lnSpc>
            </a:pPr>
            <a:r>
              <a:rPr lang="en-US" sz="2499" b="1">
                <a:solidFill>
                  <a:srgbClr val="F3C601"/>
                </a:solidFill>
                <a:latin typeface="Poppins Semi-Bold"/>
                <a:ea typeface="Poppins Semi-Bold"/>
                <a:cs typeface="Poppins Semi-Bold"/>
                <a:sym typeface="Poppins Semi-Bold"/>
              </a:rPr>
              <a:t>Sistem Insentif dan Target</a:t>
            </a:r>
          </a:p>
        </p:txBody>
      </p:sp>
      <p:sp>
        <p:nvSpPr>
          <p:cNvPr id="56" name="TextBox 56"/>
          <p:cNvSpPr txBox="1"/>
          <p:nvPr/>
        </p:nvSpPr>
        <p:spPr>
          <a:xfrm>
            <a:off x="16157248" y="3474201"/>
            <a:ext cx="883905" cy="892175"/>
          </a:xfrm>
          <a:prstGeom prst="rect">
            <a:avLst/>
          </a:prstGeom>
        </p:spPr>
        <p:txBody>
          <a:bodyPr lIns="0" tIns="0" rIns="0" bIns="0" rtlCol="0" anchor="t">
            <a:spAutoFit/>
          </a:bodyPr>
          <a:lstStyle/>
          <a:p>
            <a:pPr algn="ctr">
              <a:lnSpc>
                <a:spcPts val="7149"/>
              </a:lnSpc>
            </a:pPr>
            <a:r>
              <a:rPr lang="en-US" sz="5499" b="1">
                <a:solidFill>
                  <a:srgbClr val="F3C601"/>
                </a:solidFill>
                <a:latin typeface="Archivo Narrow Bold"/>
                <a:ea typeface="Archivo Narrow Bold"/>
                <a:cs typeface="Archivo Narrow Bold"/>
                <a:sym typeface="Archivo Narrow Bold"/>
              </a:rPr>
              <a:t>03</a:t>
            </a:r>
          </a:p>
        </p:txBody>
      </p:sp>
      <p:sp>
        <p:nvSpPr>
          <p:cNvPr id="57" name="TextBox 57"/>
          <p:cNvSpPr txBox="1"/>
          <p:nvPr/>
        </p:nvSpPr>
        <p:spPr>
          <a:xfrm>
            <a:off x="11027506" y="3746540"/>
            <a:ext cx="5129742" cy="762000"/>
          </a:xfrm>
          <a:prstGeom prst="rect">
            <a:avLst/>
          </a:prstGeom>
        </p:spPr>
        <p:txBody>
          <a:bodyPr lIns="0" tIns="0" rIns="0" bIns="0" rtlCol="0" anchor="t">
            <a:spAutoFit/>
          </a:bodyPr>
          <a:lstStyle/>
          <a:p>
            <a:pPr algn="r">
              <a:lnSpc>
                <a:spcPts val="2999"/>
              </a:lnSpc>
            </a:pPr>
            <a:r>
              <a:rPr lang="en-US" sz="2499" b="1">
                <a:solidFill>
                  <a:srgbClr val="F3C601"/>
                </a:solidFill>
                <a:latin typeface="Poppins Semi-Bold"/>
                <a:ea typeface="Poppins Semi-Bold"/>
                <a:cs typeface="Poppins Semi-Bold"/>
                <a:sym typeface="Poppins Semi-Bold"/>
              </a:rPr>
              <a:t>Sumber Daya Manusia (Sales)</a:t>
            </a:r>
          </a:p>
          <a:p>
            <a:pPr algn="r">
              <a:lnSpc>
                <a:spcPts val="2999"/>
              </a:lnSpc>
            </a:pPr>
            <a:endParaRPr lang="en-US" sz="2499" b="1">
              <a:solidFill>
                <a:srgbClr val="F3C601"/>
              </a:solidFill>
              <a:latin typeface="Poppins Semi-Bold"/>
              <a:ea typeface="Poppins Semi-Bold"/>
              <a:cs typeface="Poppins Semi-Bold"/>
              <a:sym typeface="Poppins Semi-Bold"/>
            </a:endParaRPr>
          </a:p>
        </p:txBody>
      </p:sp>
      <p:sp>
        <p:nvSpPr>
          <p:cNvPr id="58" name="TextBox 58"/>
          <p:cNvSpPr txBox="1"/>
          <p:nvPr/>
        </p:nvSpPr>
        <p:spPr>
          <a:xfrm>
            <a:off x="11744538" y="6411102"/>
            <a:ext cx="5181680" cy="1664334"/>
          </a:xfrm>
          <a:prstGeom prst="rect">
            <a:avLst/>
          </a:prstGeom>
        </p:spPr>
        <p:txBody>
          <a:bodyPr lIns="0" tIns="0" rIns="0" bIns="0" rtlCol="0" anchor="t">
            <a:spAutoFit/>
          </a:bodyPr>
          <a:lstStyle/>
          <a:p>
            <a:pPr algn="just">
              <a:lnSpc>
                <a:spcPts val="2240"/>
              </a:lnSpc>
            </a:pPr>
            <a:r>
              <a:rPr lang="en-US" sz="1600">
                <a:solidFill>
                  <a:srgbClr val="0D0D0D"/>
                </a:solidFill>
                <a:latin typeface="Poppins"/>
                <a:ea typeface="Poppins"/>
                <a:cs typeface="Poppins"/>
                <a:sym typeface="Poppins"/>
              </a:rPr>
              <a:t>Meninjau ulang sistem insentif agar tidak hanya berdasarkan jumlah penjualan, tetapi juga indeks kepuasan pelanggan dan kepatuhan etika. Serta, Mendorong perilaku berorientasi layanan, bukan sekadar angka penjualan.</a:t>
            </a:r>
          </a:p>
          <a:p>
            <a:pPr algn="just">
              <a:lnSpc>
                <a:spcPts val="2240"/>
              </a:lnSpc>
            </a:pPr>
            <a:endParaRPr lang="en-US" sz="1600">
              <a:solidFill>
                <a:srgbClr val="0D0D0D"/>
              </a:solidFill>
              <a:latin typeface="Poppins"/>
              <a:ea typeface="Poppins"/>
              <a:cs typeface="Poppins"/>
              <a:sym typeface="Poppins"/>
            </a:endParaRPr>
          </a:p>
        </p:txBody>
      </p:sp>
      <p:sp>
        <p:nvSpPr>
          <p:cNvPr id="59" name="TextBox 59"/>
          <p:cNvSpPr txBox="1"/>
          <p:nvPr/>
        </p:nvSpPr>
        <p:spPr>
          <a:xfrm>
            <a:off x="11744538" y="4736604"/>
            <a:ext cx="5181680" cy="1388110"/>
          </a:xfrm>
          <a:prstGeom prst="rect">
            <a:avLst/>
          </a:prstGeom>
        </p:spPr>
        <p:txBody>
          <a:bodyPr lIns="0" tIns="0" rIns="0" bIns="0" rtlCol="0" anchor="t">
            <a:spAutoFit/>
          </a:bodyPr>
          <a:lstStyle/>
          <a:p>
            <a:pPr algn="just">
              <a:lnSpc>
                <a:spcPts val="2239"/>
              </a:lnSpc>
            </a:pPr>
            <a:r>
              <a:rPr lang="en-US" sz="1599">
                <a:solidFill>
                  <a:srgbClr val="0D0D0D"/>
                </a:solidFill>
                <a:latin typeface="Poppins"/>
                <a:ea typeface="Poppins"/>
                <a:cs typeface="Poppins"/>
                <a:sym typeface="Poppins"/>
              </a:rPr>
              <a:t>Mengadakan pelatihan etika bisnis dan komunikasi jujur bagi seluruh sales agar memahami konsekuensi moral dan hukum dari penipuan konsumen.</a:t>
            </a:r>
          </a:p>
          <a:p>
            <a:pPr algn="just">
              <a:lnSpc>
                <a:spcPts val="2239"/>
              </a:lnSpc>
            </a:pPr>
            <a:endParaRPr lang="en-US" sz="1599">
              <a:solidFill>
                <a:srgbClr val="0D0D0D"/>
              </a:solidFill>
              <a:latin typeface="Poppins"/>
              <a:ea typeface="Poppins"/>
              <a:cs typeface="Poppins"/>
              <a:sym typeface="Poppins"/>
            </a:endParaRPr>
          </a:p>
        </p:txBody>
      </p:sp>
      <p:sp>
        <p:nvSpPr>
          <p:cNvPr id="60" name="TextBox 60"/>
          <p:cNvSpPr txBox="1"/>
          <p:nvPr/>
        </p:nvSpPr>
        <p:spPr>
          <a:xfrm>
            <a:off x="1246847" y="6547551"/>
            <a:ext cx="5492263" cy="1111885"/>
          </a:xfrm>
          <a:prstGeom prst="rect">
            <a:avLst/>
          </a:prstGeom>
        </p:spPr>
        <p:txBody>
          <a:bodyPr lIns="0" tIns="0" rIns="0" bIns="0" rtlCol="0" anchor="t">
            <a:spAutoFit/>
          </a:bodyPr>
          <a:lstStyle/>
          <a:p>
            <a:pPr algn="just">
              <a:lnSpc>
                <a:spcPts val="2240"/>
              </a:lnSpc>
            </a:pPr>
            <a:r>
              <a:rPr lang="en-US" sz="1600">
                <a:solidFill>
                  <a:srgbClr val="0D0D0D"/>
                </a:solidFill>
                <a:latin typeface="Poppins"/>
                <a:ea typeface="Poppins"/>
                <a:cs typeface="Poppins"/>
                <a:sym typeface="Poppins"/>
              </a:rPr>
              <a:t>Menerapkan kode etik penjualan yang mewajibkan sales untuk menyampaikan informasi apa adanya dan tidak menekan pembeli serta Menegakkan prinsip keadilan dan integritas dalam transaksi.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805071"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5130139"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5400000">
            <a:off x="2203916"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400000">
            <a:off x="15528984"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2602761"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5400000">
            <a:off x="15927829" y="1739395"/>
            <a:ext cx="555100" cy="327509"/>
          </a:xfrm>
          <a:custGeom>
            <a:avLst/>
            <a:gdLst/>
            <a:ahLst/>
            <a:cxnLst/>
            <a:rect l="l" t="t" r="r" b="b"/>
            <a:pathLst>
              <a:path w="555100" h="327509">
                <a:moveTo>
                  <a:pt x="0" y="0"/>
                </a:moveTo>
                <a:lnTo>
                  <a:pt x="555100" y="0"/>
                </a:lnTo>
                <a:lnTo>
                  <a:pt x="555100" y="327509"/>
                </a:lnTo>
                <a:lnTo>
                  <a:pt x="0" y="327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rot="5400000">
            <a:off x="17207355" y="-540322"/>
            <a:ext cx="1080645" cy="10806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rot="-5400000">
            <a:off x="0" y="-540322"/>
            <a:ext cx="1080645" cy="10806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38100" cap="sq">
              <a:solidFill>
                <a:srgbClr val="FFFFFF"/>
              </a:solidFill>
              <a:prstDash val="solid"/>
              <a:miter/>
            </a:ln>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14" name="AutoShape 14"/>
          <p:cNvSpPr/>
          <p:nvPr/>
        </p:nvSpPr>
        <p:spPr>
          <a:xfrm flipV="1">
            <a:off x="6103636" y="3419075"/>
            <a:ext cx="983299" cy="983299"/>
          </a:xfrm>
          <a:prstGeom prst="line">
            <a:avLst/>
          </a:prstGeom>
          <a:ln w="85725" cap="flat">
            <a:solidFill>
              <a:srgbClr val="F3C601"/>
            </a:solidFill>
            <a:prstDash val="solid"/>
            <a:headEnd type="none" w="sm" len="sm"/>
            <a:tailEnd type="oval" w="lg" len="lg"/>
          </a:ln>
        </p:spPr>
      </p:sp>
      <p:sp>
        <p:nvSpPr>
          <p:cNvPr id="15" name="AutoShape 15"/>
          <p:cNvSpPr/>
          <p:nvPr/>
        </p:nvSpPr>
        <p:spPr>
          <a:xfrm>
            <a:off x="7080027" y="3601463"/>
            <a:ext cx="578354" cy="578354"/>
          </a:xfrm>
          <a:prstGeom prst="line">
            <a:avLst/>
          </a:prstGeom>
          <a:ln w="85725" cap="flat">
            <a:solidFill>
              <a:srgbClr val="F3C601"/>
            </a:solidFill>
            <a:prstDash val="solid"/>
            <a:headEnd type="none" w="sm" len="sm"/>
            <a:tailEnd type="oval" w="lg" len="lg"/>
          </a:ln>
        </p:spPr>
      </p:sp>
      <p:sp>
        <p:nvSpPr>
          <p:cNvPr id="16" name="AutoShape 16"/>
          <p:cNvSpPr/>
          <p:nvPr/>
        </p:nvSpPr>
        <p:spPr>
          <a:xfrm flipH="1">
            <a:off x="11201065" y="5026332"/>
            <a:ext cx="983299" cy="983299"/>
          </a:xfrm>
          <a:prstGeom prst="line">
            <a:avLst/>
          </a:prstGeom>
          <a:ln w="85725" cap="flat">
            <a:solidFill>
              <a:srgbClr val="F3C601"/>
            </a:solidFill>
            <a:prstDash val="solid"/>
            <a:headEnd type="none" w="sm" len="sm"/>
            <a:tailEnd type="oval" w="lg" len="lg"/>
          </a:ln>
        </p:spPr>
      </p:sp>
      <p:sp>
        <p:nvSpPr>
          <p:cNvPr id="17" name="AutoShape 17"/>
          <p:cNvSpPr/>
          <p:nvPr/>
        </p:nvSpPr>
        <p:spPr>
          <a:xfrm flipH="1" flipV="1">
            <a:off x="10629619" y="5248889"/>
            <a:ext cx="578354" cy="578354"/>
          </a:xfrm>
          <a:prstGeom prst="line">
            <a:avLst/>
          </a:prstGeom>
          <a:ln w="85725" cap="flat">
            <a:solidFill>
              <a:srgbClr val="F3C601"/>
            </a:solidFill>
            <a:prstDash val="solid"/>
            <a:headEnd type="none" w="sm" len="sm"/>
            <a:tailEnd type="oval" w="lg" len="lg"/>
          </a:ln>
        </p:spPr>
      </p:sp>
      <p:grpSp>
        <p:nvGrpSpPr>
          <p:cNvPr id="18" name="Group 18"/>
          <p:cNvGrpSpPr/>
          <p:nvPr/>
        </p:nvGrpSpPr>
        <p:grpSpPr>
          <a:xfrm rot="-5400000">
            <a:off x="3790684" y="3388420"/>
            <a:ext cx="2651866" cy="265186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42875" cap="sq">
              <a:solidFill>
                <a:srgbClr val="F3C601"/>
              </a:solidFill>
              <a:prstDash val="solid"/>
              <a:miter/>
            </a:ln>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1" name="Group 21"/>
          <p:cNvGrpSpPr/>
          <p:nvPr/>
        </p:nvGrpSpPr>
        <p:grpSpPr>
          <a:xfrm rot="-5400000">
            <a:off x="7818067" y="3388420"/>
            <a:ext cx="2651866" cy="265186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42875" cap="sq">
              <a:solidFill>
                <a:srgbClr val="F3C601"/>
              </a:solidFill>
              <a:prstDash val="solid"/>
              <a:miter/>
            </a:ln>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4" name="Group 24"/>
          <p:cNvGrpSpPr/>
          <p:nvPr/>
        </p:nvGrpSpPr>
        <p:grpSpPr>
          <a:xfrm rot="-5400000">
            <a:off x="11845450" y="3388420"/>
            <a:ext cx="2651866" cy="265186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42875" cap="sq">
              <a:solidFill>
                <a:srgbClr val="F3C601"/>
              </a:solidFill>
              <a:prstDash val="solid"/>
              <a:miter/>
            </a:ln>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27" name="Freeform 27"/>
          <p:cNvSpPr/>
          <p:nvPr/>
        </p:nvSpPr>
        <p:spPr>
          <a:xfrm>
            <a:off x="4483092" y="4179817"/>
            <a:ext cx="1267049" cy="1069072"/>
          </a:xfrm>
          <a:custGeom>
            <a:avLst/>
            <a:gdLst/>
            <a:ahLst/>
            <a:cxnLst/>
            <a:rect l="l" t="t" r="r" b="b"/>
            <a:pathLst>
              <a:path w="1267049" h="1069072">
                <a:moveTo>
                  <a:pt x="0" y="0"/>
                </a:moveTo>
                <a:lnTo>
                  <a:pt x="1267049" y="0"/>
                </a:lnTo>
                <a:lnTo>
                  <a:pt x="1267049" y="1069072"/>
                </a:lnTo>
                <a:lnTo>
                  <a:pt x="0" y="10690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8509631" y="4079983"/>
            <a:ext cx="1268739" cy="1268739"/>
          </a:xfrm>
          <a:custGeom>
            <a:avLst/>
            <a:gdLst/>
            <a:ahLst/>
            <a:cxnLst/>
            <a:rect l="l" t="t" r="r" b="b"/>
            <a:pathLst>
              <a:path w="1268739" h="1268739">
                <a:moveTo>
                  <a:pt x="0" y="0"/>
                </a:moveTo>
                <a:lnTo>
                  <a:pt x="1268738" y="0"/>
                </a:lnTo>
                <a:lnTo>
                  <a:pt x="1268738" y="1268739"/>
                </a:lnTo>
                <a:lnTo>
                  <a:pt x="0" y="12687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2540979" y="4079983"/>
            <a:ext cx="1260809" cy="1268739"/>
          </a:xfrm>
          <a:custGeom>
            <a:avLst/>
            <a:gdLst/>
            <a:ahLst/>
            <a:cxnLst/>
            <a:rect l="l" t="t" r="r" b="b"/>
            <a:pathLst>
              <a:path w="1260809" h="1268739">
                <a:moveTo>
                  <a:pt x="0" y="0"/>
                </a:moveTo>
                <a:lnTo>
                  <a:pt x="1260809" y="0"/>
                </a:lnTo>
                <a:lnTo>
                  <a:pt x="1260809" y="1268739"/>
                </a:lnTo>
                <a:lnTo>
                  <a:pt x="0" y="12687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0" name="TextBox 30"/>
          <p:cNvSpPr txBox="1"/>
          <p:nvPr/>
        </p:nvSpPr>
        <p:spPr>
          <a:xfrm>
            <a:off x="5799967" y="933450"/>
            <a:ext cx="6688066" cy="850900"/>
          </a:xfrm>
          <a:prstGeom prst="rect">
            <a:avLst/>
          </a:prstGeom>
        </p:spPr>
        <p:txBody>
          <a:bodyPr lIns="0" tIns="0" rIns="0" bIns="0" rtlCol="0" anchor="t">
            <a:spAutoFit/>
          </a:bodyPr>
          <a:lstStyle/>
          <a:p>
            <a:pPr algn="ctr">
              <a:lnSpc>
                <a:spcPts val="6500"/>
              </a:lnSpc>
            </a:pPr>
            <a:r>
              <a:rPr lang="en-US" sz="5000" b="1">
                <a:solidFill>
                  <a:srgbClr val="492709"/>
                </a:solidFill>
                <a:latin typeface="Poppins Heavy"/>
                <a:ea typeface="Poppins Heavy"/>
                <a:cs typeface="Poppins Heavy"/>
                <a:sym typeface="Poppins Heavy"/>
              </a:rPr>
              <a:t>Rekomendasi</a:t>
            </a:r>
          </a:p>
        </p:txBody>
      </p:sp>
      <p:sp>
        <p:nvSpPr>
          <p:cNvPr id="31" name="TextBox 31"/>
          <p:cNvSpPr txBox="1"/>
          <p:nvPr/>
        </p:nvSpPr>
        <p:spPr>
          <a:xfrm>
            <a:off x="1766686" y="6404401"/>
            <a:ext cx="3598963" cy="876300"/>
          </a:xfrm>
          <a:prstGeom prst="rect">
            <a:avLst/>
          </a:prstGeom>
        </p:spPr>
        <p:txBody>
          <a:bodyPr lIns="0" tIns="0" rIns="0" bIns="0" rtlCol="0" anchor="t">
            <a:spAutoFit/>
          </a:bodyPr>
          <a:lstStyle/>
          <a:p>
            <a:pPr algn="ctr">
              <a:lnSpc>
                <a:spcPts val="3314"/>
              </a:lnSpc>
            </a:pPr>
            <a:r>
              <a:rPr lang="en-US" sz="2761" b="1">
                <a:solidFill>
                  <a:srgbClr val="613914"/>
                </a:solidFill>
                <a:latin typeface="Poppins Bold"/>
                <a:ea typeface="Poppins Bold"/>
                <a:cs typeface="Poppins Bold"/>
                <a:sym typeface="Poppins Bold"/>
              </a:rPr>
              <a:t>Membentuk Kode Etik Perusahaan</a:t>
            </a:r>
          </a:p>
        </p:txBody>
      </p:sp>
      <p:sp>
        <p:nvSpPr>
          <p:cNvPr id="32" name="TextBox 32"/>
          <p:cNvSpPr txBox="1"/>
          <p:nvPr/>
        </p:nvSpPr>
        <p:spPr>
          <a:xfrm>
            <a:off x="1028700" y="7474815"/>
            <a:ext cx="5074936" cy="2267810"/>
          </a:xfrm>
          <a:prstGeom prst="rect">
            <a:avLst/>
          </a:prstGeom>
        </p:spPr>
        <p:txBody>
          <a:bodyPr lIns="0" tIns="0" rIns="0" bIns="0" rtlCol="0" anchor="t">
            <a:spAutoFit/>
          </a:bodyPr>
          <a:lstStyle/>
          <a:p>
            <a:pPr algn="ctr">
              <a:lnSpc>
                <a:spcPts val="2577"/>
              </a:lnSpc>
            </a:pPr>
            <a:r>
              <a:rPr lang="en-US" sz="1841">
                <a:solidFill>
                  <a:srgbClr val="0D0D0D"/>
                </a:solidFill>
                <a:latin typeface="Poppins"/>
                <a:ea typeface="Poppins"/>
                <a:cs typeface="Poppins"/>
                <a:sym typeface="Poppins"/>
              </a:rPr>
              <a:t>Membuat dokumen resmi “Kode Etik Bisnis Showroom” yang mengatur perilaku karyawan, cara promosi, dan etika pelayanan pelanggan melalui pelatihan rutin dan wajib ditandatangani oleh seluruh staf penjualan.</a:t>
            </a:r>
          </a:p>
          <a:p>
            <a:pPr algn="ctr">
              <a:lnSpc>
                <a:spcPts val="2577"/>
              </a:lnSpc>
            </a:pPr>
            <a:endParaRPr lang="en-US" sz="1841">
              <a:solidFill>
                <a:srgbClr val="0D0D0D"/>
              </a:solidFill>
              <a:latin typeface="Poppins"/>
              <a:ea typeface="Poppins"/>
              <a:cs typeface="Poppins"/>
              <a:sym typeface="Poppins"/>
            </a:endParaRPr>
          </a:p>
        </p:txBody>
      </p:sp>
      <p:sp>
        <p:nvSpPr>
          <p:cNvPr id="33" name="TextBox 33"/>
          <p:cNvSpPr txBox="1"/>
          <p:nvPr/>
        </p:nvSpPr>
        <p:spPr>
          <a:xfrm>
            <a:off x="6564161" y="6404401"/>
            <a:ext cx="4977404" cy="876300"/>
          </a:xfrm>
          <a:prstGeom prst="rect">
            <a:avLst/>
          </a:prstGeom>
        </p:spPr>
        <p:txBody>
          <a:bodyPr lIns="0" tIns="0" rIns="0" bIns="0" rtlCol="0" anchor="t">
            <a:spAutoFit/>
          </a:bodyPr>
          <a:lstStyle/>
          <a:p>
            <a:pPr algn="ctr">
              <a:lnSpc>
                <a:spcPts val="3314"/>
              </a:lnSpc>
            </a:pPr>
            <a:r>
              <a:rPr lang="en-US" sz="2761" b="1">
                <a:solidFill>
                  <a:srgbClr val="613914"/>
                </a:solidFill>
                <a:latin typeface="Poppins Bold"/>
                <a:ea typeface="Poppins Bold"/>
                <a:cs typeface="Poppins Bold"/>
                <a:sym typeface="Poppins Bold"/>
              </a:rPr>
              <a:t>Melakukan Pelatihan Etika dan Pelayanan Konsumen</a:t>
            </a:r>
          </a:p>
        </p:txBody>
      </p:sp>
      <p:sp>
        <p:nvSpPr>
          <p:cNvPr id="34" name="TextBox 34"/>
          <p:cNvSpPr txBox="1"/>
          <p:nvPr/>
        </p:nvSpPr>
        <p:spPr>
          <a:xfrm>
            <a:off x="12407106" y="6404401"/>
            <a:ext cx="4629453" cy="876300"/>
          </a:xfrm>
          <a:prstGeom prst="rect">
            <a:avLst/>
          </a:prstGeom>
        </p:spPr>
        <p:txBody>
          <a:bodyPr lIns="0" tIns="0" rIns="0" bIns="0" rtlCol="0" anchor="t">
            <a:spAutoFit/>
          </a:bodyPr>
          <a:lstStyle/>
          <a:p>
            <a:pPr algn="ctr">
              <a:lnSpc>
                <a:spcPts val="3314"/>
              </a:lnSpc>
            </a:pPr>
            <a:r>
              <a:rPr lang="en-US" sz="2761" b="1">
                <a:solidFill>
                  <a:srgbClr val="613914"/>
                </a:solidFill>
                <a:latin typeface="Poppins Bold"/>
                <a:ea typeface="Poppins Bold"/>
                <a:cs typeface="Poppins Bold"/>
                <a:sym typeface="Poppins Bold"/>
              </a:rPr>
              <a:t>Mengembangkan Sistem Penghargaan Etis</a:t>
            </a:r>
          </a:p>
        </p:txBody>
      </p:sp>
      <p:sp>
        <p:nvSpPr>
          <p:cNvPr id="35" name="TextBox 35"/>
          <p:cNvSpPr txBox="1"/>
          <p:nvPr/>
        </p:nvSpPr>
        <p:spPr>
          <a:xfrm>
            <a:off x="6466630" y="7474815"/>
            <a:ext cx="5074936" cy="2267810"/>
          </a:xfrm>
          <a:prstGeom prst="rect">
            <a:avLst/>
          </a:prstGeom>
        </p:spPr>
        <p:txBody>
          <a:bodyPr lIns="0" tIns="0" rIns="0" bIns="0" rtlCol="0" anchor="t">
            <a:spAutoFit/>
          </a:bodyPr>
          <a:lstStyle/>
          <a:p>
            <a:pPr algn="ctr">
              <a:lnSpc>
                <a:spcPts val="2577"/>
              </a:lnSpc>
            </a:pPr>
            <a:r>
              <a:rPr lang="en-US" sz="1841">
                <a:solidFill>
                  <a:srgbClr val="0D0D0D"/>
                </a:solidFill>
                <a:latin typeface="Poppins"/>
                <a:ea typeface="Poppins"/>
                <a:cs typeface="Poppins"/>
                <a:sym typeface="Poppins"/>
              </a:rPr>
              <a:t>Latih sales agar memahami pentingnya komunikasi transparan, empati kepada konsumen, dan konsekuensi hukum pelanggaran etika. Pelatihan dapat dilakukan tiap 3–6 bulan sekali untuk menjaga kesadaran moral.</a:t>
            </a:r>
          </a:p>
          <a:p>
            <a:pPr algn="ctr">
              <a:lnSpc>
                <a:spcPts val="2577"/>
              </a:lnSpc>
            </a:pPr>
            <a:endParaRPr lang="en-US" sz="1841">
              <a:solidFill>
                <a:srgbClr val="0D0D0D"/>
              </a:solidFill>
              <a:latin typeface="Poppins"/>
              <a:ea typeface="Poppins"/>
              <a:cs typeface="Poppins"/>
              <a:sym typeface="Poppins"/>
            </a:endParaRPr>
          </a:p>
        </p:txBody>
      </p:sp>
      <p:sp>
        <p:nvSpPr>
          <p:cNvPr id="36" name="TextBox 36"/>
          <p:cNvSpPr txBox="1"/>
          <p:nvPr/>
        </p:nvSpPr>
        <p:spPr>
          <a:xfrm>
            <a:off x="11961887" y="7474815"/>
            <a:ext cx="5519890" cy="1620110"/>
          </a:xfrm>
          <a:prstGeom prst="rect">
            <a:avLst/>
          </a:prstGeom>
        </p:spPr>
        <p:txBody>
          <a:bodyPr lIns="0" tIns="0" rIns="0" bIns="0" rtlCol="0" anchor="t">
            <a:spAutoFit/>
          </a:bodyPr>
          <a:lstStyle/>
          <a:p>
            <a:pPr algn="ctr">
              <a:lnSpc>
                <a:spcPts val="2577"/>
              </a:lnSpc>
            </a:pPr>
            <a:r>
              <a:rPr lang="en-US" sz="1841">
                <a:solidFill>
                  <a:srgbClr val="0D0D0D"/>
                </a:solidFill>
                <a:latin typeface="Poppins"/>
                <a:ea typeface="Poppins"/>
                <a:cs typeface="Poppins"/>
                <a:sym typeface="Poppins"/>
              </a:rPr>
              <a:t>Berikan reward bagi sales yang berintegritas tinggi dan memiliki tingkat kepuasan pelanggan terbaik. Serta, Gunakan sistem penilaian yang menyeimbangkan antara kuantitas penjualan dan kualitas etika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4592540" y="6659143"/>
            <a:ext cx="2892681" cy="289268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2700" cap="sq">
              <a:solidFill>
                <a:srgbClr val="000000"/>
              </a:solidFill>
              <a:prstDash val="solid"/>
              <a:miter/>
            </a:ln>
          </p:spPr>
        </p:sp>
      </p:grpSp>
      <p:grpSp>
        <p:nvGrpSpPr>
          <p:cNvPr id="4" name="Group 4"/>
          <p:cNvGrpSpPr/>
          <p:nvPr/>
        </p:nvGrpSpPr>
        <p:grpSpPr>
          <a:xfrm>
            <a:off x="14592540" y="735175"/>
            <a:ext cx="2892681" cy="289268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a:ln w="12700" cap="sq">
              <a:solidFill>
                <a:srgbClr val="000000"/>
              </a:solidFill>
              <a:prstDash val="solid"/>
              <a:miter/>
            </a:ln>
          </p:spPr>
        </p:sp>
      </p:grpSp>
      <p:grpSp>
        <p:nvGrpSpPr>
          <p:cNvPr id="6" name="Group 6"/>
          <p:cNvGrpSpPr/>
          <p:nvPr/>
        </p:nvGrpSpPr>
        <p:grpSpPr>
          <a:xfrm rot="-10800000">
            <a:off x="16067980" y="2177259"/>
            <a:ext cx="2855081" cy="5932482"/>
            <a:chOff x="0" y="0"/>
            <a:chExt cx="751955" cy="1562464"/>
          </a:xfrm>
        </p:grpSpPr>
        <p:sp>
          <p:nvSpPr>
            <p:cNvPr id="7" name="Freeform 7"/>
            <p:cNvSpPr/>
            <p:nvPr/>
          </p:nvSpPr>
          <p:spPr>
            <a:xfrm>
              <a:off x="0" y="0"/>
              <a:ext cx="751955" cy="1562465"/>
            </a:xfrm>
            <a:custGeom>
              <a:avLst/>
              <a:gdLst/>
              <a:ahLst/>
              <a:cxnLst/>
              <a:rect l="l" t="t" r="r" b="b"/>
              <a:pathLst>
                <a:path w="751955" h="1562465">
                  <a:moveTo>
                    <a:pt x="122023" y="0"/>
                  </a:moveTo>
                  <a:lnTo>
                    <a:pt x="629932" y="0"/>
                  </a:lnTo>
                  <a:cubicBezTo>
                    <a:pt x="662295" y="0"/>
                    <a:pt x="693332" y="12856"/>
                    <a:pt x="716216" y="35740"/>
                  </a:cubicBezTo>
                  <a:cubicBezTo>
                    <a:pt x="739099" y="58624"/>
                    <a:pt x="751955" y="89661"/>
                    <a:pt x="751955" y="122023"/>
                  </a:cubicBezTo>
                  <a:lnTo>
                    <a:pt x="751955" y="1440441"/>
                  </a:lnTo>
                  <a:cubicBezTo>
                    <a:pt x="751955" y="1472804"/>
                    <a:pt x="739099" y="1503841"/>
                    <a:pt x="716216" y="1526725"/>
                  </a:cubicBezTo>
                  <a:cubicBezTo>
                    <a:pt x="693332" y="1549609"/>
                    <a:pt x="662295" y="1562465"/>
                    <a:pt x="629932" y="1562465"/>
                  </a:cubicBezTo>
                  <a:lnTo>
                    <a:pt x="122023" y="1562465"/>
                  </a:lnTo>
                  <a:cubicBezTo>
                    <a:pt x="89661" y="1562465"/>
                    <a:pt x="58624" y="1549609"/>
                    <a:pt x="35740" y="1526725"/>
                  </a:cubicBezTo>
                  <a:cubicBezTo>
                    <a:pt x="12856" y="1503841"/>
                    <a:pt x="0" y="1472804"/>
                    <a:pt x="0" y="1440441"/>
                  </a:cubicBezTo>
                  <a:lnTo>
                    <a:pt x="0" y="122023"/>
                  </a:lnTo>
                  <a:cubicBezTo>
                    <a:pt x="0" y="89661"/>
                    <a:pt x="12856" y="58624"/>
                    <a:pt x="35740" y="35740"/>
                  </a:cubicBezTo>
                  <a:cubicBezTo>
                    <a:pt x="58624" y="12856"/>
                    <a:pt x="89661" y="0"/>
                    <a:pt x="122023" y="0"/>
                  </a:cubicBezTo>
                  <a:close/>
                </a:path>
              </a:pathLst>
            </a:custGeom>
            <a:gradFill rotWithShape="1">
              <a:gsLst>
                <a:gs pos="0">
                  <a:srgbClr val="F2AA16">
                    <a:alpha val="100000"/>
                  </a:srgbClr>
                </a:gs>
                <a:gs pos="100000">
                  <a:srgbClr val="F4C801">
                    <a:alpha val="100000"/>
                  </a:srgbClr>
                </a:gs>
              </a:gsLst>
              <a:lin ang="0"/>
            </a:gradFill>
          </p:spPr>
        </p:sp>
        <p:sp>
          <p:nvSpPr>
            <p:cNvPr id="8" name="TextBox 8"/>
            <p:cNvSpPr txBox="1"/>
            <p:nvPr/>
          </p:nvSpPr>
          <p:spPr>
            <a:xfrm>
              <a:off x="0" y="-47625"/>
              <a:ext cx="751955" cy="1610089"/>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rot="-10800000">
            <a:off x="9525799" y="1128185"/>
            <a:ext cx="4015315" cy="8030630"/>
          </a:xfrm>
          <a:custGeom>
            <a:avLst/>
            <a:gdLst/>
            <a:ahLst/>
            <a:cxnLst/>
            <a:rect l="l" t="t" r="r" b="b"/>
            <a:pathLst>
              <a:path w="4015315" h="8030630">
                <a:moveTo>
                  <a:pt x="0" y="0"/>
                </a:moveTo>
                <a:lnTo>
                  <a:pt x="4015315" y="0"/>
                </a:lnTo>
                <a:lnTo>
                  <a:pt x="4015315" y="8030630"/>
                </a:lnTo>
                <a:lnTo>
                  <a:pt x="0" y="80306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p:nvPr/>
        </p:nvGrpSpPr>
        <p:grpSpPr>
          <a:xfrm rot="-5400000">
            <a:off x="9822928" y="1425314"/>
            <a:ext cx="7436372" cy="743637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FFF">
                    <a:alpha val="100000"/>
                  </a:srgbClr>
                </a:gs>
                <a:gs pos="100000">
                  <a:srgbClr val="F2AA15">
                    <a:alpha val="100000"/>
                  </a:srgbClr>
                </a:gs>
              </a:gsLst>
              <a:lin ang="5400000"/>
            </a:gradFill>
          </p:spPr>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3" name="Group 13"/>
          <p:cNvGrpSpPr/>
          <p:nvPr/>
        </p:nvGrpSpPr>
        <p:grpSpPr>
          <a:xfrm rot="-5400000">
            <a:off x="10188839" y="1791225"/>
            <a:ext cx="6704550" cy="670455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2AA16">
                    <a:alpha val="100000"/>
                  </a:srgbClr>
                </a:gs>
                <a:gs pos="100000">
                  <a:srgbClr val="F4C801">
                    <a:alpha val="100000"/>
                  </a:srgbClr>
                </a:gs>
              </a:gsLst>
              <a:lin ang="5400000"/>
            </a:gradFill>
            <a:ln w="76200" cap="sq">
              <a:solidFill>
                <a:srgbClr val="FFFFFF"/>
              </a:solidFill>
              <a:prstDash val="solid"/>
              <a:miter/>
            </a:ln>
          </p:spPr>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16" name="Group 16"/>
          <p:cNvGrpSpPr/>
          <p:nvPr/>
        </p:nvGrpSpPr>
        <p:grpSpPr>
          <a:xfrm>
            <a:off x="10583388" y="2185773"/>
            <a:ext cx="5915453" cy="591545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a:ln w="76200" cap="sq">
              <a:gradFill>
                <a:gsLst>
                  <a:gs pos="0">
                    <a:srgbClr val="492709">
                      <a:alpha val="100000"/>
                    </a:srgbClr>
                  </a:gs>
                  <a:gs pos="100000">
                    <a:srgbClr val="F2AA15">
                      <a:alpha val="100000"/>
                    </a:srgbClr>
                  </a:gs>
                </a:gsLst>
                <a:lin ang="5400000"/>
              </a:gradFill>
              <a:prstDash val="solid"/>
              <a:miter/>
            </a:ln>
          </p:spPr>
        </p:sp>
      </p:grpSp>
      <p:grpSp>
        <p:nvGrpSpPr>
          <p:cNvPr id="18" name="Group 18"/>
          <p:cNvGrpSpPr/>
          <p:nvPr/>
        </p:nvGrpSpPr>
        <p:grpSpPr>
          <a:xfrm rot="-10800000">
            <a:off x="13421302" y="9001462"/>
            <a:ext cx="256838" cy="25683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21" name="Group 21"/>
          <p:cNvGrpSpPr/>
          <p:nvPr/>
        </p:nvGrpSpPr>
        <p:grpSpPr>
          <a:xfrm rot="-10800000">
            <a:off x="13421302" y="1028700"/>
            <a:ext cx="256838" cy="25683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92709"/>
            </a:solidFill>
            <a:ln cap="sq">
              <a:noFill/>
              <a:prstDash val="solid"/>
              <a:miter/>
            </a:ln>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24" name="TextBox 24"/>
          <p:cNvSpPr txBox="1"/>
          <p:nvPr/>
        </p:nvSpPr>
        <p:spPr>
          <a:xfrm>
            <a:off x="362749" y="706177"/>
            <a:ext cx="7361365" cy="1362075"/>
          </a:xfrm>
          <a:prstGeom prst="rect">
            <a:avLst/>
          </a:prstGeom>
        </p:spPr>
        <p:txBody>
          <a:bodyPr lIns="0" tIns="0" rIns="0" bIns="0" rtlCol="0" anchor="t">
            <a:spAutoFit/>
          </a:bodyPr>
          <a:lstStyle/>
          <a:p>
            <a:pPr algn="l">
              <a:lnSpc>
                <a:spcPts val="10199"/>
              </a:lnSpc>
            </a:pPr>
            <a:r>
              <a:rPr lang="en-US" sz="8499" b="1">
                <a:solidFill>
                  <a:srgbClr val="492709"/>
                </a:solidFill>
                <a:latin typeface="Poppins Heavy"/>
                <a:ea typeface="Poppins Heavy"/>
                <a:cs typeface="Poppins Heavy"/>
                <a:sym typeface="Poppins Heavy"/>
              </a:rPr>
              <a:t>Kesimpulan</a:t>
            </a:r>
          </a:p>
        </p:txBody>
      </p:sp>
      <p:sp>
        <p:nvSpPr>
          <p:cNvPr id="25" name="TextBox 25"/>
          <p:cNvSpPr txBox="1"/>
          <p:nvPr/>
        </p:nvSpPr>
        <p:spPr>
          <a:xfrm>
            <a:off x="362749" y="2533806"/>
            <a:ext cx="8781251" cy="5575935"/>
          </a:xfrm>
          <a:prstGeom prst="rect">
            <a:avLst/>
          </a:prstGeom>
        </p:spPr>
        <p:txBody>
          <a:bodyPr lIns="0" tIns="0" rIns="0" bIns="0" rtlCol="0" anchor="t">
            <a:spAutoFit/>
          </a:bodyPr>
          <a:lstStyle/>
          <a:p>
            <a:pPr algn="just">
              <a:lnSpc>
                <a:spcPts val="2940"/>
              </a:lnSpc>
            </a:pPr>
            <a:r>
              <a:rPr lang="en-US" sz="2100" dirty="0" err="1">
                <a:solidFill>
                  <a:srgbClr val="0D0D0D"/>
                </a:solidFill>
                <a:latin typeface="Poppins Medium"/>
                <a:ea typeface="Poppins Medium"/>
                <a:cs typeface="Poppins Medium"/>
                <a:sym typeface="Poppins Medium"/>
              </a:rPr>
              <a:t>Pelanggaran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etika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muncul</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karena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adanya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tekanan</a:t>
            </a:r>
            <a:r>
              <a:rPr lang="en-US" sz="2100" dirty="0">
                <a:solidFill>
                  <a:srgbClr val="0D0D0D"/>
                </a:solidFill>
                <a:latin typeface="Poppins Medium"/>
                <a:ea typeface="Poppins Medium"/>
                <a:cs typeface="Poppins Medium"/>
                <a:sym typeface="Poppins Medium"/>
              </a:rPr>
              <a:t> target </a:t>
            </a:r>
            <a:r>
              <a:rPr lang="en-US" sz="2100" dirty="0" err="1">
                <a:solidFill>
                  <a:srgbClr val="0D0D0D"/>
                </a:solidFill>
                <a:latin typeface="Poppins Medium"/>
                <a:ea typeface="Poppins Medium"/>
                <a:cs typeface="Poppins Medium"/>
                <a:sym typeface="Poppins Medium"/>
              </a:rPr>
              <a:t>penjualan</a:t>
            </a:r>
            <a:r>
              <a:rPr lang="en-US" sz="2100" dirty="0">
                <a:solidFill>
                  <a:srgbClr val="0D0D0D"/>
                </a:solidFill>
                <a:latin typeface="Poppins Medium"/>
                <a:ea typeface="Poppins Medium"/>
                <a:cs typeface="Poppins Medium"/>
                <a:sym typeface="Poppins Medium"/>
              </a:rPr>
              <a:t> yang </a:t>
            </a:r>
            <a:r>
              <a:rPr lang="en-US" sz="2100" dirty="0" err="1">
                <a:solidFill>
                  <a:srgbClr val="0D0D0D"/>
                </a:solidFill>
                <a:latin typeface="Poppins Medium"/>
                <a:ea typeface="Poppins Medium"/>
                <a:cs typeface="Poppins Medium"/>
                <a:sym typeface="Poppins Medium"/>
              </a:rPr>
              <a:t>tinggi</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minimnya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pengawasan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manajemen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serta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tidak</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adanya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kode</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etik</a:t>
            </a:r>
            <a:r>
              <a:rPr lang="en-US" sz="2100" dirty="0">
                <a:solidFill>
                  <a:srgbClr val="0D0D0D"/>
                </a:solidFill>
                <a:latin typeface="Poppins Medium"/>
                <a:ea typeface="Poppins Medium"/>
                <a:cs typeface="Poppins Medium"/>
                <a:sym typeface="Poppins Medium"/>
              </a:rPr>
              <a:t> yang </a:t>
            </a:r>
            <a:r>
              <a:rPr lang="en-US" sz="2100" dirty="0" err="1">
                <a:solidFill>
                  <a:srgbClr val="0D0D0D"/>
                </a:solidFill>
                <a:latin typeface="Poppins Medium"/>
                <a:ea typeface="Poppins Medium"/>
                <a:cs typeface="Poppins Medium"/>
                <a:sym typeface="Poppins Medium"/>
              </a:rPr>
              <a:t>jelas</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bagi</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tenaga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penjual</a:t>
            </a:r>
            <a:r>
              <a:rPr lang="en-US" sz="2100" dirty="0">
                <a:solidFill>
                  <a:srgbClr val="0D0D0D"/>
                </a:solidFill>
                <a:latin typeface="Poppins Medium"/>
                <a:ea typeface="Poppins Medium"/>
                <a:cs typeface="Poppins Medium"/>
                <a:sym typeface="Poppins Medium"/>
              </a:rPr>
              <a:t>.</a:t>
            </a:r>
          </a:p>
          <a:p>
            <a:pPr algn="just">
              <a:lnSpc>
                <a:spcPts val="2940"/>
              </a:lnSpc>
            </a:pPr>
            <a:r>
              <a:rPr lang="en-US" sz="2100" dirty="0">
                <a:solidFill>
                  <a:srgbClr val="0D0D0D"/>
                </a:solidFill>
                <a:latin typeface="Poppins Medium"/>
                <a:ea typeface="Poppins Medium"/>
                <a:cs typeface="Poppins Medium"/>
                <a:sym typeface="Poppins Medium"/>
              </a:rPr>
              <a:t>Tindakan </a:t>
            </a:r>
            <a:r>
              <a:rPr lang="en-US" sz="2100" dirty="0" err="1">
                <a:solidFill>
                  <a:srgbClr val="0D0D0D"/>
                </a:solidFill>
                <a:latin typeface="Poppins Medium"/>
                <a:ea typeface="Poppins Medium"/>
                <a:cs typeface="Poppins Medium"/>
                <a:sym typeface="Poppins Medium"/>
              </a:rPr>
              <a:t>tersebut</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bukan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hanya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merugikan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pelanggan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secara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finansial</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tetapi</a:t>
            </a:r>
            <a:r>
              <a:rPr lang="en-US" sz="2100" dirty="0">
                <a:solidFill>
                  <a:srgbClr val="0D0D0D"/>
                </a:solidFill>
                <a:latin typeface="Poppins Medium"/>
                <a:ea typeface="Poppins Medium"/>
                <a:cs typeface="Poppins Medium"/>
                <a:sym typeface="Poppins Medium"/>
              </a:rPr>
              <a:t> juga </a:t>
            </a:r>
            <a:r>
              <a:rPr lang="en-US" sz="2100" dirty="0" err="1">
                <a:solidFill>
                  <a:srgbClr val="0D0D0D"/>
                </a:solidFill>
                <a:latin typeface="Poppins Medium"/>
                <a:ea typeface="Poppins Medium"/>
                <a:cs typeface="Poppins Medium"/>
                <a:sym typeface="Poppins Medium"/>
              </a:rPr>
              <a:t>merusak</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reputasi</a:t>
            </a:r>
            <a:r>
              <a:rPr lang="en-US" sz="2100" dirty="0">
                <a:solidFill>
                  <a:srgbClr val="0D0D0D"/>
                </a:solidFill>
                <a:latin typeface="Poppins Medium"/>
                <a:ea typeface="Poppins Medium"/>
                <a:cs typeface="Poppins Medium"/>
                <a:sym typeface="Poppins Medium"/>
              </a:rPr>
              <a:t> dan </a:t>
            </a:r>
            <a:r>
              <a:rPr lang="en-US" sz="2100" dirty="0" err="1">
                <a:solidFill>
                  <a:srgbClr val="0D0D0D"/>
                </a:solidFill>
                <a:latin typeface="Poppins Medium"/>
                <a:ea typeface="Poppins Medium"/>
                <a:cs typeface="Poppins Medium"/>
                <a:sym typeface="Poppins Medium"/>
              </a:rPr>
              <a:t>kepercayaan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terhadap</a:t>
            </a:r>
            <a:r>
              <a:rPr lang="en-US" sz="2100" dirty="0">
                <a:solidFill>
                  <a:srgbClr val="0D0D0D"/>
                </a:solidFill>
                <a:latin typeface="Poppins Medium"/>
                <a:ea typeface="Poppins Medium"/>
                <a:cs typeface="Poppins Medium"/>
                <a:sym typeface="Poppins Medium"/>
              </a:rPr>
              <a:t> showroom.</a:t>
            </a:r>
          </a:p>
          <a:p>
            <a:pPr algn="just">
              <a:lnSpc>
                <a:spcPts val="2940"/>
              </a:lnSpc>
            </a:pPr>
            <a:endParaRPr lang="en-US" sz="2100" dirty="0">
              <a:solidFill>
                <a:srgbClr val="0D0D0D"/>
              </a:solidFill>
              <a:latin typeface="Poppins Medium"/>
              <a:ea typeface="Poppins Medium"/>
              <a:cs typeface="Poppins Medium"/>
              <a:sym typeface="Poppins Medium"/>
            </a:endParaRPr>
          </a:p>
          <a:p>
            <a:pPr algn="just">
              <a:lnSpc>
                <a:spcPts val="2940"/>
              </a:lnSpc>
            </a:pPr>
            <a:r>
              <a:rPr lang="en-US" sz="2100" dirty="0" err="1">
                <a:solidFill>
                  <a:srgbClr val="0D0D0D"/>
                </a:solidFill>
                <a:latin typeface="Poppins Medium"/>
                <a:ea typeface="Poppins Medium"/>
                <a:cs typeface="Poppins Medium"/>
                <a:sym typeface="Poppins Medium"/>
              </a:rPr>
              <a:t>Melalui</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penerapan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prinsip-prinsip</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kejujuran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keadilan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tanggung</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jawab</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integritas</a:t>
            </a:r>
            <a:r>
              <a:rPr lang="en-US" sz="2100" dirty="0">
                <a:solidFill>
                  <a:srgbClr val="0D0D0D"/>
                </a:solidFill>
                <a:latin typeface="Poppins Medium"/>
                <a:ea typeface="Poppins Medium"/>
                <a:cs typeface="Poppins Medium"/>
                <a:sym typeface="Poppins Medium"/>
              </a:rPr>
              <a:t>, dan </a:t>
            </a:r>
            <a:r>
              <a:rPr lang="en-US" sz="2100" dirty="0" err="1">
                <a:solidFill>
                  <a:srgbClr val="0D0D0D"/>
                </a:solidFill>
                <a:latin typeface="Poppins Medium"/>
                <a:ea typeface="Poppins Medium"/>
                <a:cs typeface="Poppins Medium"/>
                <a:sym typeface="Poppins Medium"/>
              </a:rPr>
              <a:t>transparansi</a:t>
            </a:r>
            <a:r>
              <a:rPr lang="en-US" sz="2100" dirty="0">
                <a:solidFill>
                  <a:srgbClr val="0D0D0D"/>
                </a:solidFill>
                <a:latin typeface="Poppins Medium"/>
                <a:ea typeface="Poppins Medium"/>
                <a:cs typeface="Poppins Medium"/>
                <a:sym typeface="Poppins Medium"/>
              </a:rPr>
              <a:t>, showroom </a:t>
            </a:r>
            <a:r>
              <a:rPr lang="en-US" sz="2100" dirty="0" err="1">
                <a:solidFill>
                  <a:srgbClr val="0D0D0D"/>
                </a:solidFill>
                <a:latin typeface="Poppins Medium"/>
                <a:ea typeface="Poppins Medium"/>
                <a:cs typeface="Poppins Medium"/>
                <a:sym typeface="Poppins Medium"/>
              </a:rPr>
              <a:t>dapat</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membangun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hubungan</a:t>
            </a:r>
            <a:r>
              <a:rPr lang="en-US" sz="2100" dirty="0">
                <a:solidFill>
                  <a:srgbClr val="0D0D0D"/>
                </a:solidFill>
                <a:latin typeface="Poppins Medium"/>
                <a:ea typeface="Poppins Medium"/>
                <a:cs typeface="Poppins Medium"/>
                <a:sym typeface="Poppins Medium"/>
              </a:rPr>
              <a:t> yang </a:t>
            </a:r>
            <a:r>
              <a:rPr lang="en-US" sz="2100" dirty="0" err="1">
                <a:solidFill>
                  <a:srgbClr val="0D0D0D"/>
                </a:solidFill>
                <a:latin typeface="Poppins Medium"/>
                <a:ea typeface="Poppins Medium"/>
                <a:cs typeface="Poppins Medium"/>
                <a:sym typeface="Poppins Medium"/>
              </a:rPr>
              <a:t>sehat</a:t>
            </a:r>
            <a:r>
              <a:rPr lang="en-US" sz="2100" dirty="0">
                <a:solidFill>
                  <a:srgbClr val="0D0D0D"/>
                </a:solidFill>
                <a:latin typeface="Poppins Medium"/>
                <a:ea typeface="Poppins Medium"/>
                <a:cs typeface="Poppins Medium"/>
                <a:sym typeface="Poppins Medium"/>
              </a:rPr>
              <a:t> dan </a:t>
            </a:r>
            <a:r>
              <a:rPr lang="en-US" sz="2100" dirty="0" err="1">
                <a:solidFill>
                  <a:srgbClr val="0D0D0D"/>
                </a:solidFill>
                <a:latin typeface="Poppins Medium"/>
                <a:ea typeface="Poppins Medium"/>
                <a:cs typeface="Poppins Medium"/>
                <a:sym typeface="Poppins Medium"/>
              </a:rPr>
              <a:t>saling</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menguntungkan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antara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perusahaan</a:t>
            </a:r>
            <a:r>
              <a:rPr lang="en-US" sz="2100" dirty="0">
                <a:solidFill>
                  <a:srgbClr val="0D0D0D"/>
                </a:solidFill>
                <a:latin typeface="Poppins Medium"/>
                <a:ea typeface="Poppins Medium"/>
                <a:cs typeface="Poppins Medium"/>
                <a:sym typeface="Poppins Medium"/>
              </a:rPr>
              <a:t> dan </a:t>
            </a:r>
            <a:r>
              <a:rPr lang="en-US" sz="2100" dirty="0" err="1">
                <a:solidFill>
                  <a:srgbClr val="0D0D0D"/>
                </a:solidFill>
                <a:latin typeface="Poppins Medium"/>
                <a:ea typeface="Poppins Medium"/>
                <a:cs typeface="Poppins Medium"/>
                <a:sym typeface="Poppins Medium"/>
              </a:rPr>
              <a:t>pelanggan</a:t>
            </a:r>
            <a:r>
              <a:rPr lang="en-US" sz="2100" dirty="0">
                <a:solidFill>
                  <a:srgbClr val="0D0D0D"/>
                </a:solidFill>
                <a:latin typeface="Poppins Medium"/>
                <a:ea typeface="Poppins Medium"/>
                <a:cs typeface="Poppins Medium"/>
                <a:sym typeface="Poppins Medium"/>
              </a:rPr>
              <a:t>. Etika </a:t>
            </a:r>
            <a:r>
              <a:rPr lang="en-US" sz="2100" dirty="0" err="1">
                <a:solidFill>
                  <a:srgbClr val="0D0D0D"/>
                </a:solidFill>
                <a:latin typeface="Poppins Medium"/>
                <a:ea typeface="Poppins Medium"/>
                <a:cs typeface="Poppins Medium"/>
                <a:sym typeface="Poppins Medium"/>
              </a:rPr>
              <a:t>bisnis</a:t>
            </a:r>
            <a:r>
              <a:rPr lang="en-US" sz="2100" dirty="0">
                <a:solidFill>
                  <a:srgbClr val="0D0D0D"/>
                </a:solidFill>
                <a:latin typeface="Poppins Medium"/>
                <a:ea typeface="Poppins Medium"/>
                <a:cs typeface="Poppins Medium"/>
                <a:sym typeface="Poppins Medium"/>
              </a:rPr>
              <a:t> yang </a:t>
            </a:r>
            <a:r>
              <a:rPr lang="en-US" sz="2100" dirty="0" err="1">
                <a:solidFill>
                  <a:srgbClr val="0D0D0D"/>
                </a:solidFill>
                <a:latin typeface="Poppins Medium"/>
                <a:ea typeface="Poppins Medium"/>
                <a:cs typeface="Poppins Medium"/>
                <a:sym typeface="Poppins Medium"/>
              </a:rPr>
              <a:t>baik</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tidak</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hanya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menjadi</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dasar</a:t>
            </a:r>
            <a:r>
              <a:rPr lang="en-US" sz="2100" dirty="0">
                <a:solidFill>
                  <a:srgbClr val="0D0D0D"/>
                </a:solidFill>
                <a:latin typeface="Poppins Medium"/>
                <a:ea typeface="Poppins Medium"/>
                <a:cs typeface="Poppins Medium"/>
                <a:sym typeface="Poppins Medium"/>
              </a:rPr>
              <a:t> moral, </a:t>
            </a:r>
            <a:r>
              <a:rPr lang="en-US" sz="2100" dirty="0" err="1">
                <a:solidFill>
                  <a:srgbClr val="0D0D0D"/>
                </a:solidFill>
                <a:latin typeface="Poppins Medium"/>
                <a:ea typeface="Poppins Medium"/>
                <a:cs typeface="Poppins Medium"/>
                <a:sym typeface="Poppins Medium"/>
              </a:rPr>
              <a:t>tetapi</a:t>
            </a:r>
            <a:r>
              <a:rPr lang="en-US" sz="2100" dirty="0">
                <a:solidFill>
                  <a:srgbClr val="0D0D0D"/>
                </a:solidFill>
                <a:latin typeface="Poppins Medium"/>
                <a:ea typeface="Poppins Medium"/>
                <a:cs typeface="Poppins Medium"/>
                <a:sym typeface="Poppins Medium"/>
              </a:rPr>
              <a:t> juga </a:t>
            </a:r>
            <a:r>
              <a:rPr lang="en-US" sz="2100" dirty="0" err="1">
                <a:solidFill>
                  <a:srgbClr val="0D0D0D"/>
                </a:solidFill>
                <a:latin typeface="Poppins Medium"/>
                <a:ea typeface="Poppins Medium"/>
                <a:cs typeface="Poppins Medium"/>
                <a:sym typeface="Poppins Medium"/>
              </a:rPr>
              <a:t>menjadi</a:t>
            </a:r>
            <a:r>
              <a:rPr lang="en-US" sz="2100" dirty="0">
                <a:solidFill>
                  <a:srgbClr val="0D0D0D"/>
                </a:solidFill>
                <a:latin typeface="Poppins Medium"/>
                <a:ea typeface="Poppins Medium"/>
                <a:cs typeface="Poppins Medium"/>
                <a:sym typeface="Poppins Medium"/>
              </a:rPr>
              <a:t> strategi </a:t>
            </a:r>
            <a:r>
              <a:rPr lang="en-US" sz="2100" dirty="0" err="1">
                <a:solidFill>
                  <a:srgbClr val="0D0D0D"/>
                </a:solidFill>
                <a:latin typeface="Poppins Medium"/>
                <a:ea typeface="Poppins Medium"/>
                <a:cs typeface="Poppins Medium"/>
                <a:sym typeface="Poppins Medium"/>
              </a:rPr>
              <a:t>jangka</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panjang</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untuk</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menciptakan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keunggulan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kompetitif</a:t>
            </a:r>
            <a:r>
              <a:rPr lang="en-US" sz="2100" dirty="0">
                <a:solidFill>
                  <a:srgbClr val="0D0D0D"/>
                </a:solidFill>
                <a:latin typeface="Poppins Medium"/>
                <a:ea typeface="Poppins Medium"/>
                <a:cs typeface="Poppins Medium"/>
                <a:sym typeface="Poppins Medium"/>
              </a:rPr>
              <a:t> dan </a:t>
            </a:r>
            <a:r>
              <a:rPr lang="en-US" sz="2100" dirty="0" err="1">
                <a:solidFill>
                  <a:srgbClr val="0D0D0D"/>
                </a:solidFill>
                <a:latin typeface="Poppins Medium"/>
                <a:ea typeface="Poppins Medium"/>
                <a:cs typeface="Poppins Medium"/>
                <a:sym typeface="Poppins Medium"/>
              </a:rPr>
              <a:t>keberlanjutan</a:t>
            </a:r>
            <a:r>
              <a:rPr lang="en-US" sz="2100" dirty="0">
                <a:solidFill>
                  <a:srgbClr val="0D0D0D"/>
                </a:solidFill>
                <a:latin typeface="Poppins Medium"/>
                <a:ea typeface="Poppins Medium"/>
                <a:cs typeface="Poppins Medium"/>
                <a:sym typeface="Poppins Medium"/>
              </a:rPr>
              <a:t> </a:t>
            </a:r>
            <a:r>
              <a:rPr lang="en-US" sz="2100" dirty="0" err="1">
                <a:solidFill>
                  <a:srgbClr val="0D0D0D"/>
                </a:solidFill>
                <a:latin typeface="Poppins Medium"/>
                <a:ea typeface="Poppins Medium"/>
                <a:cs typeface="Poppins Medium"/>
                <a:sym typeface="Poppins Medium"/>
              </a:rPr>
              <a:t>usaha</a:t>
            </a:r>
            <a:r>
              <a:rPr lang="en-US" sz="2100" dirty="0">
                <a:solidFill>
                  <a:srgbClr val="0D0D0D"/>
                </a:solidFill>
                <a:latin typeface="Poppins Medium"/>
                <a:ea typeface="Poppins Medium"/>
                <a:cs typeface="Poppins Medium"/>
                <a:sym typeface="Poppins Medium"/>
              </a:rPr>
              <a:t>.</a:t>
            </a:r>
          </a:p>
          <a:p>
            <a:pPr algn="just">
              <a:lnSpc>
                <a:spcPts val="2940"/>
              </a:lnSpc>
            </a:pPr>
            <a:endParaRPr lang="en-US" sz="2100" b="1" dirty="0">
              <a:solidFill>
                <a:srgbClr val="0D0D0D"/>
              </a:solidFill>
              <a:latin typeface="Poppins Medium"/>
              <a:ea typeface="Poppins Medium"/>
              <a:cs typeface="Poppins Medium"/>
              <a:sym typeface="Poppi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974393" y="-1183362"/>
            <a:ext cx="2688240" cy="268824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341700">
                    <a:alpha val="100000"/>
                  </a:srgbClr>
                </a:gs>
                <a:gs pos="100000">
                  <a:srgbClr val="6A4018">
                    <a:alpha val="100000"/>
                  </a:srgbClr>
                </a:gs>
              </a:gsLst>
              <a:path path="circle">
                <a:fillToRect r="100000" b="100000"/>
              </a:path>
              <a:tileRect l="-100000" t="-100000"/>
            </a:gradFill>
          </p:spPr>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rot="-10800000">
            <a:off x="16974393" y="648373"/>
            <a:ext cx="841576" cy="84157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492709">
                    <a:alpha val="100000"/>
                  </a:srgbClr>
                </a:gs>
                <a:gs pos="100000">
                  <a:srgbClr val="F2AA15">
                    <a:alpha val="100000"/>
                  </a:srgbClr>
                </a:gs>
              </a:gsLst>
              <a:path path="circle">
                <a:fillToRect r="100000" b="100000"/>
              </a:path>
              <a:tileRect l="-100000" t="-100000"/>
            </a:gradFill>
            <a:ln cap="sq">
              <a:noFill/>
              <a:prstDash val="solid"/>
              <a:miter/>
            </a:ln>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584623" y="3489232"/>
            <a:ext cx="17118754" cy="3299011"/>
          </a:xfrm>
          <a:prstGeom prst="rect">
            <a:avLst/>
          </a:prstGeom>
        </p:spPr>
        <p:txBody>
          <a:bodyPr lIns="0" tIns="0" rIns="0" bIns="0" rtlCol="0" anchor="t">
            <a:spAutoFit/>
          </a:bodyPr>
          <a:lstStyle/>
          <a:p>
            <a:pPr algn="l">
              <a:lnSpc>
                <a:spcPts val="23842"/>
              </a:lnSpc>
            </a:pPr>
            <a:r>
              <a:rPr lang="en-US" sz="21674" b="1">
                <a:solidFill>
                  <a:srgbClr val="492709"/>
                </a:solidFill>
                <a:latin typeface="Poppins Ultra-Bold"/>
                <a:ea typeface="Poppins Ultra-Bold"/>
                <a:cs typeface="Poppins Ultra-Bold"/>
                <a:sym typeface="Poppins Ultra-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876</Words>
  <Application>Microsoft Office PowerPoint</Application>
  <PresentationFormat>Custom</PresentationFormat>
  <Paragraphs>70</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Calibri</vt:lpstr>
      <vt:lpstr>Poppins Heavy</vt:lpstr>
      <vt:lpstr>Arial</vt:lpstr>
      <vt:lpstr>Poppins Bold</vt:lpstr>
      <vt:lpstr>Poppins Ultra-Bold</vt:lpstr>
      <vt:lpstr>Archivo Narrow Bold</vt:lpstr>
      <vt:lpstr>Poppins Medium</vt:lpstr>
      <vt:lpstr>Times New Roman</vt:lpstr>
      <vt:lpstr>Poppins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Yellow Modern Financial Analysis Presentation</dc:title>
  <cp:lastModifiedBy>herman to</cp:lastModifiedBy>
  <cp:revision>4</cp:revision>
  <dcterms:created xsi:type="dcterms:W3CDTF">2006-08-16T00:00:00Z</dcterms:created>
  <dcterms:modified xsi:type="dcterms:W3CDTF">2025-12-13T10:07:38Z</dcterms:modified>
  <dc:identifier>DAG4Xg09Io8</dc:identifier>
</cp:coreProperties>
</file>