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Poppins Bold" panose="00000800000000000000" charset="0"/>
      <p:regular r:id="rId20"/>
    </p:embeddedFont>
    <p:embeddedFont>
      <p:font typeface="Poppins Heavy" panose="020B0604020202020204" charset="0"/>
      <p:regular r:id="rId21"/>
    </p:embeddedFont>
    <p:embeddedFont>
      <p:font typeface="Poppins Italics" panose="020B0604020202020204" charset="0"/>
      <p:regular r:id="rId22"/>
    </p:embeddedFont>
    <p:embeddedFont>
      <p:font typeface="Poppins Semi-Bold" panose="020B0604020202020204" charset="0"/>
      <p:regular r:id="rId23"/>
    </p:embeddedFont>
    <p:embeddedFont>
      <p:font typeface="Poppins Ultra-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111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952251" y="2385508"/>
            <a:ext cx="19102699" cy="6805538"/>
            <a:chOff x="219465" y="1381121"/>
            <a:chExt cx="25470265" cy="9074050"/>
          </a:xfrm>
        </p:grpSpPr>
        <p:sp>
          <p:nvSpPr>
            <p:cNvPr id="3" name="TextBox 3"/>
            <p:cNvSpPr txBox="1"/>
            <p:nvPr/>
          </p:nvSpPr>
          <p:spPr>
            <a:xfrm rot="-147946">
              <a:off x="219465" y="1381121"/>
              <a:ext cx="25470265" cy="9074050"/>
            </a:xfrm>
            <a:prstGeom prst="rect">
              <a:avLst/>
            </a:prstGeom>
          </p:spPr>
          <p:txBody>
            <a:bodyPr lIns="0" tIns="0" rIns="0" bIns="0" rtlCol="0" anchor="t">
              <a:spAutoFit/>
            </a:bodyPr>
            <a:lstStyle/>
            <a:p>
              <a:pPr algn="ctr">
                <a:lnSpc>
                  <a:spcPts val="23440"/>
                </a:lnSpc>
              </a:pPr>
              <a:r>
                <a:rPr lang="en-US" sz="29300" b="1" dirty="0">
                  <a:solidFill>
                    <a:srgbClr val="2657C1"/>
                  </a:solidFill>
                  <a:latin typeface="Poppins Ultra-Bold"/>
                  <a:ea typeface="Poppins Ultra-Bold"/>
                  <a:cs typeface="Poppins Ultra-Bold"/>
                  <a:sym typeface="Poppins Ultra-Bold"/>
                </a:rPr>
                <a:t>Polo</a:t>
              </a:r>
            </a:p>
            <a:p>
              <a:pPr algn="ctr">
                <a:lnSpc>
                  <a:spcPts val="23440"/>
                </a:lnSpc>
              </a:pPr>
              <a:r>
                <a:rPr lang="en-US" sz="29300" b="1" dirty="0" err="1">
                  <a:solidFill>
                    <a:srgbClr val="2657C1"/>
                  </a:solidFill>
                  <a:latin typeface="Poppins Ultra-Bold"/>
                  <a:ea typeface="Poppins Ultra-Bold"/>
                  <a:cs typeface="Poppins Ultra-Bold"/>
                  <a:sym typeface="Poppins Ultra-Bold"/>
                </a:rPr>
                <a:t>Pendem</a:t>
              </a:r>
              <a:endParaRPr lang="en-US" sz="29300" b="1" dirty="0">
                <a:solidFill>
                  <a:srgbClr val="2657C1"/>
                </a:solidFill>
                <a:latin typeface="Poppins Ultra-Bold"/>
                <a:ea typeface="Poppins Ultra-Bold"/>
                <a:cs typeface="Poppins Ultra-Bold"/>
                <a:sym typeface="Poppins Ultra-Bold"/>
              </a:endParaRPr>
            </a:p>
          </p:txBody>
        </p:sp>
        <p:grpSp>
          <p:nvGrpSpPr>
            <p:cNvPr id="4" name="Group 4"/>
            <p:cNvGrpSpPr/>
            <p:nvPr/>
          </p:nvGrpSpPr>
          <p:grpSpPr>
            <a:xfrm rot="-316424">
              <a:off x="10972404" y="3057543"/>
              <a:ext cx="10267465" cy="2992970"/>
              <a:chOff x="0" y="-93330"/>
              <a:chExt cx="1113791" cy="324670"/>
            </a:xfrm>
          </p:grpSpPr>
          <p:sp>
            <p:nvSpPr>
              <p:cNvPr id="5" name="Freeform 5"/>
              <p:cNvSpPr/>
              <p:nvPr/>
            </p:nvSpPr>
            <p:spPr>
              <a:xfrm>
                <a:off x="3340" y="-93330"/>
                <a:ext cx="1061900" cy="186731"/>
              </a:xfrm>
              <a:custGeom>
                <a:avLst/>
                <a:gdLst/>
                <a:ahLst/>
                <a:cxnLst/>
                <a:rect l="l" t="t" r="r" b="b"/>
                <a:pathLst>
                  <a:path w="1113791" h="231340">
                    <a:moveTo>
                      <a:pt x="0" y="0"/>
                    </a:moveTo>
                    <a:lnTo>
                      <a:pt x="1113791" y="0"/>
                    </a:lnTo>
                    <a:lnTo>
                      <a:pt x="1113791" y="231340"/>
                    </a:lnTo>
                    <a:lnTo>
                      <a:pt x="0" y="231340"/>
                    </a:lnTo>
                    <a:close/>
                  </a:path>
                </a:pathLst>
              </a:custGeom>
              <a:solidFill>
                <a:srgbClr val="2657C1"/>
              </a:solidFill>
              <a:ln w="95250" cap="sq">
                <a:solidFill>
                  <a:srgbClr val="F7F7F7"/>
                </a:solidFill>
                <a:prstDash val="solid"/>
                <a:miter/>
              </a:ln>
            </p:spPr>
          </p:sp>
          <p:sp>
            <p:nvSpPr>
              <p:cNvPr id="6" name="TextBox 6"/>
              <p:cNvSpPr txBox="1"/>
              <p:nvPr/>
            </p:nvSpPr>
            <p:spPr>
              <a:xfrm>
                <a:off x="0" y="-57150"/>
                <a:ext cx="1113791" cy="288490"/>
              </a:xfrm>
              <a:prstGeom prst="rect">
                <a:avLst/>
              </a:prstGeom>
            </p:spPr>
            <p:txBody>
              <a:bodyPr lIns="93682" tIns="93682" rIns="93682" bIns="93682" rtlCol="0" anchor="ctr"/>
              <a:lstStyle/>
              <a:p>
                <a:pPr algn="ctr">
                  <a:lnSpc>
                    <a:spcPts val="2659"/>
                  </a:lnSpc>
                  <a:spcBef>
                    <a:spcPct val="0"/>
                  </a:spcBef>
                </a:pPr>
                <a:endParaRPr/>
              </a:p>
            </p:txBody>
          </p:sp>
        </p:grpSp>
        <p:sp>
          <p:nvSpPr>
            <p:cNvPr id="7" name="TextBox 7"/>
            <p:cNvSpPr txBox="1"/>
            <p:nvPr/>
          </p:nvSpPr>
          <p:spPr>
            <a:xfrm rot="21283576">
              <a:off x="11636765" y="3793745"/>
              <a:ext cx="8920983" cy="1100985"/>
            </a:xfrm>
            <a:prstGeom prst="rect">
              <a:avLst/>
            </a:prstGeom>
          </p:spPr>
          <p:txBody>
            <a:bodyPr lIns="0" tIns="0" rIns="0" bIns="0" rtlCol="0" anchor="t">
              <a:spAutoFit/>
            </a:bodyPr>
            <a:lstStyle/>
            <a:p>
              <a:pPr algn="ctr">
                <a:lnSpc>
                  <a:spcPts val="5264"/>
                </a:lnSpc>
              </a:pPr>
              <a:r>
                <a:rPr lang="en-US" sz="8800" b="1" dirty="0">
                  <a:solidFill>
                    <a:srgbClr val="F7F7F7"/>
                  </a:solidFill>
                  <a:latin typeface="Poppins Heavy"/>
                  <a:ea typeface="Poppins Heavy"/>
                  <a:cs typeface="Poppins Heavy"/>
                  <a:sym typeface="Poppins Heavy"/>
                </a:rPr>
                <a:t>KUKUSAN</a:t>
              </a:r>
            </a:p>
          </p:txBody>
        </p:sp>
      </p:grpSp>
      <p:grpSp>
        <p:nvGrpSpPr>
          <p:cNvPr id="8" name="Group 8"/>
          <p:cNvGrpSpPr/>
          <p:nvPr/>
        </p:nvGrpSpPr>
        <p:grpSpPr>
          <a:xfrm>
            <a:off x="529176" y="438892"/>
            <a:ext cx="6476410" cy="1179616"/>
            <a:chOff x="0" y="0"/>
            <a:chExt cx="8635213" cy="1572821"/>
          </a:xfrm>
        </p:grpSpPr>
        <p:sp>
          <p:nvSpPr>
            <p:cNvPr id="9" name="Freeform 9"/>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2"/>
              <a:stretch>
                <a:fillRect/>
              </a:stretch>
            </a:blipFill>
          </p:spPr>
        </p:sp>
        <p:sp>
          <p:nvSpPr>
            <p:cNvPr id="10" name="TextBox 10"/>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2687920" y="3083386"/>
            <a:ext cx="24955536" cy="5053076"/>
            <a:chOff x="0" y="0"/>
            <a:chExt cx="33274049" cy="6737434"/>
          </a:xfrm>
        </p:grpSpPr>
        <p:sp>
          <p:nvSpPr>
            <p:cNvPr id="3" name="TextBox 3"/>
            <p:cNvSpPr txBox="1"/>
            <p:nvPr/>
          </p:nvSpPr>
          <p:spPr>
            <a:xfrm>
              <a:off x="7336531" y="523875"/>
              <a:ext cx="16936052" cy="5731028"/>
            </a:xfrm>
            <a:prstGeom prst="rect">
              <a:avLst/>
            </a:prstGeom>
          </p:spPr>
          <p:txBody>
            <a:bodyPr lIns="0" tIns="0" rIns="0" bIns="0" rtlCol="0" anchor="t">
              <a:spAutoFit/>
            </a:bodyPr>
            <a:lstStyle/>
            <a:p>
              <a:pPr algn="ctr">
                <a:lnSpc>
                  <a:spcPts val="14816"/>
                </a:lnSpc>
              </a:pPr>
              <a:r>
                <a:rPr lang="en-US" sz="18520" b="1" spc="-370">
                  <a:solidFill>
                    <a:srgbClr val="2657C1"/>
                  </a:solidFill>
                  <a:latin typeface="Poppins Bold"/>
                  <a:ea typeface="Poppins Bold"/>
                  <a:cs typeface="Poppins Bold"/>
                  <a:sym typeface="Poppins Bold"/>
                </a:rPr>
                <a:t>Thank You So Much!</a:t>
              </a:r>
            </a:p>
          </p:txBody>
        </p:sp>
        <p:grpSp>
          <p:nvGrpSpPr>
            <p:cNvPr id="4" name="Group 4"/>
            <p:cNvGrpSpPr/>
            <p:nvPr/>
          </p:nvGrpSpPr>
          <p:grpSpPr>
            <a:xfrm rot="-316424">
              <a:off x="16067215" y="5083074"/>
              <a:ext cx="7500543" cy="1312434"/>
              <a:chOff x="0" y="0"/>
              <a:chExt cx="1322107" cy="231340"/>
            </a:xfrm>
          </p:grpSpPr>
          <p:sp>
            <p:nvSpPr>
              <p:cNvPr id="5" name="Freeform 5"/>
              <p:cNvSpPr/>
              <p:nvPr/>
            </p:nvSpPr>
            <p:spPr>
              <a:xfrm>
                <a:off x="0" y="0"/>
                <a:ext cx="1322107" cy="231340"/>
              </a:xfrm>
              <a:custGeom>
                <a:avLst/>
                <a:gdLst/>
                <a:ahLst/>
                <a:cxnLst/>
                <a:rect l="l" t="t" r="r" b="b"/>
                <a:pathLst>
                  <a:path w="1322107" h="231340">
                    <a:moveTo>
                      <a:pt x="0" y="0"/>
                    </a:moveTo>
                    <a:lnTo>
                      <a:pt x="1322107" y="0"/>
                    </a:lnTo>
                    <a:lnTo>
                      <a:pt x="1322107" y="231340"/>
                    </a:lnTo>
                    <a:lnTo>
                      <a:pt x="0" y="231340"/>
                    </a:lnTo>
                    <a:close/>
                  </a:path>
                </a:pathLst>
              </a:custGeom>
              <a:solidFill>
                <a:srgbClr val="2657C1"/>
              </a:solidFill>
              <a:ln w="95250" cap="sq">
                <a:solidFill>
                  <a:srgbClr val="F7F7F7"/>
                </a:solidFill>
                <a:prstDash val="solid"/>
                <a:miter/>
              </a:ln>
            </p:spPr>
          </p:sp>
          <p:sp>
            <p:nvSpPr>
              <p:cNvPr id="6" name="TextBox 6"/>
              <p:cNvSpPr txBox="1"/>
              <p:nvPr/>
            </p:nvSpPr>
            <p:spPr>
              <a:xfrm>
                <a:off x="0" y="-38100"/>
                <a:ext cx="1322107" cy="269440"/>
              </a:xfrm>
              <a:prstGeom prst="rect">
                <a:avLst/>
              </a:prstGeom>
            </p:spPr>
            <p:txBody>
              <a:bodyPr lIns="45229" tIns="45229" rIns="45229" bIns="45229" rtlCol="0" anchor="ctr"/>
              <a:lstStyle/>
              <a:p>
                <a:pPr algn="ctr">
                  <a:lnSpc>
                    <a:spcPts val="2659"/>
                  </a:lnSpc>
                  <a:spcBef>
                    <a:spcPct val="0"/>
                  </a:spcBef>
                </a:pPr>
                <a:endParaRPr/>
              </a:p>
            </p:txBody>
          </p:sp>
        </p:grpSp>
        <p:sp>
          <p:nvSpPr>
            <p:cNvPr id="7" name="TextBox 7"/>
            <p:cNvSpPr txBox="1"/>
            <p:nvPr/>
          </p:nvSpPr>
          <p:spPr>
            <a:xfrm rot="-316424">
              <a:off x="17077795" y="5444211"/>
              <a:ext cx="5490087" cy="706114"/>
            </a:xfrm>
            <a:prstGeom prst="rect">
              <a:avLst/>
            </a:prstGeom>
          </p:spPr>
          <p:txBody>
            <a:bodyPr lIns="0" tIns="0" rIns="0" bIns="0" rtlCol="0" anchor="t">
              <a:spAutoFit/>
            </a:bodyPr>
            <a:lstStyle/>
            <a:p>
              <a:pPr algn="ctr">
                <a:lnSpc>
                  <a:spcPts val="3239"/>
                </a:lnSpc>
              </a:pPr>
              <a:r>
                <a:rPr lang="en-US" sz="4049" b="1">
                  <a:solidFill>
                    <a:srgbClr val="F7F7F7"/>
                  </a:solidFill>
                  <a:latin typeface="Poppins Heavy"/>
                  <a:ea typeface="Poppins Heavy"/>
                  <a:cs typeface="Poppins Heavy"/>
                  <a:sym typeface="Poppins Heavy"/>
                </a:rPr>
                <a:t>KELOMPOK 4</a:t>
              </a:r>
            </a:p>
          </p:txBody>
        </p:sp>
        <p:grpSp>
          <p:nvGrpSpPr>
            <p:cNvPr id="8" name="Group 8"/>
            <p:cNvGrpSpPr/>
            <p:nvPr/>
          </p:nvGrpSpPr>
          <p:grpSpPr>
            <a:xfrm rot="-5400000">
              <a:off x="28837003" y="-2988779"/>
              <a:ext cx="237841" cy="8636249"/>
              <a:chOff x="0" y="0"/>
              <a:chExt cx="46981" cy="1705926"/>
            </a:xfrm>
          </p:grpSpPr>
          <p:sp>
            <p:nvSpPr>
              <p:cNvPr id="9" name="Freeform 9"/>
              <p:cNvSpPr/>
              <p:nvPr/>
            </p:nvSpPr>
            <p:spPr>
              <a:xfrm>
                <a:off x="0" y="0"/>
                <a:ext cx="46981" cy="1705926"/>
              </a:xfrm>
              <a:custGeom>
                <a:avLst/>
                <a:gdLst/>
                <a:ahLst/>
                <a:cxnLst/>
                <a:rect l="l" t="t" r="r" b="b"/>
                <a:pathLst>
                  <a:path w="46981" h="1705926">
                    <a:moveTo>
                      <a:pt x="0" y="0"/>
                    </a:moveTo>
                    <a:lnTo>
                      <a:pt x="46981" y="0"/>
                    </a:lnTo>
                    <a:lnTo>
                      <a:pt x="46981" y="1705926"/>
                    </a:lnTo>
                    <a:lnTo>
                      <a:pt x="0" y="1705926"/>
                    </a:lnTo>
                    <a:close/>
                  </a:path>
                </a:pathLst>
              </a:custGeom>
              <a:solidFill>
                <a:srgbClr val="2657C1"/>
              </a:solidFill>
            </p:spPr>
          </p:sp>
          <p:sp>
            <p:nvSpPr>
              <p:cNvPr id="10" name="TextBox 10"/>
              <p:cNvSpPr txBox="1"/>
              <p:nvPr/>
            </p:nvSpPr>
            <p:spPr>
              <a:xfrm>
                <a:off x="0" y="-66675"/>
                <a:ext cx="46981" cy="1772601"/>
              </a:xfrm>
              <a:prstGeom prst="rect">
                <a:avLst/>
              </a:prstGeom>
            </p:spPr>
            <p:txBody>
              <a:bodyPr lIns="50800" tIns="50800" rIns="50800" bIns="50800" rtlCol="0" anchor="ctr"/>
              <a:lstStyle/>
              <a:p>
                <a:pPr algn="just">
                  <a:lnSpc>
                    <a:spcPts val="3640"/>
                  </a:lnSpc>
                </a:pPr>
                <a:endParaRPr/>
              </a:p>
            </p:txBody>
          </p:sp>
        </p:grpSp>
        <p:grpSp>
          <p:nvGrpSpPr>
            <p:cNvPr id="11" name="Group 11"/>
            <p:cNvGrpSpPr/>
            <p:nvPr/>
          </p:nvGrpSpPr>
          <p:grpSpPr>
            <a:xfrm rot="-5400000">
              <a:off x="4199204" y="1303315"/>
              <a:ext cx="237841" cy="8636249"/>
              <a:chOff x="0" y="0"/>
              <a:chExt cx="46981" cy="1705926"/>
            </a:xfrm>
          </p:grpSpPr>
          <p:sp>
            <p:nvSpPr>
              <p:cNvPr id="12" name="Freeform 12"/>
              <p:cNvSpPr/>
              <p:nvPr/>
            </p:nvSpPr>
            <p:spPr>
              <a:xfrm>
                <a:off x="0" y="0"/>
                <a:ext cx="46981" cy="1705926"/>
              </a:xfrm>
              <a:custGeom>
                <a:avLst/>
                <a:gdLst/>
                <a:ahLst/>
                <a:cxnLst/>
                <a:rect l="l" t="t" r="r" b="b"/>
                <a:pathLst>
                  <a:path w="46981" h="1705926">
                    <a:moveTo>
                      <a:pt x="0" y="0"/>
                    </a:moveTo>
                    <a:lnTo>
                      <a:pt x="46981" y="0"/>
                    </a:lnTo>
                    <a:lnTo>
                      <a:pt x="46981" y="1705926"/>
                    </a:lnTo>
                    <a:lnTo>
                      <a:pt x="0" y="1705926"/>
                    </a:lnTo>
                    <a:close/>
                  </a:path>
                </a:pathLst>
              </a:custGeom>
              <a:solidFill>
                <a:srgbClr val="2657C1"/>
              </a:solidFill>
            </p:spPr>
          </p:sp>
          <p:sp>
            <p:nvSpPr>
              <p:cNvPr id="13" name="TextBox 13"/>
              <p:cNvSpPr txBox="1"/>
              <p:nvPr/>
            </p:nvSpPr>
            <p:spPr>
              <a:xfrm>
                <a:off x="0" y="-66675"/>
                <a:ext cx="46981" cy="1772601"/>
              </a:xfrm>
              <a:prstGeom prst="rect">
                <a:avLst/>
              </a:prstGeom>
            </p:spPr>
            <p:txBody>
              <a:bodyPr lIns="50800" tIns="50800" rIns="50800" bIns="50800" rtlCol="0" anchor="ctr"/>
              <a:lstStyle/>
              <a:p>
                <a:pPr algn="just">
                  <a:lnSpc>
                    <a:spcPts val="3640"/>
                  </a:lnSpc>
                </a:pPr>
                <a:endParaRPr/>
              </a:p>
            </p:txBody>
          </p:sp>
        </p:grpSp>
      </p:grpSp>
      <p:grpSp>
        <p:nvGrpSpPr>
          <p:cNvPr id="14" name="Group 14"/>
          <p:cNvGrpSpPr/>
          <p:nvPr/>
        </p:nvGrpSpPr>
        <p:grpSpPr>
          <a:xfrm>
            <a:off x="529176" y="438892"/>
            <a:ext cx="6476410" cy="1179616"/>
            <a:chOff x="0" y="0"/>
            <a:chExt cx="8635213" cy="1572821"/>
          </a:xfrm>
        </p:grpSpPr>
        <p:sp>
          <p:nvSpPr>
            <p:cNvPr id="15" name="Freeform 15"/>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2"/>
              <a:stretch>
                <a:fillRect/>
              </a:stretch>
            </a:blipFill>
          </p:spPr>
        </p:sp>
        <p:sp>
          <p:nvSpPr>
            <p:cNvPr id="16" name="TextBox 16"/>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691142" y="3856953"/>
            <a:ext cx="4152477" cy="4764081"/>
            <a:chOff x="0" y="0"/>
            <a:chExt cx="5536636" cy="6352108"/>
          </a:xfrm>
        </p:grpSpPr>
        <p:pic>
          <p:nvPicPr>
            <p:cNvPr id="3" name="Picture 3"/>
            <p:cNvPicPr>
              <a:picLocks noChangeAspect="1"/>
            </p:cNvPicPr>
            <p:nvPr/>
          </p:nvPicPr>
          <p:blipFill>
            <a:blip r:embed="rId2"/>
            <a:srcRect b="16248"/>
            <a:stretch>
              <a:fillRect/>
            </a:stretch>
          </p:blipFill>
          <p:spPr>
            <a:xfrm>
              <a:off x="0" y="0"/>
              <a:ext cx="5536636" cy="6352108"/>
            </a:xfrm>
            <a:prstGeom prst="rect">
              <a:avLst/>
            </a:prstGeom>
          </p:spPr>
        </p:pic>
      </p:grpSp>
      <p:grpSp>
        <p:nvGrpSpPr>
          <p:cNvPr id="4" name="Group 4"/>
          <p:cNvGrpSpPr/>
          <p:nvPr/>
        </p:nvGrpSpPr>
        <p:grpSpPr>
          <a:xfrm>
            <a:off x="529176" y="438892"/>
            <a:ext cx="6476410" cy="1179616"/>
            <a:chOff x="0" y="0"/>
            <a:chExt cx="8635213" cy="1572821"/>
          </a:xfrm>
        </p:grpSpPr>
        <p:sp>
          <p:nvSpPr>
            <p:cNvPr id="5" name="Freeform 5"/>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3"/>
              <a:stretch>
                <a:fillRect/>
              </a:stretch>
            </a:blipFill>
          </p:spPr>
        </p:sp>
        <p:sp>
          <p:nvSpPr>
            <p:cNvPr id="6" name="TextBox 6"/>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grpSp>
        <p:nvGrpSpPr>
          <p:cNvPr id="7" name="Group 7"/>
          <p:cNvGrpSpPr/>
          <p:nvPr/>
        </p:nvGrpSpPr>
        <p:grpSpPr>
          <a:xfrm>
            <a:off x="7067761" y="3856953"/>
            <a:ext cx="4152477" cy="4764081"/>
            <a:chOff x="0" y="0"/>
            <a:chExt cx="5536636" cy="6352108"/>
          </a:xfrm>
        </p:grpSpPr>
        <p:pic>
          <p:nvPicPr>
            <p:cNvPr id="8" name="Picture 8"/>
            <p:cNvPicPr>
              <a:picLocks noChangeAspect="1"/>
            </p:cNvPicPr>
            <p:nvPr/>
          </p:nvPicPr>
          <p:blipFill>
            <a:blip r:embed="rId4"/>
            <a:srcRect l="8466" t="20301" r="17960" b="23528"/>
            <a:stretch>
              <a:fillRect/>
            </a:stretch>
          </p:blipFill>
          <p:spPr>
            <a:xfrm>
              <a:off x="0" y="0"/>
              <a:ext cx="5536636" cy="6352108"/>
            </a:xfrm>
            <a:prstGeom prst="rect">
              <a:avLst/>
            </a:prstGeom>
          </p:spPr>
        </p:pic>
      </p:grpSp>
      <p:grpSp>
        <p:nvGrpSpPr>
          <p:cNvPr id="9" name="Group 9"/>
          <p:cNvGrpSpPr/>
          <p:nvPr/>
        </p:nvGrpSpPr>
        <p:grpSpPr>
          <a:xfrm>
            <a:off x="12448964" y="3856953"/>
            <a:ext cx="4152477" cy="4764081"/>
            <a:chOff x="0" y="0"/>
            <a:chExt cx="5536636" cy="6352108"/>
          </a:xfrm>
        </p:grpSpPr>
        <p:pic>
          <p:nvPicPr>
            <p:cNvPr id="10" name="Picture 10"/>
            <p:cNvPicPr>
              <a:picLocks noChangeAspect="1"/>
            </p:cNvPicPr>
            <p:nvPr/>
          </p:nvPicPr>
          <p:blipFill>
            <a:blip r:embed="rId5"/>
            <a:srcRect l="23182" t="23600" r="23552" b="42024"/>
            <a:stretch>
              <a:fillRect/>
            </a:stretch>
          </p:blipFill>
          <p:spPr>
            <a:xfrm>
              <a:off x="0" y="0"/>
              <a:ext cx="5536636" cy="6352108"/>
            </a:xfrm>
            <a:prstGeom prst="rect">
              <a:avLst/>
            </a:prstGeom>
          </p:spPr>
        </p:pic>
      </p:grpSp>
      <p:sp>
        <p:nvSpPr>
          <p:cNvPr id="11" name="TextBox 11"/>
          <p:cNvSpPr txBox="1"/>
          <p:nvPr/>
        </p:nvSpPr>
        <p:spPr>
          <a:xfrm>
            <a:off x="6218245" y="1323233"/>
            <a:ext cx="5851510" cy="1877375"/>
          </a:xfrm>
          <a:prstGeom prst="rect">
            <a:avLst/>
          </a:prstGeom>
        </p:spPr>
        <p:txBody>
          <a:bodyPr lIns="0" tIns="0" rIns="0" bIns="0" rtlCol="0" anchor="t">
            <a:spAutoFit/>
          </a:bodyPr>
          <a:lstStyle/>
          <a:p>
            <a:pPr algn="just">
              <a:lnSpc>
                <a:spcPts val="14549"/>
              </a:lnSpc>
            </a:pPr>
            <a:r>
              <a:rPr lang="en-US" sz="10392" b="1" spc="-207">
                <a:solidFill>
                  <a:srgbClr val="2657C1"/>
                </a:solidFill>
                <a:latin typeface="Poppins Ultra-Bold"/>
                <a:ea typeface="Poppins Ultra-Bold"/>
                <a:cs typeface="Poppins Ultra-Bold"/>
                <a:sym typeface="Poppins Ultra-Bold"/>
              </a:rPr>
              <a:t>Anggota</a:t>
            </a:r>
          </a:p>
        </p:txBody>
      </p:sp>
      <p:sp>
        <p:nvSpPr>
          <p:cNvPr id="12" name="TextBox 12"/>
          <p:cNvSpPr txBox="1"/>
          <p:nvPr/>
        </p:nvSpPr>
        <p:spPr>
          <a:xfrm>
            <a:off x="2291966" y="8767445"/>
            <a:ext cx="2950829" cy="915035"/>
          </a:xfrm>
          <a:prstGeom prst="rect">
            <a:avLst/>
          </a:prstGeom>
        </p:spPr>
        <p:txBody>
          <a:bodyPr lIns="0" tIns="0" rIns="0" bIns="0" rtlCol="0" anchor="t">
            <a:spAutoFit/>
          </a:bodyPr>
          <a:lstStyle/>
          <a:p>
            <a:pPr algn="ctr">
              <a:lnSpc>
                <a:spcPts val="3640"/>
              </a:lnSpc>
            </a:pPr>
            <a:r>
              <a:rPr lang="en-US" sz="2600" i="1">
                <a:solidFill>
                  <a:srgbClr val="2657C1"/>
                </a:solidFill>
                <a:latin typeface="Poppins Italics"/>
                <a:ea typeface="Poppins Italics"/>
                <a:cs typeface="Poppins Italics"/>
                <a:sym typeface="Poppins Italics"/>
              </a:rPr>
              <a:t>Eza Marpaung</a:t>
            </a:r>
          </a:p>
          <a:p>
            <a:pPr algn="ctr">
              <a:lnSpc>
                <a:spcPts val="3640"/>
              </a:lnSpc>
            </a:pPr>
            <a:r>
              <a:rPr lang="en-US" sz="2600" i="1">
                <a:solidFill>
                  <a:srgbClr val="2657C1"/>
                </a:solidFill>
                <a:latin typeface="Poppins Italics"/>
                <a:ea typeface="Poppins Italics"/>
                <a:cs typeface="Poppins Italics"/>
                <a:sym typeface="Poppins Italics"/>
              </a:rPr>
              <a:t>(2022340250004)</a:t>
            </a:r>
          </a:p>
        </p:txBody>
      </p:sp>
      <p:sp>
        <p:nvSpPr>
          <p:cNvPr id="13" name="TextBox 13"/>
          <p:cNvSpPr txBox="1"/>
          <p:nvPr/>
        </p:nvSpPr>
        <p:spPr>
          <a:xfrm>
            <a:off x="7668586" y="8767445"/>
            <a:ext cx="2950829" cy="915035"/>
          </a:xfrm>
          <a:prstGeom prst="rect">
            <a:avLst/>
          </a:prstGeom>
        </p:spPr>
        <p:txBody>
          <a:bodyPr lIns="0" tIns="0" rIns="0" bIns="0" rtlCol="0" anchor="t">
            <a:spAutoFit/>
          </a:bodyPr>
          <a:lstStyle/>
          <a:p>
            <a:pPr algn="ctr">
              <a:lnSpc>
                <a:spcPts val="3640"/>
              </a:lnSpc>
            </a:pPr>
            <a:r>
              <a:rPr lang="en-US" sz="2600" i="1">
                <a:solidFill>
                  <a:srgbClr val="2657C1"/>
                </a:solidFill>
                <a:latin typeface="Poppins Italics"/>
                <a:ea typeface="Poppins Italics"/>
                <a:cs typeface="Poppins Italics"/>
                <a:sym typeface="Poppins Italics"/>
              </a:rPr>
              <a:t>Nurul Jannah</a:t>
            </a:r>
          </a:p>
          <a:p>
            <a:pPr algn="ctr">
              <a:lnSpc>
                <a:spcPts val="3640"/>
              </a:lnSpc>
            </a:pPr>
            <a:r>
              <a:rPr lang="en-US" sz="2600" i="1">
                <a:solidFill>
                  <a:srgbClr val="2657C1"/>
                </a:solidFill>
                <a:latin typeface="Poppins Italics"/>
                <a:ea typeface="Poppins Italics"/>
                <a:cs typeface="Poppins Italics"/>
                <a:sym typeface="Poppins Italics"/>
              </a:rPr>
              <a:t>(2022340250010)</a:t>
            </a:r>
          </a:p>
        </p:txBody>
      </p:sp>
      <p:sp>
        <p:nvSpPr>
          <p:cNvPr id="14" name="TextBox 14"/>
          <p:cNvSpPr txBox="1"/>
          <p:nvPr/>
        </p:nvSpPr>
        <p:spPr>
          <a:xfrm>
            <a:off x="13049788" y="8767445"/>
            <a:ext cx="2950829" cy="915035"/>
          </a:xfrm>
          <a:prstGeom prst="rect">
            <a:avLst/>
          </a:prstGeom>
        </p:spPr>
        <p:txBody>
          <a:bodyPr lIns="0" tIns="0" rIns="0" bIns="0" rtlCol="0" anchor="t">
            <a:spAutoFit/>
          </a:bodyPr>
          <a:lstStyle/>
          <a:p>
            <a:pPr algn="ctr">
              <a:lnSpc>
                <a:spcPts val="3640"/>
              </a:lnSpc>
            </a:pPr>
            <a:r>
              <a:rPr lang="en-US" sz="2600" i="1">
                <a:solidFill>
                  <a:srgbClr val="2657C1"/>
                </a:solidFill>
                <a:latin typeface="Poppins Italics"/>
                <a:ea typeface="Poppins Italics"/>
                <a:cs typeface="Poppins Italics"/>
                <a:sym typeface="Poppins Italics"/>
              </a:rPr>
              <a:t>Riris Sidabutar</a:t>
            </a:r>
          </a:p>
          <a:p>
            <a:pPr algn="ctr">
              <a:lnSpc>
                <a:spcPts val="3640"/>
              </a:lnSpc>
            </a:pPr>
            <a:r>
              <a:rPr lang="en-US" sz="2600" i="1">
                <a:solidFill>
                  <a:srgbClr val="2657C1"/>
                </a:solidFill>
                <a:latin typeface="Poppins Italics"/>
                <a:ea typeface="Poppins Italics"/>
                <a:cs typeface="Poppins Italics"/>
                <a:sym typeface="Poppins Italics"/>
              </a:rPr>
              <a:t>(2022340250015)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1249833" y="2067217"/>
            <a:ext cx="7038167" cy="8219783"/>
            <a:chOff x="0" y="0"/>
            <a:chExt cx="9384222" cy="10959710"/>
          </a:xfrm>
        </p:grpSpPr>
        <p:pic>
          <p:nvPicPr>
            <p:cNvPr id="3" name="Picture 3"/>
            <p:cNvPicPr>
              <a:picLocks noChangeAspect="1"/>
            </p:cNvPicPr>
            <p:nvPr/>
          </p:nvPicPr>
          <p:blipFill>
            <a:blip r:embed="rId2"/>
            <a:srcRect l="7187" r="7187"/>
            <a:stretch>
              <a:fillRect/>
            </a:stretch>
          </p:blipFill>
          <p:spPr>
            <a:xfrm>
              <a:off x="0" y="0"/>
              <a:ext cx="9384222" cy="10959710"/>
            </a:xfrm>
            <a:prstGeom prst="rect">
              <a:avLst/>
            </a:prstGeom>
          </p:spPr>
        </p:pic>
      </p:grpSp>
      <p:grpSp>
        <p:nvGrpSpPr>
          <p:cNvPr id="4" name="Group 4"/>
          <p:cNvGrpSpPr/>
          <p:nvPr/>
        </p:nvGrpSpPr>
        <p:grpSpPr>
          <a:xfrm>
            <a:off x="785937" y="5011333"/>
            <a:ext cx="157142" cy="3086100"/>
            <a:chOff x="0" y="0"/>
            <a:chExt cx="41387" cy="812800"/>
          </a:xfrm>
        </p:grpSpPr>
        <p:sp>
          <p:nvSpPr>
            <p:cNvPr id="5" name="Freeform 5"/>
            <p:cNvSpPr/>
            <p:nvPr/>
          </p:nvSpPr>
          <p:spPr>
            <a:xfrm>
              <a:off x="0" y="0"/>
              <a:ext cx="41387" cy="812800"/>
            </a:xfrm>
            <a:custGeom>
              <a:avLst/>
              <a:gdLst/>
              <a:ahLst/>
              <a:cxnLst/>
              <a:rect l="l" t="t" r="r" b="b"/>
              <a:pathLst>
                <a:path w="41387" h="812800">
                  <a:moveTo>
                    <a:pt x="0" y="0"/>
                  </a:moveTo>
                  <a:lnTo>
                    <a:pt x="41387" y="0"/>
                  </a:lnTo>
                  <a:lnTo>
                    <a:pt x="41387" y="812800"/>
                  </a:lnTo>
                  <a:lnTo>
                    <a:pt x="0" y="812800"/>
                  </a:lnTo>
                  <a:close/>
                </a:path>
              </a:pathLst>
            </a:custGeom>
            <a:solidFill>
              <a:srgbClr val="2657C1"/>
            </a:solidFill>
          </p:spPr>
        </p:sp>
        <p:sp>
          <p:nvSpPr>
            <p:cNvPr id="6" name="TextBox 6"/>
            <p:cNvSpPr txBox="1"/>
            <p:nvPr/>
          </p:nvSpPr>
          <p:spPr>
            <a:xfrm>
              <a:off x="0" y="-66675"/>
              <a:ext cx="41387" cy="879475"/>
            </a:xfrm>
            <a:prstGeom prst="rect">
              <a:avLst/>
            </a:prstGeom>
          </p:spPr>
          <p:txBody>
            <a:bodyPr lIns="50800" tIns="50800" rIns="50800" bIns="50800" rtlCol="0" anchor="ctr"/>
            <a:lstStyle/>
            <a:p>
              <a:pPr algn="ctr">
                <a:lnSpc>
                  <a:spcPts val="3640"/>
                </a:lnSpc>
              </a:pPr>
              <a:endParaRPr/>
            </a:p>
          </p:txBody>
        </p:sp>
      </p:grpSp>
      <p:grpSp>
        <p:nvGrpSpPr>
          <p:cNvPr id="7" name="Group 7"/>
          <p:cNvGrpSpPr/>
          <p:nvPr/>
        </p:nvGrpSpPr>
        <p:grpSpPr>
          <a:xfrm>
            <a:off x="529176" y="438892"/>
            <a:ext cx="6476410" cy="1179616"/>
            <a:chOff x="0" y="0"/>
            <a:chExt cx="8635213" cy="1572821"/>
          </a:xfrm>
        </p:grpSpPr>
        <p:sp>
          <p:nvSpPr>
            <p:cNvPr id="8" name="Freeform 8"/>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3"/>
              <a:stretch>
                <a:fillRect/>
              </a:stretch>
            </a:blipFill>
          </p:spPr>
        </p:sp>
        <p:sp>
          <p:nvSpPr>
            <p:cNvPr id="9" name="TextBox 9"/>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sp>
        <p:nvSpPr>
          <p:cNvPr id="10" name="TextBox 10"/>
          <p:cNvSpPr txBox="1"/>
          <p:nvPr/>
        </p:nvSpPr>
        <p:spPr>
          <a:xfrm>
            <a:off x="1212107" y="4034217"/>
            <a:ext cx="9400581" cy="2101215"/>
          </a:xfrm>
          <a:prstGeom prst="rect">
            <a:avLst/>
          </a:prstGeom>
        </p:spPr>
        <p:txBody>
          <a:bodyPr lIns="0" tIns="0" rIns="0" bIns="0" rtlCol="0" anchor="t">
            <a:spAutoFit/>
          </a:bodyPr>
          <a:lstStyle/>
          <a:p>
            <a:pPr algn="just">
              <a:lnSpc>
                <a:spcPts val="3359"/>
              </a:lnSpc>
            </a:pPr>
            <a:r>
              <a:rPr lang="en-US" sz="2400" b="1" spc="-48">
                <a:solidFill>
                  <a:srgbClr val="2657C1"/>
                </a:solidFill>
                <a:latin typeface="Poppins Semi-Bold"/>
                <a:ea typeface="Poppins Semi-Bold"/>
                <a:cs typeface="Poppins Semi-Bold"/>
                <a:sym typeface="Poppins Semi-Bold"/>
              </a:rPr>
              <a:t>Sektor Usaha Mikro, Kecil, dan Menengah (UMKM) merupakan tulang punggung perekonomian nasional, yang tidak hanya berfungsi sebagai penyedia lapangan kerja tetapi juga sebagai garda terdepan dalam melestarikan kekayaan budaya dan kuliner lokal.</a:t>
            </a:r>
          </a:p>
        </p:txBody>
      </p:sp>
      <p:sp>
        <p:nvSpPr>
          <p:cNvPr id="11" name="TextBox 11"/>
          <p:cNvSpPr txBox="1"/>
          <p:nvPr/>
        </p:nvSpPr>
        <p:spPr>
          <a:xfrm>
            <a:off x="864508" y="2011255"/>
            <a:ext cx="8358063" cy="1468290"/>
          </a:xfrm>
          <a:prstGeom prst="rect">
            <a:avLst/>
          </a:prstGeom>
        </p:spPr>
        <p:txBody>
          <a:bodyPr lIns="0" tIns="0" rIns="0" bIns="0" rtlCol="0" anchor="t">
            <a:spAutoFit/>
          </a:bodyPr>
          <a:lstStyle/>
          <a:p>
            <a:pPr algn="just">
              <a:lnSpc>
                <a:spcPts val="11470"/>
              </a:lnSpc>
            </a:pPr>
            <a:r>
              <a:rPr lang="en-US" sz="8193" b="1" spc="-163">
                <a:solidFill>
                  <a:srgbClr val="2657C1"/>
                </a:solidFill>
                <a:latin typeface="Poppins Ultra-Bold"/>
                <a:ea typeface="Poppins Ultra-Bold"/>
                <a:cs typeface="Poppins Ultra-Bold"/>
                <a:sym typeface="Poppins Ultra-Bold"/>
              </a:rPr>
              <a:t>Latar Belakang</a:t>
            </a:r>
          </a:p>
        </p:txBody>
      </p:sp>
      <p:sp>
        <p:nvSpPr>
          <p:cNvPr id="12" name="TextBox 12"/>
          <p:cNvSpPr txBox="1"/>
          <p:nvPr/>
        </p:nvSpPr>
        <p:spPr>
          <a:xfrm>
            <a:off x="1212107" y="6497382"/>
            <a:ext cx="9400581" cy="2520315"/>
          </a:xfrm>
          <a:prstGeom prst="rect">
            <a:avLst/>
          </a:prstGeom>
        </p:spPr>
        <p:txBody>
          <a:bodyPr lIns="0" tIns="0" rIns="0" bIns="0" rtlCol="0" anchor="t">
            <a:spAutoFit/>
          </a:bodyPr>
          <a:lstStyle/>
          <a:p>
            <a:pPr algn="just">
              <a:lnSpc>
                <a:spcPts val="3359"/>
              </a:lnSpc>
            </a:pPr>
            <a:r>
              <a:rPr lang="en-US" sz="2400" b="1" spc="-48">
                <a:solidFill>
                  <a:srgbClr val="2657C1"/>
                </a:solidFill>
                <a:latin typeface="Poppins Semi-Bold"/>
                <a:ea typeface="Poppins Semi-Bold"/>
                <a:cs typeface="Poppins Semi-Bold"/>
                <a:sym typeface="Poppins Semi-Bold"/>
              </a:rPr>
              <a:t>Di tengah gempuran kuliner modern dan makanan cepat saji yang didominasi oleh produk impor, makanan tradisional seperti polo pendem menghadapi tantangan besar untuk tetap relevan, terutama di kalangan generasi muda. Padahal, dari perspektif nutrisi, polo pendem merupakan sumber karbohidrat kompleks yang lebih sehat dan alami.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529176" y="438892"/>
            <a:ext cx="6476410" cy="1179616"/>
            <a:chOff x="0" y="0"/>
            <a:chExt cx="8635213" cy="1572821"/>
          </a:xfrm>
        </p:grpSpPr>
        <p:sp>
          <p:nvSpPr>
            <p:cNvPr id="3" name="Freeform 3"/>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2"/>
              <a:stretch>
                <a:fillRect/>
              </a:stretch>
            </a:blipFill>
          </p:spPr>
        </p:sp>
        <p:sp>
          <p:nvSpPr>
            <p:cNvPr id="4" name="TextBox 4"/>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sp>
        <p:nvSpPr>
          <p:cNvPr id="5" name="TextBox 5"/>
          <p:cNvSpPr txBox="1"/>
          <p:nvPr/>
        </p:nvSpPr>
        <p:spPr>
          <a:xfrm>
            <a:off x="9915798" y="2018840"/>
            <a:ext cx="7597906" cy="2520315"/>
          </a:xfrm>
          <a:prstGeom prst="rect">
            <a:avLst/>
          </a:prstGeom>
        </p:spPr>
        <p:txBody>
          <a:bodyPr lIns="0" tIns="0" rIns="0" bIns="0" rtlCol="0" anchor="t">
            <a:spAutoFit/>
          </a:bodyPr>
          <a:lstStyle/>
          <a:p>
            <a:pPr algn="just">
              <a:lnSpc>
                <a:spcPts val="3359"/>
              </a:lnSpc>
            </a:pPr>
            <a:r>
              <a:rPr lang="en-US" sz="2400" b="1" spc="-48" dirty="0">
                <a:solidFill>
                  <a:srgbClr val="2657C1"/>
                </a:solidFill>
                <a:latin typeface="Poppins Semi-Bold"/>
                <a:ea typeface="Poppins Semi-Bold"/>
                <a:cs typeface="Poppins Semi-Bold"/>
                <a:sym typeface="Poppins Semi-Bold"/>
              </a:rPr>
              <a:t>Polo </a:t>
            </a:r>
            <a:r>
              <a:rPr lang="en-US" sz="2400" b="1" spc="-48" dirty="0" err="1">
                <a:solidFill>
                  <a:srgbClr val="2657C1"/>
                </a:solidFill>
                <a:latin typeface="Poppins Semi-Bold"/>
                <a:ea typeface="Poppins Semi-Bold"/>
                <a:cs typeface="Poppins Semi-Bold"/>
                <a:sym typeface="Poppins Semi-Bold"/>
              </a:rPr>
              <a:t>pendem</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adalah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istilah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dalam</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bahasa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Jawa</a:t>
            </a:r>
            <a:r>
              <a:rPr lang="en-US" sz="2400" b="1" spc="-48" dirty="0">
                <a:solidFill>
                  <a:srgbClr val="2657C1"/>
                </a:solidFill>
                <a:latin typeface="Poppins Semi-Bold"/>
                <a:ea typeface="Poppins Semi-Bold"/>
                <a:cs typeface="Poppins Semi-Bold"/>
                <a:sym typeface="Poppins Semi-Bold"/>
              </a:rPr>
              <a:t> yang </a:t>
            </a:r>
            <a:r>
              <a:rPr lang="en-US" sz="2400" b="1" spc="-48" dirty="0" err="1">
                <a:solidFill>
                  <a:srgbClr val="2657C1"/>
                </a:solidFill>
                <a:latin typeface="Poppins Semi-Bold"/>
                <a:ea typeface="Poppins Semi-Bold"/>
                <a:cs typeface="Poppins Semi-Bold"/>
                <a:sym typeface="Poppins Semi-Bold"/>
              </a:rPr>
              <a:t>mengacu</a:t>
            </a:r>
            <a:r>
              <a:rPr lang="en-US" sz="2400" b="1" spc="-48" dirty="0">
                <a:solidFill>
                  <a:srgbClr val="2657C1"/>
                </a:solidFill>
                <a:latin typeface="Poppins Semi-Bold"/>
                <a:ea typeface="Poppins Semi-Bold"/>
                <a:cs typeface="Poppins Semi-Bold"/>
                <a:sym typeface="Poppins Semi-Bold"/>
              </a:rPr>
              <a:t> pada </a:t>
            </a:r>
            <a:r>
              <a:rPr lang="en-US" sz="2400" b="1" spc="-48" dirty="0" err="1">
                <a:solidFill>
                  <a:srgbClr val="2657C1"/>
                </a:solidFill>
                <a:latin typeface="Poppins Semi-Bold"/>
                <a:ea typeface="Poppins Semi-Bold"/>
                <a:cs typeface="Poppins Semi-Bold"/>
                <a:sym typeface="Poppins Semi-Bold"/>
              </a:rPr>
              <a:t>jenis</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makanan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tradisional</a:t>
            </a:r>
            <a:r>
              <a:rPr lang="en-US" sz="2400" b="1" spc="-48" dirty="0">
                <a:solidFill>
                  <a:srgbClr val="2657C1"/>
                </a:solidFill>
                <a:latin typeface="Poppins Semi-Bold"/>
                <a:ea typeface="Poppins Semi-Bold"/>
                <a:cs typeface="Poppins Semi-Bold"/>
                <a:sym typeface="Poppins Semi-Bold"/>
              </a:rPr>
              <a:t> yang </a:t>
            </a:r>
            <a:r>
              <a:rPr lang="en-US" sz="2400" b="1" spc="-48" dirty="0" err="1">
                <a:solidFill>
                  <a:srgbClr val="2657C1"/>
                </a:solidFill>
                <a:latin typeface="Poppins Semi-Bold"/>
                <a:ea typeface="Poppins Semi-Bold"/>
                <a:cs typeface="Poppins Semi-Bold"/>
                <a:sym typeface="Poppins Semi-Bold"/>
              </a:rPr>
              <a:t>terbuat</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dari</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hasil</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bumi</a:t>
            </a:r>
            <a:r>
              <a:rPr lang="en-US" sz="2400" b="1" spc="-48" dirty="0">
                <a:solidFill>
                  <a:srgbClr val="2657C1"/>
                </a:solidFill>
                <a:latin typeface="Poppins Semi-Bold"/>
                <a:ea typeface="Poppins Semi-Bold"/>
                <a:cs typeface="Poppins Semi-Bold"/>
                <a:sym typeface="Poppins Semi-Bold"/>
              </a:rPr>
              <a:t> yang </a:t>
            </a:r>
            <a:r>
              <a:rPr lang="en-US" sz="2400" b="1" spc="-48" dirty="0" err="1">
                <a:solidFill>
                  <a:srgbClr val="2657C1"/>
                </a:solidFill>
                <a:latin typeface="Poppins Semi-Bold"/>
                <a:ea typeface="Poppins Semi-Bold"/>
                <a:cs typeface="Poppins Semi-Bold"/>
                <a:sym typeface="Poppins Semi-Bold"/>
              </a:rPr>
              <a:t>tumbuh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atau</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berbuah</a:t>
            </a:r>
            <a:r>
              <a:rPr lang="en-US" sz="2400" b="1" spc="-48" dirty="0">
                <a:solidFill>
                  <a:srgbClr val="2657C1"/>
                </a:solidFill>
                <a:latin typeface="Poppins Semi-Bold"/>
                <a:ea typeface="Poppins Semi-Bold"/>
                <a:cs typeface="Poppins Semi-Bold"/>
                <a:sym typeface="Poppins Semi-Bold"/>
              </a:rPr>
              <a:t> di </a:t>
            </a:r>
            <a:r>
              <a:rPr lang="en-US" sz="2400" b="1" spc="-48" dirty="0" err="1">
                <a:solidFill>
                  <a:srgbClr val="2657C1"/>
                </a:solidFill>
                <a:latin typeface="Poppins Semi-Bold"/>
                <a:ea typeface="Poppins Semi-Bold"/>
                <a:cs typeface="Poppins Semi-Bold"/>
                <a:sym typeface="Poppins Semi-Bold"/>
              </a:rPr>
              <a:t>dalam</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tanah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terpendam</a:t>
            </a:r>
            <a:r>
              <a:rPr lang="en-US" sz="2400" b="1" spc="-48" dirty="0">
                <a:solidFill>
                  <a:srgbClr val="2657C1"/>
                </a:solidFill>
                <a:latin typeface="Poppins Semi-Bold"/>
                <a:ea typeface="Poppins Semi-Bold"/>
                <a:cs typeface="Poppins Semi-Bold"/>
                <a:sym typeface="Poppins Semi-Bold"/>
              </a:rPr>
              <a:t>/</a:t>
            </a:r>
            <a:r>
              <a:rPr lang="en-US" sz="2400" b="1" spc="-48" dirty="0" err="1">
                <a:solidFill>
                  <a:srgbClr val="2657C1"/>
                </a:solidFill>
                <a:latin typeface="Poppins Semi-Bold"/>
                <a:ea typeface="Poppins Semi-Bold"/>
                <a:cs typeface="Poppins Semi-Bold"/>
                <a:sym typeface="Poppins Semi-Bold"/>
              </a:rPr>
              <a:t>pendem</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umumnya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adalah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umbi-umbian</a:t>
            </a:r>
            <a:r>
              <a:rPr lang="en-US" sz="2400" b="1" spc="-48" dirty="0">
                <a:solidFill>
                  <a:srgbClr val="2657C1"/>
                </a:solidFill>
                <a:latin typeface="Poppins Semi-Bold"/>
                <a:ea typeface="Poppins Semi-Bold"/>
                <a:cs typeface="Poppins Semi-Bold"/>
                <a:sym typeface="Poppins Semi-Bold"/>
              </a:rPr>
              <a:t>.</a:t>
            </a:r>
          </a:p>
          <a:p>
            <a:pPr algn="just">
              <a:lnSpc>
                <a:spcPts val="3359"/>
              </a:lnSpc>
            </a:pPr>
            <a:endParaRPr lang="en-US" sz="2400" b="1" spc="-48" dirty="0">
              <a:solidFill>
                <a:srgbClr val="2657C1"/>
              </a:solidFill>
              <a:latin typeface="Poppins Semi-Bold"/>
              <a:ea typeface="Poppins Semi-Bold"/>
              <a:cs typeface="Poppins Semi-Bold"/>
              <a:sym typeface="Poppins Semi-Bold"/>
            </a:endParaRPr>
          </a:p>
        </p:txBody>
      </p:sp>
      <p:sp>
        <p:nvSpPr>
          <p:cNvPr id="6" name="TextBox 6"/>
          <p:cNvSpPr txBox="1"/>
          <p:nvPr/>
        </p:nvSpPr>
        <p:spPr>
          <a:xfrm>
            <a:off x="1135351" y="5583874"/>
            <a:ext cx="6121333" cy="441325"/>
          </a:xfrm>
          <a:prstGeom prst="rect">
            <a:avLst/>
          </a:prstGeom>
        </p:spPr>
        <p:txBody>
          <a:bodyPr lIns="0" tIns="0" rIns="0" bIns="0" rtlCol="0" anchor="t">
            <a:spAutoFit/>
          </a:bodyPr>
          <a:lstStyle/>
          <a:p>
            <a:pPr algn="l">
              <a:lnSpc>
                <a:spcPts val="3499"/>
              </a:lnSpc>
            </a:pPr>
            <a:r>
              <a:rPr lang="en-US" sz="2499" b="1" spc="-49">
                <a:solidFill>
                  <a:srgbClr val="F7F7F7"/>
                </a:solidFill>
                <a:latin typeface="Poppins Bold"/>
                <a:ea typeface="Poppins Bold"/>
                <a:cs typeface="Poppins Bold"/>
                <a:sym typeface="Poppins Bold"/>
              </a:rPr>
              <a:t>Umbi-umbian dicuci bersih dari tanah</a:t>
            </a:r>
          </a:p>
        </p:txBody>
      </p:sp>
      <p:sp>
        <p:nvSpPr>
          <p:cNvPr id="9" name="TextBox 9"/>
          <p:cNvSpPr txBox="1"/>
          <p:nvPr/>
        </p:nvSpPr>
        <p:spPr>
          <a:xfrm>
            <a:off x="774296" y="2018840"/>
            <a:ext cx="8172672" cy="2939415"/>
          </a:xfrm>
          <a:prstGeom prst="rect">
            <a:avLst/>
          </a:prstGeom>
        </p:spPr>
        <p:txBody>
          <a:bodyPr lIns="0" tIns="0" rIns="0" bIns="0" rtlCol="0" anchor="t">
            <a:spAutoFit/>
          </a:bodyPr>
          <a:lstStyle/>
          <a:p>
            <a:pPr algn="just">
              <a:lnSpc>
                <a:spcPts val="3359"/>
              </a:lnSpc>
            </a:pPr>
            <a:r>
              <a:rPr lang="en-US" sz="2400" b="1" spc="-48">
                <a:solidFill>
                  <a:srgbClr val="2657C1"/>
                </a:solidFill>
                <a:latin typeface="Poppins Semi-Bold"/>
                <a:ea typeface="Poppins Semi-Bold"/>
                <a:cs typeface="Poppins Semi-Bold"/>
                <a:sym typeface="Poppins Semi-Bold"/>
              </a:rPr>
              <a:t>Nama Usaha adalah hal yang sangat penting dan di perlukan supaya produk kita mudah di ingat dan di kenal oleh semua orang khususnya target konsumen kita. Untuk usaha ini, kami memberikan nama “Polo Pendem Nyak Enni“ yang merupakan produk olahan hasil bumi.</a:t>
            </a:r>
          </a:p>
          <a:p>
            <a:pPr algn="just">
              <a:lnSpc>
                <a:spcPts val="3359"/>
              </a:lnSpc>
            </a:pPr>
            <a:endParaRPr lang="en-US" sz="2400" b="1" spc="-48">
              <a:solidFill>
                <a:srgbClr val="2657C1"/>
              </a:solidFill>
              <a:latin typeface="Poppins Semi-Bold"/>
              <a:ea typeface="Poppins Semi-Bold"/>
              <a:cs typeface="Poppins Semi-Bold"/>
              <a:sym typeface="Poppins Semi-Bold"/>
            </a:endParaRPr>
          </a:p>
        </p:txBody>
      </p:sp>
      <p:pic>
        <p:nvPicPr>
          <p:cNvPr id="11" name="Picture 10">
            <a:extLst>
              <a:ext uri="{FF2B5EF4-FFF2-40B4-BE49-F238E27FC236}">
                <a16:creationId xmlns:a16="http://schemas.microsoft.com/office/drawing/2014/main" id="{21AFFCD6-8F7B-4DE4-9D2A-F406C33AFB76}"/>
              </a:ext>
            </a:extLst>
          </p:cNvPr>
          <p:cNvPicPr>
            <a:picLocks noChangeAspect="1"/>
          </p:cNvPicPr>
          <p:nvPr/>
        </p:nvPicPr>
        <p:blipFill>
          <a:blip r:embed="rId3"/>
          <a:stretch>
            <a:fillRect/>
          </a:stretch>
        </p:blipFill>
        <p:spPr>
          <a:xfrm>
            <a:off x="6218883" y="4205347"/>
            <a:ext cx="5456169" cy="608766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529176" y="438892"/>
            <a:ext cx="6476410" cy="1179616"/>
            <a:chOff x="0" y="0"/>
            <a:chExt cx="8635213" cy="1572821"/>
          </a:xfrm>
        </p:grpSpPr>
        <p:sp>
          <p:nvSpPr>
            <p:cNvPr id="3" name="Freeform 3"/>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2"/>
              <a:stretch>
                <a:fillRect/>
              </a:stretch>
            </a:blipFill>
          </p:spPr>
        </p:sp>
        <p:sp>
          <p:nvSpPr>
            <p:cNvPr id="4" name="TextBox 4"/>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sp>
        <p:nvSpPr>
          <p:cNvPr id="5" name="TextBox 5"/>
          <p:cNvSpPr txBox="1"/>
          <p:nvPr/>
        </p:nvSpPr>
        <p:spPr>
          <a:xfrm>
            <a:off x="11992089" y="1945156"/>
            <a:ext cx="4587810" cy="1070519"/>
          </a:xfrm>
          <a:prstGeom prst="rect">
            <a:avLst/>
          </a:prstGeom>
        </p:spPr>
        <p:txBody>
          <a:bodyPr lIns="0" tIns="0" rIns="0" bIns="0" rtlCol="0" anchor="t">
            <a:spAutoFit/>
          </a:bodyPr>
          <a:lstStyle/>
          <a:p>
            <a:pPr algn="just">
              <a:lnSpc>
                <a:spcPts val="8268"/>
              </a:lnSpc>
            </a:pPr>
            <a:r>
              <a:rPr lang="en-US" sz="5905" b="1" spc="-118">
                <a:solidFill>
                  <a:srgbClr val="2657C1"/>
                </a:solidFill>
                <a:latin typeface="Poppins Ultra-Bold"/>
                <a:ea typeface="Poppins Ultra-Bold"/>
                <a:cs typeface="Poppins Ultra-Bold"/>
                <a:sym typeface="Poppins Ultra-Bold"/>
              </a:rPr>
              <a:t>Bahan Baku</a:t>
            </a:r>
          </a:p>
        </p:txBody>
      </p:sp>
      <p:grpSp>
        <p:nvGrpSpPr>
          <p:cNvPr id="6" name="Group 6"/>
          <p:cNvGrpSpPr/>
          <p:nvPr/>
        </p:nvGrpSpPr>
        <p:grpSpPr>
          <a:xfrm>
            <a:off x="11312688" y="3536137"/>
            <a:ext cx="5946612" cy="815003"/>
            <a:chOff x="0" y="0"/>
            <a:chExt cx="7928815" cy="1086671"/>
          </a:xfrm>
        </p:grpSpPr>
        <p:grpSp>
          <p:nvGrpSpPr>
            <p:cNvPr id="7" name="Group 7"/>
            <p:cNvGrpSpPr/>
            <p:nvPr/>
          </p:nvGrpSpPr>
          <p:grpSpPr>
            <a:xfrm>
              <a:off x="0" y="0"/>
              <a:ext cx="7928815" cy="1086671"/>
              <a:chOff x="0" y="0"/>
              <a:chExt cx="1273937" cy="174597"/>
            </a:xfrm>
          </p:grpSpPr>
          <p:sp>
            <p:nvSpPr>
              <p:cNvPr id="8" name="Freeform 8"/>
              <p:cNvSpPr/>
              <p:nvPr/>
            </p:nvSpPr>
            <p:spPr>
              <a:xfrm>
                <a:off x="0" y="0"/>
                <a:ext cx="1273937" cy="174597"/>
              </a:xfrm>
              <a:custGeom>
                <a:avLst/>
                <a:gdLst/>
                <a:ahLst/>
                <a:cxnLst/>
                <a:rect l="l" t="t" r="r" b="b"/>
                <a:pathLst>
                  <a:path w="1273937" h="174597">
                    <a:moveTo>
                      <a:pt x="0" y="0"/>
                    </a:moveTo>
                    <a:lnTo>
                      <a:pt x="1273937" y="0"/>
                    </a:lnTo>
                    <a:lnTo>
                      <a:pt x="1273937" y="174597"/>
                    </a:lnTo>
                    <a:lnTo>
                      <a:pt x="0" y="174597"/>
                    </a:lnTo>
                    <a:close/>
                  </a:path>
                </a:pathLst>
              </a:custGeom>
              <a:solidFill>
                <a:srgbClr val="2657C1"/>
              </a:solidFill>
            </p:spPr>
          </p:sp>
          <p:sp>
            <p:nvSpPr>
              <p:cNvPr id="9" name="TextBox 9"/>
              <p:cNvSpPr txBox="1"/>
              <p:nvPr/>
            </p:nvSpPr>
            <p:spPr>
              <a:xfrm>
                <a:off x="0" y="-85725"/>
                <a:ext cx="1273937" cy="260322"/>
              </a:xfrm>
              <a:prstGeom prst="rect">
                <a:avLst/>
              </a:prstGeom>
            </p:spPr>
            <p:txBody>
              <a:bodyPr lIns="62454" tIns="62454" rIns="62454" bIns="62454" rtlCol="0" anchor="ctr"/>
              <a:lstStyle/>
              <a:p>
                <a:pPr algn="ctr">
                  <a:lnSpc>
                    <a:spcPts val="3919"/>
                  </a:lnSpc>
                </a:pPr>
                <a:endParaRPr/>
              </a:p>
            </p:txBody>
          </p:sp>
        </p:grpSp>
        <p:sp>
          <p:nvSpPr>
            <p:cNvPr id="10" name="TextBox 10"/>
            <p:cNvSpPr txBox="1"/>
            <p:nvPr/>
          </p:nvSpPr>
          <p:spPr>
            <a:xfrm>
              <a:off x="133491" y="226894"/>
              <a:ext cx="7661833" cy="566208"/>
            </a:xfrm>
            <a:prstGeom prst="rect">
              <a:avLst/>
            </a:prstGeom>
          </p:spPr>
          <p:txBody>
            <a:bodyPr lIns="0" tIns="0" rIns="0" bIns="0" rtlCol="0" anchor="t">
              <a:spAutoFit/>
            </a:bodyPr>
            <a:lstStyle/>
            <a:p>
              <a:pPr algn="ctr">
                <a:lnSpc>
                  <a:spcPts val="3499"/>
                </a:lnSpc>
              </a:pPr>
              <a:r>
                <a:rPr lang="en-US" sz="2499" b="1" spc="-49">
                  <a:solidFill>
                    <a:srgbClr val="F7F7F7"/>
                  </a:solidFill>
                  <a:latin typeface="Poppins Bold"/>
                  <a:ea typeface="Poppins Bold"/>
                  <a:cs typeface="Poppins Bold"/>
                  <a:sym typeface="Poppins Bold"/>
                </a:rPr>
                <a:t>Singkong (Ketela Pohon/Kaspe)</a:t>
              </a:r>
            </a:p>
          </p:txBody>
        </p:sp>
      </p:grpSp>
      <p:grpSp>
        <p:nvGrpSpPr>
          <p:cNvPr id="11" name="Group 11"/>
          <p:cNvGrpSpPr/>
          <p:nvPr/>
        </p:nvGrpSpPr>
        <p:grpSpPr>
          <a:xfrm>
            <a:off x="11312688" y="4579740"/>
            <a:ext cx="5946612" cy="815003"/>
            <a:chOff x="0" y="0"/>
            <a:chExt cx="7928815" cy="1086671"/>
          </a:xfrm>
        </p:grpSpPr>
        <p:grpSp>
          <p:nvGrpSpPr>
            <p:cNvPr id="12" name="Group 12"/>
            <p:cNvGrpSpPr/>
            <p:nvPr/>
          </p:nvGrpSpPr>
          <p:grpSpPr>
            <a:xfrm>
              <a:off x="0" y="0"/>
              <a:ext cx="7928815" cy="1086671"/>
              <a:chOff x="0" y="0"/>
              <a:chExt cx="1273937" cy="174597"/>
            </a:xfrm>
          </p:grpSpPr>
          <p:sp>
            <p:nvSpPr>
              <p:cNvPr id="13" name="Freeform 13"/>
              <p:cNvSpPr/>
              <p:nvPr/>
            </p:nvSpPr>
            <p:spPr>
              <a:xfrm>
                <a:off x="0" y="0"/>
                <a:ext cx="1273937" cy="174597"/>
              </a:xfrm>
              <a:custGeom>
                <a:avLst/>
                <a:gdLst/>
                <a:ahLst/>
                <a:cxnLst/>
                <a:rect l="l" t="t" r="r" b="b"/>
                <a:pathLst>
                  <a:path w="1273937" h="174597">
                    <a:moveTo>
                      <a:pt x="0" y="0"/>
                    </a:moveTo>
                    <a:lnTo>
                      <a:pt x="1273937" y="0"/>
                    </a:lnTo>
                    <a:lnTo>
                      <a:pt x="1273937" y="174597"/>
                    </a:lnTo>
                    <a:lnTo>
                      <a:pt x="0" y="174597"/>
                    </a:lnTo>
                    <a:close/>
                  </a:path>
                </a:pathLst>
              </a:custGeom>
              <a:solidFill>
                <a:srgbClr val="2657C1"/>
              </a:solidFill>
            </p:spPr>
          </p:sp>
          <p:sp>
            <p:nvSpPr>
              <p:cNvPr id="14" name="TextBox 14"/>
              <p:cNvSpPr txBox="1"/>
              <p:nvPr/>
            </p:nvSpPr>
            <p:spPr>
              <a:xfrm>
                <a:off x="0" y="-85725"/>
                <a:ext cx="1273937" cy="260322"/>
              </a:xfrm>
              <a:prstGeom prst="rect">
                <a:avLst/>
              </a:prstGeom>
            </p:spPr>
            <p:txBody>
              <a:bodyPr lIns="62454" tIns="62454" rIns="62454" bIns="62454" rtlCol="0" anchor="ctr"/>
              <a:lstStyle/>
              <a:p>
                <a:pPr algn="ctr">
                  <a:lnSpc>
                    <a:spcPts val="3919"/>
                  </a:lnSpc>
                </a:pPr>
                <a:endParaRPr/>
              </a:p>
            </p:txBody>
          </p:sp>
        </p:grpSp>
        <p:sp>
          <p:nvSpPr>
            <p:cNvPr id="15" name="TextBox 15"/>
            <p:cNvSpPr txBox="1"/>
            <p:nvPr/>
          </p:nvSpPr>
          <p:spPr>
            <a:xfrm>
              <a:off x="133491" y="226894"/>
              <a:ext cx="7661833" cy="566208"/>
            </a:xfrm>
            <a:prstGeom prst="rect">
              <a:avLst/>
            </a:prstGeom>
          </p:spPr>
          <p:txBody>
            <a:bodyPr lIns="0" tIns="0" rIns="0" bIns="0" rtlCol="0" anchor="t">
              <a:spAutoFit/>
            </a:bodyPr>
            <a:lstStyle/>
            <a:p>
              <a:pPr algn="ctr">
                <a:lnSpc>
                  <a:spcPts val="3499"/>
                </a:lnSpc>
              </a:pPr>
              <a:r>
                <a:rPr lang="en-US" sz="2499" b="1" spc="-49">
                  <a:solidFill>
                    <a:srgbClr val="F7F7F7"/>
                  </a:solidFill>
                  <a:latin typeface="Poppins Bold"/>
                  <a:ea typeface="Poppins Bold"/>
                  <a:cs typeface="Poppins Bold"/>
                  <a:sym typeface="Poppins Bold"/>
                </a:rPr>
                <a:t>Ubi Jalar (Ketela Rambat/Telo) </a:t>
              </a:r>
            </a:p>
          </p:txBody>
        </p:sp>
      </p:grpSp>
      <p:grpSp>
        <p:nvGrpSpPr>
          <p:cNvPr id="16" name="Group 16"/>
          <p:cNvGrpSpPr/>
          <p:nvPr/>
        </p:nvGrpSpPr>
        <p:grpSpPr>
          <a:xfrm>
            <a:off x="11312688" y="5623343"/>
            <a:ext cx="5946612" cy="815003"/>
            <a:chOff x="0" y="0"/>
            <a:chExt cx="7928815" cy="1086671"/>
          </a:xfrm>
        </p:grpSpPr>
        <p:grpSp>
          <p:nvGrpSpPr>
            <p:cNvPr id="17" name="Group 17"/>
            <p:cNvGrpSpPr/>
            <p:nvPr/>
          </p:nvGrpSpPr>
          <p:grpSpPr>
            <a:xfrm>
              <a:off x="0" y="0"/>
              <a:ext cx="7928815" cy="1086671"/>
              <a:chOff x="0" y="0"/>
              <a:chExt cx="1273937" cy="174597"/>
            </a:xfrm>
          </p:grpSpPr>
          <p:sp>
            <p:nvSpPr>
              <p:cNvPr id="18" name="Freeform 18"/>
              <p:cNvSpPr/>
              <p:nvPr/>
            </p:nvSpPr>
            <p:spPr>
              <a:xfrm>
                <a:off x="0" y="0"/>
                <a:ext cx="1273937" cy="174597"/>
              </a:xfrm>
              <a:custGeom>
                <a:avLst/>
                <a:gdLst/>
                <a:ahLst/>
                <a:cxnLst/>
                <a:rect l="l" t="t" r="r" b="b"/>
                <a:pathLst>
                  <a:path w="1273937" h="174597">
                    <a:moveTo>
                      <a:pt x="0" y="0"/>
                    </a:moveTo>
                    <a:lnTo>
                      <a:pt x="1273937" y="0"/>
                    </a:lnTo>
                    <a:lnTo>
                      <a:pt x="1273937" y="174597"/>
                    </a:lnTo>
                    <a:lnTo>
                      <a:pt x="0" y="174597"/>
                    </a:lnTo>
                    <a:close/>
                  </a:path>
                </a:pathLst>
              </a:custGeom>
              <a:solidFill>
                <a:srgbClr val="2657C1"/>
              </a:solidFill>
            </p:spPr>
          </p:sp>
          <p:sp>
            <p:nvSpPr>
              <p:cNvPr id="19" name="TextBox 19"/>
              <p:cNvSpPr txBox="1"/>
              <p:nvPr/>
            </p:nvSpPr>
            <p:spPr>
              <a:xfrm>
                <a:off x="0" y="-85725"/>
                <a:ext cx="1273937" cy="260322"/>
              </a:xfrm>
              <a:prstGeom prst="rect">
                <a:avLst/>
              </a:prstGeom>
            </p:spPr>
            <p:txBody>
              <a:bodyPr lIns="62454" tIns="62454" rIns="62454" bIns="62454" rtlCol="0" anchor="ctr"/>
              <a:lstStyle/>
              <a:p>
                <a:pPr algn="ctr">
                  <a:lnSpc>
                    <a:spcPts val="3919"/>
                  </a:lnSpc>
                </a:pPr>
                <a:endParaRPr/>
              </a:p>
            </p:txBody>
          </p:sp>
        </p:grpSp>
        <p:sp>
          <p:nvSpPr>
            <p:cNvPr id="20" name="TextBox 20"/>
            <p:cNvSpPr txBox="1"/>
            <p:nvPr/>
          </p:nvSpPr>
          <p:spPr>
            <a:xfrm>
              <a:off x="133491" y="226894"/>
              <a:ext cx="7661833" cy="566208"/>
            </a:xfrm>
            <a:prstGeom prst="rect">
              <a:avLst/>
            </a:prstGeom>
          </p:spPr>
          <p:txBody>
            <a:bodyPr lIns="0" tIns="0" rIns="0" bIns="0" rtlCol="0" anchor="t">
              <a:spAutoFit/>
            </a:bodyPr>
            <a:lstStyle/>
            <a:p>
              <a:pPr algn="ctr">
                <a:lnSpc>
                  <a:spcPts val="3499"/>
                </a:lnSpc>
              </a:pPr>
              <a:r>
                <a:rPr lang="en-US" sz="2499" b="1" spc="-49">
                  <a:solidFill>
                    <a:srgbClr val="F7F7F7"/>
                  </a:solidFill>
                  <a:latin typeface="Poppins Bold"/>
                  <a:ea typeface="Poppins Bold"/>
                  <a:cs typeface="Poppins Bold"/>
                  <a:sym typeface="Poppins Bold"/>
                </a:rPr>
                <a:t>Talas (Mbothe)</a:t>
              </a:r>
            </a:p>
          </p:txBody>
        </p:sp>
      </p:grpSp>
      <p:grpSp>
        <p:nvGrpSpPr>
          <p:cNvPr id="21" name="Group 21"/>
          <p:cNvGrpSpPr/>
          <p:nvPr/>
        </p:nvGrpSpPr>
        <p:grpSpPr>
          <a:xfrm>
            <a:off x="11312688" y="6602073"/>
            <a:ext cx="5946612" cy="1253153"/>
            <a:chOff x="0" y="0"/>
            <a:chExt cx="7928815" cy="1670871"/>
          </a:xfrm>
        </p:grpSpPr>
        <p:grpSp>
          <p:nvGrpSpPr>
            <p:cNvPr id="22" name="Group 22"/>
            <p:cNvGrpSpPr/>
            <p:nvPr/>
          </p:nvGrpSpPr>
          <p:grpSpPr>
            <a:xfrm>
              <a:off x="0" y="0"/>
              <a:ext cx="7928815" cy="1670871"/>
              <a:chOff x="0" y="0"/>
              <a:chExt cx="1273937" cy="268462"/>
            </a:xfrm>
          </p:grpSpPr>
          <p:sp>
            <p:nvSpPr>
              <p:cNvPr id="23" name="Freeform 23"/>
              <p:cNvSpPr/>
              <p:nvPr/>
            </p:nvSpPr>
            <p:spPr>
              <a:xfrm>
                <a:off x="0" y="0"/>
                <a:ext cx="1273937" cy="268462"/>
              </a:xfrm>
              <a:custGeom>
                <a:avLst/>
                <a:gdLst/>
                <a:ahLst/>
                <a:cxnLst/>
                <a:rect l="l" t="t" r="r" b="b"/>
                <a:pathLst>
                  <a:path w="1273937" h="268462">
                    <a:moveTo>
                      <a:pt x="0" y="0"/>
                    </a:moveTo>
                    <a:lnTo>
                      <a:pt x="1273937" y="0"/>
                    </a:lnTo>
                    <a:lnTo>
                      <a:pt x="1273937" y="268462"/>
                    </a:lnTo>
                    <a:lnTo>
                      <a:pt x="0" y="268462"/>
                    </a:lnTo>
                    <a:close/>
                  </a:path>
                </a:pathLst>
              </a:custGeom>
              <a:solidFill>
                <a:srgbClr val="2657C1"/>
              </a:solidFill>
            </p:spPr>
          </p:sp>
          <p:sp>
            <p:nvSpPr>
              <p:cNvPr id="24" name="TextBox 24"/>
              <p:cNvSpPr txBox="1"/>
              <p:nvPr/>
            </p:nvSpPr>
            <p:spPr>
              <a:xfrm>
                <a:off x="0" y="-85725"/>
                <a:ext cx="1273937" cy="354187"/>
              </a:xfrm>
              <a:prstGeom prst="rect">
                <a:avLst/>
              </a:prstGeom>
            </p:spPr>
            <p:txBody>
              <a:bodyPr lIns="62454" tIns="62454" rIns="62454" bIns="62454" rtlCol="0" anchor="ctr"/>
              <a:lstStyle/>
              <a:p>
                <a:pPr algn="ctr">
                  <a:lnSpc>
                    <a:spcPts val="3919"/>
                  </a:lnSpc>
                </a:pPr>
                <a:endParaRPr/>
              </a:p>
            </p:txBody>
          </p:sp>
        </p:grpSp>
        <p:sp>
          <p:nvSpPr>
            <p:cNvPr id="25" name="TextBox 25"/>
            <p:cNvSpPr txBox="1"/>
            <p:nvPr/>
          </p:nvSpPr>
          <p:spPr>
            <a:xfrm>
              <a:off x="133491" y="226894"/>
              <a:ext cx="7661833" cy="1150408"/>
            </a:xfrm>
            <a:prstGeom prst="rect">
              <a:avLst/>
            </a:prstGeom>
          </p:spPr>
          <p:txBody>
            <a:bodyPr lIns="0" tIns="0" rIns="0" bIns="0" rtlCol="0" anchor="t">
              <a:spAutoFit/>
            </a:bodyPr>
            <a:lstStyle/>
            <a:p>
              <a:pPr algn="ctr">
                <a:lnSpc>
                  <a:spcPts val="3499"/>
                </a:lnSpc>
              </a:pPr>
              <a:r>
                <a:rPr lang="en-US" sz="2499" b="1" spc="-49">
                  <a:solidFill>
                    <a:srgbClr val="F7F7F7"/>
                  </a:solidFill>
                  <a:latin typeface="Poppins Bold"/>
                  <a:ea typeface="Poppins Bold"/>
                  <a:cs typeface="Poppins Bold"/>
                  <a:sym typeface="Poppins Bold"/>
                </a:rPr>
                <a:t>Umbi Lainnya seperti (Ganyong, Gembili, Uwi)</a:t>
              </a:r>
            </a:p>
          </p:txBody>
        </p:sp>
      </p:grpSp>
      <p:sp>
        <p:nvSpPr>
          <p:cNvPr id="26" name="TextBox 26"/>
          <p:cNvSpPr txBox="1"/>
          <p:nvPr/>
        </p:nvSpPr>
        <p:spPr>
          <a:xfrm>
            <a:off x="1028700" y="1945156"/>
            <a:ext cx="7341061" cy="1070519"/>
          </a:xfrm>
          <a:prstGeom prst="rect">
            <a:avLst/>
          </a:prstGeom>
        </p:spPr>
        <p:txBody>
          <a:bodyPr lIns="0" tIns="0" rIns="0" bIns="0" rtlCol="0" anchor="t">
            <a:spAutoFit/>
          </a:bodyPr>
          <a:lstStyle/>
          <a:p>
            <a:pPr algn="just">
              <a:lnSpc>
                <a:spcPts val="8268"/>
              </a:lnSpc>
            </a:pPr>
            <a:r>
              <a:rPr lang="en-US" sz="5905" b="1" spc="-118">
                <a:solidFill>
                  <a:srgbClr val="2657C1"/>
                </a:solidFill>
                <a:latin typeface="Poppins Ultra-Bold"/>
                <a:ea typeface="Poppins Ultra-Bold"/>
                <a:cs typeface="Poppins Ultra-Bold"/>
                <a:sym typeface="Poppins Ultra-Bold"/>
              </a:rPr>
              <a:t>Proses Pembuatan</a:t>
            </a:r>
          </a:p>
        </p:txBody>
      </p:sp>
      <p:grpSp>
        <p:nvGrpSpPr>
          <p:cNvPr id="27" name="Group 27"/>
          <p:cNvGrpSpPr/>
          <p:nvPr/>
        </p:nvGrpSpPr>
        <p:grpSpPr>
          <a:xfrm>
            <a:off x="1028700" y="3536137"/>
            <a:ext cx="6334635" cy="815003"/>
            <a:chOff x="0" y="0"/>
            <a:chExt cx="8446180" cy="1086671"/>
          </a:xfrm>
        </p:grpSpPr>
        <p:grpSp>
          <p:nvGrpSpPr>
            <p:cNvPr id="28" name="Group 28"/>
            <p:cNvGrpSpPr/>
            <p:nvPr/>
          </p:nvGrpSpPr>
          <p:grpSpPr>
            <a:xfrm>
              <a:off x="0" y="0"/>
              <a:ext cx="8446180" cy="1086671"/>
              <a:chOff x="0" y="0"/>
              <a:chExt cx="1357063" cy="174597"/>
            </a:xfrm>
          </p:grpSpPr>
          <p:sp>
            <p:nvSpPr>
              <p:cNvPr id="29" name="Freeform 29"/>
              <p:cNvSpPr/>
              <p:nvPr/>
            </p:nvSpPr>
            <p:spPr>
              <a:xfrm>
                <a:off x="0" y="0"/>
                <a:ext cx="1357063" cy="174597"/>
              </a:xfrm>
              <a:custGeom>
                <a:avLst/>
                <a:gdLst/>
                <a:ahLst/>
                <a:cxnLst/>
                <a:rect l="l" t="t" r="r" b="b"/>
                <a:pathLst>
                  <a:path w="1357063" h="174597">
                    <a:moveTo>
                      <a:pt x="0" y="0"/>
                    </a:moveTo>
                    <a:lnTo>
                      <a:pt x="1357063" y="0"/>
                    </a:lnTo>
                    <a:lnTo>
                      <a:pt x="1357063" y="174597"/>
                    </a:lnTo>
                    <a:lnTo>
                      <a:pt x="0" y="174597"/>
                    </a:lnTo>
                    <a:close/>
                  </a:path>
                </a:pathLst>
              </a:custGeom>
              <a:solidFill>
                <a:srgbClr val="2657C1"/>
              </a:solidFill>
            </p:spPr>
          </p:sp>
          <p:sp>
            <p:nvSpPr>
              <p:cNvPr id="30" name="TextBox 30"/>
              <p:cNvSpPr txBox="1"/>
              <p:nvPr/>
            </p:nvSpPr>
            <p:spPr>
              <a:xfrm>
                <a:off x="0" y="-85725"/>
                <a:ext cx="1357063" cy="260322"/>
              </a:xfrm>
              <a:prstGeom prst="rect">
                <a:avLst/>
              </a:prstGeom>
            </p:spPr>
            <p:txBody>
              <a:bodyPr lIns="62454" tIns="62454" rIns="62454" bIns="62454" rtlCol="0" anchor="ctr"/>
              <a:lstStyle/>
              <a:p>
                <a:pPr algn="ctr">
                  <a:lnSpc>
                    <a:spcPts val="3919"/>
                  </a:lnSpc>
                </a:pPr>
                <a:endParaRPr/>
              </a:p>
            </p:txBody>
          </p:sp>
        </p:grpSp>
        <p:sp>
          <p:nvSpPr>
            <p:cNvPr id="31" name="TextBox 31"/>
            <p:cNvSpPr txBox="1"/>
            <p:nvPr/>
          </p:nvSpPr>
          <p:spPr>
            <a:xfrm>
              <a:off x="142201" y="226894"/>
              <a:ext cx="8161777" cy="566208"/>
            </a:xfrm>
            <a:prstGeom prst="rect">
              <a:avLst/>
            </a:prstGeom>
          </p:spPr>
          <p:txBody>
            <a:bodyPr lIns="0" tIns="0" rIns="0" bIns="0" rtlCol="0" anchor="t">
              <a:spAutoFit/>
            </a:bodyPr>
            <a:lstStyle/>
            <a:p>
              <a:pPr algn="l">
                <a:lnSpc>
                  <a:spcPts val="3499"/>
                </a:lnSpc>
              </a:pPr>
              <a:r>
                <a:rPr lang="en-US" sz="2499" b="1" spc="-49">
                  <a:solidFill>
                    <a:srgbClr val="F7F7F7"/>
                  </a:solidFill>
                  <a:latin typeface="Poppins Bold"/>
                  <a:ea typeface="Poppins Bold"/>
                  <a:cs typeface="Poppins Bold"/>
                  <a:sym typeface="Poppins Bold"/>
                </a:rPr>
                <a:t>Umbi-umbian dicuci bersih dari tanah</a:t>
              </a:r>
            </a:p>
          </p:txBody>
        </p:sp>
      </p:grpSp>
      <p:grpSp>
        <p:nvGrpSpPr>
          <p:cNvPr id="32" name="Group 32"/>
          <p:cNvGrpSpPr/>
          <p:nvPr/>
        </p:nvGrpSpPr>
        <p:grpSpPr>
          <a:xfrm>
            <a:off x="1028700" y="4579740"/>
            <a:ext cx="9781756" cy="2129453"/>
            <a:chOff x="0" y="0"/>
            <a:chExt cx="13042341" cy="2839271"/>
          </a:xfrm>
        </p:grpSpPr>
        <p:grpSp>
          <p:nvGrpSpPr>
            <p:cNvPr id="33" name="Group 33"/>
            <p:cNvGrpSpPr/>
            <p:nvPr/>
          </p:nvGrpSpPr>
          <p:grpSpPr>
            <a:xfrm>
              <a:off x="0" y="0"/>
              <a:ext cx="13042341" cy="2839271"/>
              <a:chOff x="0" y="0"/>
              <a:chExt cx="2095536" cy="456191"/>
            </a:xfrm>
          </p:grpSpPr>
          <p:sp>
            <p:nvSpPr>
              <p:cNvPr id="34" name="Freeform 34"/>
              <p:cNvSpPr/>
              <p:nvPr/>
            </p:nvSpPr>
            <p:spPr>
              <a:xfrm>
                <a:off x="0" y="0"/>
                <a:ext cx="2095536" cy="456191"/>
              </a:xfrm>
              <a:custGeom>
                <a:avLst/>
                <a:gdLst/>
                <a:ahLst/>
                <a:cxnLst/>
                <a:rect l="l" t="t" r="r" b="b"/>
                <a:pathLst>
                  <a:path w="2095536" h="456191">
                    <a:moveTo>
                      <a:pt x="0" y="0"/>
                    </a:moveTo>
                    <a:lnTo>
                      <a:pt x="2095536" y="0"/>
                    </a:lnTo>
                    <a:lnTo>
                      <a:pt x="2095536" y="456191"/>
                    </a:lnTo>
                    <a:lnTo>
                      <a:pt x="0" y="456191"/>
                    </a:lnTo>
                    <a:close/>
                  </a:path>
                </a:pathLst>
              </a:custGeom>
              <a:solidFill>
                <a:srgbClr val="2657C1"/>
              </a:solidFill>
            </p:spPr>
          </p:sp>
          <p:sp>
            <p:nvSpPr>
              <p:cNvPr id="35" name="TextBox 35"/>
              <p:cNvSpPr txBox="1"/>
              <p:nvPr/>
            </p:nvSpPr>
            <p:spPr>
              <a:xfrm>
                <a:off x="0" y="-85725"/>
                <a:ext cx="2095536" cy="541916"/>
              </a:xfrm>
              <a:prstGeom prst="rect">
                <a:avLst/>
              </a:prstGeom>
            </p:spPr>
            <p:txBody>
              <a:bodyPr lIns="62454" tIns="62454" rIns="62454" bIns="62454" rtlCol="0" anchor="ctr"/>
              <a:lstStyle/>
              <a:p>
                <a:pPr algn="ctr">
                  <a:lnSpc>
                    <a:spcPts val="3919"/>
                  </a:lnSpc>
                </a:pPr>
                <a:endParaRPr/>
              </a:p>
            </p:txBody>
          </p:sp>
        </p:grpSp>
        <p:sp>
          <p:nvSpPr>
            <p:cNvPr id="36" name="TextBox 36"/>
            <p:cNvSpPr txBox="1"/>
            <p:nvPr/>
          </p:nvSpPr>
          <p:spPr>
            <a:xfrm>
              <a:off x="219583" y="226894"/>
              <a:ext cx="12603174" cy="2318808"/>
            </a:xfrm>
            <a:prstGeom prst="rect">
              <a:avLst/>
            </a:prstGeom>
          </p:spPr>
          <p:txBody>
            <a:bodyPr lIns="0" tIns="0" rIns="0" bIns="0" rtlCol="0" anchor="t">
              <a:spAutoFit/>
            </a:bodyPr>
            <a:lstStyle/>
            <a:p>
              <a:pPr algn="l">
                <a:lnSpc>
                  <a:spcPts val="3499"/>
                </a:lnSpc>
              </a:pPr>
              <a:r>
                <a:rPr lang="en-US" sz="2499" b="1" spc="-49">
                  <a:solidFill>
                    <a:srgbClr val="F7F7F7"/>
                  </a:solidFill>
                  <a:latin typeface="Poppins Bold"/>
                  <a:ea typeface="Poppins Bold"/>
                  <a:cs typeface="Poppins Bold"/>
                  <a:sym typeface="Poppins Bold"/>
                </a:rPr>
                <a:t>Bahan-bahan tersebut kemudian direbus atau dikukus hingga matang. Metode ini membuat polo pendem menjadi hidangan yang sehat karena tidak menggunakan minyak, bahan tambahan, atau bumbu penyedap.</a:t>
              </a:r>
            </a:p>
          </p:txBody>
        </p:sp>
      </p:grpSp>
      <p:grpSp>
        <p:nvGrpSpPr>
          <p:cNvPr id="37" name="Group 37"/>
          <p:cNvGrpSpPr/>
          <p:nvPr/>
        </p:nvGrpSpPr>
        <p:grpSpPr>
          <a:xfrm>
            <a:off x="1028700" y="6937793"/>
            <a:ext cx="9781756" cy="1691303"/>
            <a:chOff x="0" y="0"/>
            <a:chExt cx="13042341" cy="2255071"/>
          </a:xfrm>
        </p:grpSpPr>
        <p:grpSp>
          <p:nvGrpSpPr>
            <p:cNvPr id="38" name="Group 38"/>
            <p:cNvGrpSpPr/>
            <p:nvPr/>
          </p:nvGrpSpPr>
          <p:grpSpPr>
            <a:xfrm>
              <a:off x="0" y="0"/>
              <a:ext cx="13042341" cy="2255071"/>
              <a:chOff x="0" y="0"/>
              <a:chExt cx="2095536" cy="362326"/>
            </a:xfrm>
          </p:grpSpPr>
          <p:sp>
            <p:nvSpPr>
              <p:cNvPr id="39" name="Freeform 39"/>
              <p:cNvSpPr/>
              <p:nvPr/>
            </p:nvSpPr>
            <p:spPr>
              <a:xfrm>
                <a:off x="0" y="0"/>
                <a:ext cx="2095536" cy="362326"/>
              </a:xfrm>
              <a:custGeom>
                <a:avLst/>
                <a:gdLst/>
                <a:ahLst/>
                <a:cxnLst/>
                <a:rect l="l" t="t" r="r" b="b"/>
                <a:pathLst>
                  <a:path w="2095536" h="362326">
                    <a:moveTo>
                      <a:pt x="0" y="0"/>
                    </a:moveTo>
                    <a:lnTo>
                      <a:pt x="2095536" y="0"/>
                    </a:lnTo>
                    <a:lnTo>
                      <a:pt x="2095536" y="362326"/>
                    </a:lnTo>
                    <a:lnTo>
                      <a:pt x="0" y="362326"/>
                    </a:lnTo>
                    <a:close/>
                  </a:path>
                </a:pathLst>
              </a:custGeom>
              <a:solidFill>
                <a:srgbClr val="2657C1"/>
              </a:solidFill>
            </p:spPr>
          </p:sp>
          <p:sp>
            <p:nvSpPr>
              <p:cNvPr id="40" name="TextBox 40"/>
              <p:cNvSpPr txBox="1"/>
              <p:nvPr/>
            </p:nvSpPr>
            <p:spPr>
              <a:xfrm>
                <a:off x="0" y="-85725"/>
                <a:ext cx="2095536" cy="448051"/>
              </a:xfrm>
              <a:prstGeom prst="rect">
                <a:avLst/>
              </a:prstGeom>
            </p:spPr>
            <p:txBody>
              <a:bodyPr lIns="62454" tIns="62454" rIns="62454" bIns="62454" rtlCol="0" anchor="ctr"/>
              <a:lstStyle/>
              <a:p>
                <a:pPr algn="ctr">
                  <a:lnSpc>
                    <a:spcPts val="3919"/>
                  </a:lnSpc>
                </a:pPr>
                <a:endParaRPr/>
              </a:p>
            </p:txBody>
          </p:sp>
        </p:grpSp>
        <p:sp>
          <p:nvSpPr>
            <p:cNvPr id="41" name="TextBox 41"/>
            <p:cNvSpPr txBox="1"/>
            <p:nvPr/>
          </p:nvSpPr>
          <p:spPr>
            <a:xfrm>
              <a:off x="219583" y="226894"/>
              <a:ext cx="12603174" cy="1734608"/>
            </a:xfrm>
            <a:prstGeom prst="rect">
              <a:avLst/>
            </a:prstGeom>
          </p:spPr>
          <p:txBody>
            <a:bodyPr lIns="0" tIns="0" rIns="0" bIns="0" rtlCol="0" anchor="t">
              <a:spAutoFit/>
            </a:bodyPr>
            <a:lstStyle/>
            <a:p>
              <a:pPr algn="l">
                <a:lnSpc>
                  <a:spcPts val="3499"/>
                </a:lnSpc>
              </a:pPr>
              <a:r>
                <a:rPr lang="en-US" sz="2499" b="1" spc="-49">
                  <a:solidFill>
                    <a:srgbClr val="F7F7F7"/>
                  </a:solidFill>
                  <a:latin typeface="Poppins Bold"/>
                  <a:ea typeface="Poppins Bold"/>
                  <a:cs typeface="Poppins Bold"/>
                  <a:sym typeface="Poppins Bold"/>
                </a:rPr>
                <a:t>Biasanya disajikan dalam keadaan hangat, seringkali hanya didampingi dengan taburan kelapa parut atau dimakan apa adanya.</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0557787" y="3423204"/>
            <a:ext cx="6152964" cy="6496930"/>
            <a:chOff x="0" y="0"/>
            <a:chExt cx="8203952" cy="8662574"/>
          </a:xfrm>
        </p:grpSpPr>
        <p:pic>
          <p:nvPicPr>
            <p:cNvPr id="3" name="Picture 3"/>
            <p:cNvPicPr>
              <a:picLocks noChangeAspect="1"/>
            </p:cNvPicPr>
            <p:nvPr/>
          </p:nvPicPr>
          <p:blipFill>
            <a:blip r:embed="rId2"/>
            <a:srcRect l="10774" r="2854" b="8800"/>
            <a:stretch>
              <a:fillRect/>
            </a:stretch>
          </p:blipFill>
          <p:spPr>
            <a:xfrm>
              <a:off x="0" y="0"/>
              <a:ext cx="8203952" cy="8662574"/>
            </a:xfrm>
            <a:prstGeom prst="rect">
              <a:avLst/>
            </a:prstGeom>
          </p:spPr>
        </p:pic>
      </p:grpSp>
      <p:grpSp>
        <p:nvGrpSpPr>
          <p:cNvPr id="4" name="Group 4"/>
          <p:cNvGrpSpPr/>
          <p:nvPr/>
        </p:nvGrpSpPr>
        <p:grpSpPr>
          <a:xfrm rot="-5400000">
            <a:off x="450605" y="2590573"/>
            <a:ext cx="157142" cy="5450657"/>
            <a:chOff x="0" y="0"/>
            <a:chExt cx="41387" cy="1435564"/>
          </a:xfrm>
        </p:grpSpPr>
        <p:sp>
          <p:nvSpPr>
            <p:cNvPr id="5" name="Freeform 5"/>
            <p:cNvSpPr/>
            <p:nvPr/>
          </p:nvSpPr>
          <p:spPr>
            <a:xfrm>
              <a:off x="0" y="0"/>
              <a:ext cx="41387" cy="1435564"/>
            </a:xfrm>
            <a:custGeom>
              <a:avLst/>
              <a:gdLst/>
              <a:ahLst/>
              <a:cxnLst/>
              <a:rect l="l" t="t" r="r" b="b"/>
              <a:pathLst>
                <a:path w="41387" h="1435564">
                  <a:moveTo>
                    <a:pt x="0" y="0"/>
                  </a:moveTo>
                  <a:lnTo>
                    <a:pt x="41387" y="0"/>
                  </a:lnTo>
                  <a:lnTo>
                    <a:pt x="41387" y="1435564"/>
                  </a:lnTo>
                  <a:lnTo>
                    <a:pt x="0" y="1435564"/>
                  </a:lnTo>
                  <a:close/>
                </a:path>
              </a:pathLst>
            </a:custGeom>
            <a:solidFill>
              <a:srgbClr val="2657C1"/>
            </a:solidFill>
          </p:spPr>
        </p:sp>
        <p:sp>
          <p:nvSpPr>
            <p:cNvPr id="6" name="TextBox 6"/>
            <p:cNvSpPr txBox="1"/>
            <p:nvPr/>
          </p:nvSpPr>
          <p:spPr>
            <a:xfrm>
              <a:off x="0" y="-66675"/>
              <a:ext cx="41387" cy="1502239"/>
            </a:xfrm>
            <a:prstGeom prst="rect">
              <a:avLst/>
            </a:prstGeom>
          </p:spPr>
          <p:txBody>
            <a:bodyPr lIns="50800" tIns="50800" rIns="50800" bIns="50800" rtlCol="0" anchor="ctr"/>
            <a:lstStyle/>
            <a:p>
              <a:pPr algn="ctr">
                <a:lnSpc>
                  <a:spcPts val="3640"/>
                </a:lnSpc>
              </a:pPr>
              <a:endParaRPr/>
            </a:p>
          </p:txBody>
        </p:sp>
      </p:grpSp>
      <p:grpSp>
        <p:nvGrpSpPr>
          <p:cNvPr id="7" name="Group 7"/>
          <p:cNvGrpSpPr/>
          <p:nvPr/>
        </p:nvGrpSpPr>
        <p:grpSpPr>
          <a:xfrm>
            <a:off x="529176" y="438892"/>
            <a:ext cx="6476410" cy="1179616"/>
            <a:chOff x="0" y="0"/>
            <a:chExt cx="8635213" cy="1572821"/>
          </a:xfrm>
        </p:grpSpPr>
        <p:sp>
          <p:nvSpPr>
            <p:cNvPr id="8" name="Freeform 8"/>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3"/>
              <a:stretch>
                <a:fillRect/>
              </a:stretch>
            </a:blipFill>
          </p:spPr>
        </p:sp>
        <p:sp>
          <p:nvSpPr>
            <p:cNvPr id="9" name="TextBox 9"/>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grpSp>
        <p:nvGrpSpPr>
          <p:cNvPr id="10" name="Group 10"/>
          <p:cNvGrpSpPr/>
          <p:nvPr/>
        </p:nvGrpSpPr>
        <p:grpSpPr>
          <a:xfrm rot="-5400000">
            <a:off x="195511" y="5607323"/>
            <a:ext cx="157142" cy="5450657"/>
            <a:chOff x="0" y="0"/>
            <a:chExt cx="41387" cy="1435564"/>
          </a:xfrm>
        </p:grpSpPr>
        <p:sp>
          <p:nvSpPr>
            <p:cNvPr id="11" name="Freeform 11"/>
            <p:cNvSpPr/>
            <p:nvPr/>
          </p:nvSpPr>
          <p:spPr>
            <a:xfrm>
              <a:off x="0" y="0"/>
              <a:ext cx="41387" cy="1435564"/>
            </a:xfrm>
            <a:custGeom>
              <a:avLst/>
              <a:gdLst/>
              <a:ahLst/>
              <a:cxnLst/>
              <a:rect l="l" t="t" r="r" b="b"/>
              <a:pathLst>
                <a:path w="41387" h="1435564">
                  <a:moveTo>
                    <a:pt x="0" y="0"/>
                  </a:moveTo>
                  <a:lnTo>
                    <a:pt x="41387" y="0"/>
                  </a:lnTo>
                  <a:lnTo>
                    <a:pt x="41387" y="1435564"/>
                  </a:lnTo>
                  <a:lnTo>
                    <a:pt x="0" y="1435564"/>
                  </a:lnTo>
                  <a:close/>
                </a:path>
              </a:pathLst>
            </a:custGeom>
            <a:solidFill>
              <a:srgbClr val="2657C1"/>
            </a:solidFill>
          </p:spPr>
        </p:sp>
        <p:sp>
          <p:nvSpPr>
            <p:cNvPr id="12" name="TextBox 12"/>
            <p:cNvSpPr txBox="1"/>
            <p:nvPr/>
          </p:nvSpPr>
          <p:spPr>
            <a:xfrm>
              <a:off x="0" y="-66675"/>
              <a:ext cx="41387" cy="1502239"/>
            </a:xfrm>
            <a:prstGeom prst="rect">
              <a:avLst/>
            </a:prstGeom>
          </p:spPr>
          <p:txBody>
            <a:bodyPr lIns="50800" tIns="50800" rIns="50800" bIns="50800" rtlCol="0" anchor="ctr"/>
            <a:lstStyle/>
            <a:p>
              <a:pPr algn="ctr">
                <a:lnSpc>
                  <a:spcPts val="3640"/>
                </a:lnSpc>
              </a:pPr>
              <a:endParaRPr/>
            </a:p>
          </p:txBody>
        </p:sp>
      </p:grpSp>
      <p:grpSp>
        <p:nvGrpSpPr>
          <p:cNvPr id="13" name="Group 13"/>
          <p:cNvGrpSpPr/>
          <p:nvPr/>
        </p:nvGrpSpPr>
        <p:grpSpPr>
          <a:xfrm>
            <a:off x="2118698" y="7074714"/>
            <a:ext cx="7293083" cy="2673019"/>
            <a:chOff x="0" y="0"/>
            <a:chExt cx="9724111" cy="3564025"/>
          </a:xfrm>
        </p:grpSpPr>
        <p:grpSp>
          <p:nvGrpSpPr>
            <p:cNvPr id="14" name="Group 14"/>
            <p:cNvGrpSpPr/>
            <p:nvPr/>
          </p:nvGrpSpPr>
          <p:grpSpPr>
            <a:xfrm>
              <a:off x="0" y="0"/>
              <a:ext cx="9724111" cy="3564025"/>
              <a:chOff x="0" y="0"/>
              <a:chExt cx="1920812" cy="704005"/>
            </a:xfrm>
          </p:grpSpPr>
          <p:sp>
            <p:nvSpPr>
              <p:cNvPr id="15" name="Freeform 15"/>
              <p:cNvSpPr/>
              <p:nvPr/>
            </p:nvSpPr>
            <p:spPr>
              <a:xfrm>
                <a:off x="0" y="0"/>
                <a:ext cx="1920812" cy="704005"/>
              </a:xfrm>
              <a:custGeom>
                <a:avLst/>
                <a:gdLst/>
                <a:ahLst/>
                <a:cxnLst/>
                <a:rect l="l" t="t" r="r" b="b"/>
                <a:pathLst>
                  <a:path w="1920812" h="704005">
                    <a:moveTo>
                      <a:pt x="0" y="0"/>
                    </a:moveTo>
                    <a:lnTo>
                      <a:pt x="1920812" y="0"/>
                    </a:lnTo>
                    <a:lnTo>
                      <a:pt x="1920812" y="704005"/>
                    </a:lnTo>
                    <a:lnTo>
                      <a:pt x="0" y="704005"/>
                    </a:lnTo>
                    <a:close/>
                  </a:path>
                </a:pathLst>
              </a:custGeom>
              <a:solidFill>
                <a:srgbClr val="2657C1"/>
              </a:solidFill>
            </p:spPr>
          </p:sp>
          <p:sp>
            <p:nvSpPr>
              <p:cNvPr id="16" name="TextBox 16"/>
              <p:cNvSpPr txBox="1"/>
              <p:nvPr/>
            </p:nvSpPr>
            <p:spPr>
              <a:xfrm>
                <a:off x="0" y="-66675"/>
                <a:ext cx="1920812" cy="770680"/>
              </a:xfrm>
              <a:prstGeom prst="rect">
                <a:avLst/>
              </a:prstGeom>
            </p:spPr>
            <p:txBody>
              <a:bodyPr lIns="50800" tIns="50800" rIns="50800" bIns="50800" rtlCol="0" anchor="ctr"/>
              <a:lstStyle/>
              <a:p>
                <a:pPr algn="ctr">
                  <a:lnSpc>
                    <a:spcPts val="3640"/>
                  </a:lnSpc>
                </a:pPr>
                <a:endParaRPr/>
              </a:p>
            </p:txBody>
          </p:sp>
        </p:grpSp>
        <p:grpSp>
          <p:nvGrpSpPr>
            <p:cNvPr id="17" name="Group 17"/>
            <p:cNvGrpSpPr/>
            <p:nvPr/>
          </p:nvGrpSpPr>
          <p:grpSpPr>
            <a:xfrm>
              <a:off x="764301" y="647628"/>
              <a:ext cx="505273" cy="505273"/>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7F7F7"/>
              </a:solidFill>
            </p:spPr>
          </p:sp>
          <p:sp>
            <p:nvSpPr>
              <p:cNvPr id="19" name="TextBox 19"/>
              <p:cNvSpPr txBox="1"/>
              <p:nvPr/>
            </p:nvSpPr>
            <p:spPr>
              <a:xfrm>
                <a:off x="0" y="136525"/>
                <a:ext cx="711200" cy="473075"/>
              </a:xfrm>
              <a:prstGeom prst="rect">
                <a:avLst/>
              </a:prstGeom>
            </p:spPr>
            <p:txBody>
              <a:bodyPr lIns="50800" tIns="50800" rIns="50800" bIns="50800" rtlCol="0" anchor="ctr"/>
              <a:lstStyle/>
              <a:p>
                <a:pPr algn="ctr">
                  <a:lnSpc>
                    <a:spcPts val="3640"/>
                  </a:lnSpc>
                </a:pPr>
                <a:endParaRPr/>
              </a:p>
            </p:txBody>
          </p:sp>
        </p:grpSp>
        <p:sp>
          <p:nvSpPr>
            <p:cNvPr id="20" name="TextBox 20"/>
            <p:cNvSpPr txBox="1"/>
            <p:nvPr/>
          </p:nvSpPr>
          <p:spPr>
            <a:xfrm>
              <a:off x="1637026" y="752403"/>
              <a:ext cx="3921005" cy="376813"/>
            </a:xfrm>
            <a:prstGeom prst="rect">
              <a:avLst/>
            </a:prstGeom>
          </p:spPr>
          <p:txBody>
            <a:bodyPr lIns="0" tIns="0" rIns="0" bIns="0" rtlCol="0" anchor="t">
              <a:spAutoFit/>
            </a:bodyPr>
            <a:lstStyle/>
            <a:p>
              <a:pPr algn="l">
                <a:lnSpc>
                  <a:spcPts val="1536"/>
                </a:lnSpc>
              </a:pPr>
              <a:r>
                <a:rPr lang="en-US" sz="2400" b="1">
                  <a:solidFill>
                    <a:srgbClr val="F7F7F7"/>
                  </a:solidFill>
                  <a:latin typeface="Poppins Ultra-Bold"/>
                  <a:ea typeface="Poppins Ultra-Bold"/>
                  <a:cs typeface="Poppins Ultra-Bold"/>
                  <a:sym typeface="Poppins Ultra-Bold"/>
                </a:rPr>
                <a:t>Bidang Usaha</a:t>
              </a:r>
            </a:p>
          </p:txBody>
        </p:sp>
        <p:sp>
          <p:nvSpPr>
            <p:cNvPr id="21" name="TextBox 21"/>
            <p:cNvSpPr txBox="1"/>
            <p:nvPr/>
          </p:nvSpPr>
          <p:spPr>
            <a:xfrm>
              <a:off x="764301" y="1422665"/>
              <a:ext cx="8195508" cy="1098338"/>
            </a:xfrm>
            <a:prstGeom prst="rect">
              <a:avLst/>
            </a:prstGeom>
          </p:spPr>
          <p:txBody>
            <a:bodyPr lIns="0" tIns="0" rIns="0" bIns="0" rtlCol="0" anchor="t">
              <a:spAutoFit/>
            </a:bodyPr>
            <a:lstStyle/>
            <a:p>
              <a:pPr algn="just">
                <a:lnSpc>
                  <a:spcPts val="2240"/>
                </a:lnSpc>
              </a:pPr>
              <a:r>
                <a:rPr lang="en-US" sz="1600" b="1">
                  <a:solidFill>
                    <a:srgbClr val="F7F7F7"/>
                  </a:solidFill>
                  <a:latin typeface="Poppins Semi-Bold"/>
                  <a:ea typeface="Poppins Semi-Bold"/>
                  <a:cs typeface="Poppins Semi-Bold"/>
                  <a:sym typeface="Poppins Semi-Bold"/>
                </a:rPr>
                <a:t>Usaha yang kami pilih ini merupakan usaha di bidang kuliner atau makanan.</a:t>
              </a:r>
            </a:p>
            <a:p>
              <a:pPr algn="just">
                <a:lnSpc>
                  <a:spcPts val="2240"/>
                </a:lnSpc>
              </a:pPr>
              <a:endParaRPr lang="en-US" sz="1600" b="1">
                <a:solidFill>
                  <a:srgbClr val="F7F7F7"/>
                </a:solidFill>
                <a:latin typeface="Poppins Semi-Bold"/>
                <a:ea typeface="Poppins Semi-Bold"/>
                <a:cs typeface="Poppins Semi-Bold"/>
                <a:sym typeface="Poppins Semi-Bold"/>
              </a:endParaRPr>
            </a:p>
          </p:txBody>
        </p:sp>
      </p:grpSp>
      <p:grpSp>
        <p:nvGrpSpPr>
          <p:cNvPr id="22" name="Group 22"/>
          <p:cNvGrpSpPr/>
          <p:nvPr/>
        </p:nvGrpSpPr>
        <p:grpSpPr>
          <a:xfrm>
            <a:off x="2118698" y="3679963"/>
            <a:ext cx="7293083" cy="3129682"/>
            <a:chOff x="0" y="0"/>
            <a:chExt cx="1920812" cy="824278"/>
          </a:xfrm>
        </p:grpSpPr>
        <p:sp>
          <p:nvSpPr>
            <p:cNvPr id="23" name="Freeform 23"/>
            <p:cNvSpPr/>
            <p:nvPr/>
          </p:nvSpPr>
          <p:spPr>
            <a:xfrm>
              <a:off x="0" y="0"/>
              <a:ext cx="1920812" cy="824278"/>
            </a:xfrm>
            <a:custGeom>
              <a:avLst/>
              <a:gdLst/>
              <a:ahLst/>
              <a:cxnLst/>
              <a:rect l="l" t="t" r="r" b="b"/>
              <a:pathLst>
                <a:path w="1920812" h="824278">
                  <a:moveTo>
                    <a:pt x="0" y="0"/>
                  </a:moveTo>
                  <a:lnTo>
                    <a:pt x="1920812" y="0"/>
                  </a:lnTo>
                  <a:lnTo>
                    <a:pt x="1920812" y="824278"/>
                  </a:lnTo>
                  <a:lnTo>
                    <a:pt x="0" y="824278"/>
                  </a:lnTo>
                  <a:close/>
                </a:path>
              </a:pathLst>
            </a:custGeom>
            <a:solidFill>
              <a:srgbClr val="2657C1"/>
            </a:solidFill>
          </p:spPr>
        </p:sp>
        <p:sp>
          <p:nvSpPr>
            <p:cNvPr id="24" name="TextBox 24"/>
            <p:cNvSpPr txBox="1"/>
            <p:nvPr/>
          </p:nvSpPr>
          <p:spPr>
            <a:xfrm>
              <a:off x="0" y="-66675"/>
              <a:ext cx="1920812" cy="890953"/>
            </a:xfrm>
            <a:prstGeom prst="rect">
              <a:avLst/>
            </a:prstGeom>
          </p:spPr>
          <p:txBody>
            <a:bodyPr lIns="50800" tIns="50800" rIns="50800" bIns="50800" rtlCol="0" anchor="ctr"/>
            <a:lstStyle/>
            <a:p>
              <a:pPr algn="ctr">
                <a:lnSpc>
                  <a:spcPts val="3640"/>
                </a:lnSpc>
              </a:pPr>
              <a:endParaRPr/>
            </a:p>
          </p:txBody>
        </p:sp>
      </p:grpSp>
      <p:grpSp>
        <p:nvGrpSpPr>
          <p:cNvPr id="25" name="Group 25"/>
          <p:cNvGrpSpPr/>
          <p:nvPr/>
        </p:nvGrpSpPr>
        <p:grpSpPr>
          <a:xfrm>
            <a:off x="2691924" y="4165684"/>
            <a:ext cx="378955" cy="378955"/>
            <a:chOff x="0" y="0"/>
            <a:chExt cx="812800" cy="812800"/>
          </a:xfrm>
        </p:grpSpPr>
        <p:sp>
          <p:nvSpPr>
            <p:cNvPr id="26" name="Freeform 2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7F7F7"/>
            </a:solidFill>
          </p:spPr>
        </p:sp>
        <p:sp>
          <p:nvSpPr>
            <p:cNvPr id="27" name="TextBox 27"/>
            <p:cNvSpPr txBox="1"/>
            <p:nvPr/>
          </p:nvSpPr>
          <p:spPr>
            <a:xfrm>
              <a:off x="0" y="136525"/>
              <a:ext cx="711200" cy="473075"/>
            </a:xfrm>
            <a:prstGeom prst="rect">
              <a:avLst/>
            </a:prstGeom>
          </p:spPr>
          <p:txBody>
            <a:bodyPr lIns="50800" tIns="50800" rIns="50800" bIns="50800" rtlCol="0" anchor="ctr"/>
            <a:lstStyle/>
            <a:p>
              <a:pPr algn="ctr">
                <a:lnSpc>
                  <a:spcPts val="3640"/>
                </a:lnSpc>
              </a:pPr>
              <a:endParaRPr/>
            </a:p>
          </p:txBody>
        </p:sp>
      </p:grpSp>
      <p:sp>
        <p:nvSpPr>
          <p:cNvPr id="28" name="TextBox 28"/>
          <p:cNvSpPr txBox="1"/>
          <p:nvPr/>
        </p:nvSpPr>
        <p:spPr>
          <a:xfrm>
            <a:off x="3346468" y="4270459"/>
            <a:ext cx="2940754" cy="256416"/>
          </a:xfrm>
          <a:prstGeom prst="rect">
            <a:avLst/>
          </a:prstGeom>
        </p:spPr>
        <p:txBody>
          <a:bodyPr lIns="0" tIns="0" rIns="0" bIns="0" rtlCol="0" anchor="t">
            <a:spAutoFit/>
          </a:bodyPr>
          <a:lstStyle/>
          <a:p>
            <a:pPr algn="l">
              <a:lnSpc>
                <a:spcPts val="1536"/>
              </a:lnSpc>
            </a:pPr>
            <a:r>
              <a:rPr lang="en-US" sz="2400" b="1" dirty="0" err="1">
                <a:solidFill>
                  <a:srgbClr val="F7F7F7"/>
                </a:solidFill>
                <a:latin typeface="Poppins Ultra-Bold"/>
                <a:ea typeface="Poppins Ultra-Bold"/>
                <a:cs typeface="Poppins Ultra-Bold"/>
                <a:sym typeface="Poppins Ultra-Bold"/>
              </a:rPr>
              <a:t>Tempat</a:t>
            </a:r>
            <a:r>
              <a:rPr lang="en-US" sz="2400" b="1" dirty="0">
                <a:solidFill>
                  <a:srgbClr val="F7F7F7"/>
                </a:solidFill>
                <a:latin typeface="Poppins Ultra-Bold"/>
                <a:ea typeface="Poppins Ultra-Bold"/>
                <a:cs typeface="Poppins Ultra-Bold"/>
                <a:sym typeface="Poppins Ultra-Bold"/>
              </a:rPr>
              <a:t> Usaha</a:t>
            </a:r>
          </a:p>
        </p:txBody>
      </p:sp>
      <p:sp>
        <p:nvSpPr>
          <p:cNvPr id="29" name="TextBox 29"/>
          <p:cNvSpPr txBox="1"/>
          <p:nvPr/>
        </p:nvSpPr>
        <p:spPr>
          <a:xfrm>
            <a:off x="2411525" y="4731109"/>
            <a:ext cx="6707430" cy="1940559"/>
          </a:xfrm>
          <a:prstGeom prst="rect">
            <a:avLst/>
          </a:prstGeom>
        </p:spPr>
        <p:txBody>
          <a:bodyPr lIns="0" tIns="0" rIns="0" bIns="0" rtlCol="0" anchor="t">
            <a:spAutoFit/>
          </a:bodyPr>
          <a:lstStyle/>
          <a:p>
            <a:pPr algn="l">
              <a:lnSpc>
                <a:spcPts val="2240"/>
              </a:lnSpc>
            </a:pPr>
            <a:r>
              <a:rPr lang="en-US" sz="1600" b="1" dirty="0" err="1">
                <a:solidFill>
                  <a:srgbClr val="F7F7F7"/>
                </a:solidFill>
                <a:latin typeface="Poppins Semi-Bold"/>
                <a:ea typeface="Poppins Semi-Bold"/>
                <a:cs typeface="Poppins Semi-Bold"/>
                <a:sym typeface="Poppins Semi-Bold"/>
              </a:rPr>
              <a:t>Untuk</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menjalankan</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usaha</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ini</a:t>
            </a:r>
            <a:r>
              <a:rPr lang="en-US" sz="1600" b="1" dirty="0">
                <a:solidFill>
                  <a:srgbClr val="F7F7F7"/>
                </a:solidFill>
                <a:latin typeface="Poppins Semi-Bold"/>
                <a:ea typeface="Poppins Semi-Bold"/>
                <a:cs typeface="Poppins Semi-Bold"/>
                <a:sym typeface="Poppins Semi-Bold"/>
              </a:rPr>
              <a:t> kami </a:t>
            </a:r>
            <a:r>
              <a:rPr lang="en-US" sz="1600" b="1" dirty="0" err="1">
                <a:solidFill>
                  <a:srgbClr val="F7F7F7"/>
                </a:solidFill>
                <a:latin typeface="Poppins Semi-Bold"/>
                <a:ea typeface="Poppins Semi-Bold"/>
                <a:cs typeface="Poppins Semi-Bold"/>
                <a:sym typeface="Poppins Semi-Bold"/>
              </a:rPr>
              <a:t>lebih</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memilih</a:t>
            </a:r>
            <a:r>
              <a:rPr lang="en-US" sz="1600" b="1" dirty="0">
                <a:solidFill>
                  <a:srgbClr val="F7F7F7"/>
                </a:solidFill>
                <a:latin typeface="Poppins Semi-Bold"/>
                <a:ea typeface="Poppins Semi-Bold"/>
                <a:cs typeface="Poppins Semi-Bold"/>
                <a:sym typeface="Poppins Semi-Bold"/>
              </a:rPr>
              <a:t> di </a:t>
            </a:r>
            <a:r>
              <a:rPr lang="en-US" sz="1600" b="1" dirty="0" err="1">
                <a:solidFill>
                  <a:srgbClr val="F7F7F7"/>
                </a:solidFill>
                <a:latin typeface="Poppins Semi-Bold"/>
                <a:ea typeface="Poppins Semi-Bold"/>
                <a:cs typeface="Poppins Semi-Bold"/>
                <a:sym typeface="Poppins Semi-Bold"/>
              </a:rPr>
              <a:t>lingkungan</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sekitar</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rumah</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jadi</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segala</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aktivitas</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produksi</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dilakukan</a:t>
            </a:r>
            <a:r>
              <a:rPr lang="en-US" sz="1600" b="1" dirty="0">
                <a:solidFill>
                  <a:srgbClr val="F7F7F7"/>
                </a:solidFill>
                <a:latin typeface="Poppins Semi-Bold"/>
                <a:ea typeface="Poppins Semi-Bold"/>
                <a:cs typeface="Poppins Semi-Bold"/>
                <a:sym typeface="Poppins Semi-Bold"/>
              </a:rPr>
              <a:t> di </a:t>
            </a:r>
            <a:r>
              <a:rPr lang="en-US" sz="1600" b="1" dirty="0" err="1">
                <a:solidFill>
                  <a:srgbClr val="F7F7F7"/>
                </a:solidFill>
                <a:latin typeface="Poppins Semi-Bold"/>
                <a:ea typeface="Poppins Semi-Bold"/>
                <a:cs typeface="Poppins Semi-Bold"/>
                <a:sym typeface="Poppins Semi-Bold"/>
              </a:rPr>
              <a:t>lingkungan</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sekitar</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rumah</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karena</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dengan</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alasan</a:t>
            </a:r>
            <a:r>
              <a:rPr lang="en-US" sz="1600" b="1" dirty="0">
                <a:solidFill>
                  <a:srgbClr val="F7F7F7"/>
                </a:solidFill>
                <a:latin typeface="Poppins Semi-Bold"/>
                <a:ea typeface="Poppins Semi-Bold"/>
                <a:cs typeface="Poppins Semi-Bold"/>
                <a:sym typeface="Poppins Semi-Bold"/>
              </a:rPr>
              <a:t> :</a:t>
            </a:r>
          </a:p>
          <a:p>
            <a:pPr algn="l">
              <a:lnSpc>
                <a:spcPts val="2240"/>
              </a:lnSpc>
            </a:pPr>
            <a:r>
              <a:rPr lang="en-US" sz="1600" b="1" dirty="0">
                <a:solidFill>
                  <a:srgbClr val="F7F7F7"/>
                </a:solidFill>
                <a:latin typeface="Poppins Semi-Bold"/>
                <a:ea typeface="Poppins Semi-Bold"/>
                <a:cs typeface="Poppins Semi-Bold"/>
                <a:sym typeface="Poppins Semi-Bold"/>
              </a:rPr>
              <a:t>1.   </a:t>
            </a:r>
            <a:r>
              <a:rPr lang="en-US" sz="1600" b="1" dirty="0" err="1">
                <a:solidFill>
                  <a:srgbClr val="F7F7F7"/>
                </a:solidFill>
                <a:latin typeface="Poppins Semi-Bold"/>
                <a:ea typeface="Poppins Semi-Bold"/>
                <a:cs typeface="Poppins Semi-Bold"/>
                <a:sym typeface="Poppins Semi-Bold"/>
              </a:rPr>
              <a:t>Keterbatasan</a:t>
            </a:r>
            <a:r>
              <a:rPr lang="en-US" sz="1600" b="1" dirty="0">
                <a:solidFill>
                  <a:srgbClr val="F7F7F7"/>
                </a:solidFill>
                <a:latin typeface="Poppins Semi-Bold"/>
                <a:ea typeface="Poppins Semi-Bold"/>
                <a:cs typeface="Poppins Semi-Bold"/>
                <a:sym typeface="Poppins Semi-Bold"/>
              </a:rPr>
              <a:t> modal </a:t>
            </a:r>
            <a:r>
              <a:rPr lang="en-US" sz="1600" b="1" dirty="0" err="1">
                <a:solidFill>
                  <a:srgbClr val="F7F7F7"/>
                </a:solidFill>
                <a:latin typeface="Poppins Semi-Bold"/>
                <a:ea typeface="Poppins Semi-Bold"/>
                <a:cs typeface="Poppins Semi-Bold"/>
                <a:sym typeface="Poppins Semi-Bold"/>
              </a:rPr>
              <a:t>untuk</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menyewa</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tempat</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usaha</a:t>
            </a:r>
            <a:r>
              <a:rPr lang="en-US" sz="1600" b="1" dirty="0">
                <a:solidFill>
                  <a:srgbClr val="F7F7F7"/>
                </a:solidFill>
                <a:latin typeface="Poppins Semi-Bold"/>
                <a:ea typeface="Poppins Semi-Bold"/>
                <a:cs typeface="Poppins Semi-Bold"/>
                <a:sym typeface="Poppins Semi-Bold"/>
              </a:rPr>
              <a:t> / </a:t>
            </a:r>
            <a:r>
              <a:rPr lang="en-US" sz="1600" b="1" dirty="0" err="1">
                <a:solidFill>
                  <a:srgbClr val="F7F7F7"/>
                </a:solidFill>
                <a:latin typeface="Poppins Semi-Bold"/>
                <a:ea typeface="Poppins Semi-Bold"/>
                <a:cs typeface="Poppins Semi-Bold"/>
                <a:sym typeface="Poppins Semi-Bold"/>
              </a:rPr>
              <a:t>produksi</a:t>
            </a:r>
            <a:r>
              <a:rPr lang="en-US" sz="1600" b="1" dirty="0">
                <a:solidFill>
                  <a:srgbClr val="F7F7F7"/>
                </a:solidFill>
                <a:latin typeface="Poppins Semi-Bold"/>
                <a:ea typeface="Poppins Semi-Bold"/>
                <a:cs typeface="Poppins Semi-Bold"/>
                <a:sym typeface="Poppins Semi-Bold"/>
              </a:rPr>
              <a:t>.</a:t>
            </a:r>
          </a:p>
          <a:p>
            <a:pPr algn="l">
              <a:lnSpc>
                <a:spcPts val="2240"/>
              </a:lnSpc>
            </a:pPr>
            <a:r>
              <a:rPr lang="en-US" sz="1600" b="1" dirty="0">
                <a:solidFill>
                  <a:srgbClr val="F7F7F7"/>
                </a:solidFill>
                <a:latin typeface="Poppins Semi-Bold"/>
                <a:ea typeface="Poppins Semi-Bold"/>
                <a:cs typeface="Poppins Semi-Bold"/>
                <a:sym typeface="Poppins Semi-Bold"/>
              </a:rPr>
              <a:t>2.     </a:t>
            </a:r>
            <a:r>
              <a:rPr lang="en-US" sz="1600" b="1" dirty="0" err="1">
                <a:solidFill>
                  <a:srgbClr val="F7F7F7"/>
                </a:solidFill>
                <a:latin typeface="Poppins Semi-Bold"/>
                <a:ea typeface="Poppins Semi-Bold"/>
                <a:cs typeface="Poppins Semi-Bold"/>
                <a:sym typeface="Poppins Semi-Bold"/>
              </a:rPr>
              <a:t>Sudah</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tersedianya</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peralatan</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produksi</a:t>
            </a:r>
            <a:r>
              <a:rPr lang="en-US" sz="1600" b="1" dirty="0">
                <a:solidFill>
                  <a:srgbClr val="F7F7F7"/>
                </a:solidFill>
                <a:latin typeface="Poppins Semi-Bold"/>
                <a:ea typeface="Poppins Semi-Bold"/>
                <a:cs typeface="Poppins Semi-Bold"/>
                <a:sym typeface="Poppins Semi-Bold"/>
              </a:rPr>
              <a:t> (</a:t>
            </a:r>
            <a:r>
              <a:rPr lang="en-US" sz="1600" b="1" dirty="0" err="1">
                <a:solidFill>
                  <a:srgbClr val="F7F7F7"/>
                </a:solidFill>
                <a:latin typeface="Poppins Semi-Bold"/>
                <a:ea typeface="Poppins Semi-Bold"/>
                <a:cs typeface="Poppins Semi-Bold"/>
                <a:sym typeface="Poppins Semi-Bold"/>
              </a:rPr>
              <a:t>lengkap</a:t>
            </a:r>
            <a:r>
              <a:rPr lang="en-US" sz="1600" b="1" dirty="0">
                <a:solidFill>
                  <a:srgbClr val="F7F7F7"/>
                </a:solidFill>
                <a:latin typeface="Poppins Semi-Bold"/>
                <a:ea typeface="Poppins Semi-Bold"/>
                <a:cs typeface="Poppins Semi-Bold"/>
                <a:sym typeface="Poppins Semi-Bold"/>
              </a:rPr>
              <a:t>) di </a:t>
            </a:r>
            <a:r>
              <a:rPr lang="en-US" sz="1600" b="1" dirty="0" err="1">
                <a:solidFill>
                  <a:srgbClr val="F7F7F7"/>
                </a:solidFill>
                <a:latin typeface="Poppins Semi-Bold"/>
                <a:ea typeface="Poppins Semi-Bold"/>
                <a:cs typeface="Poppins Semi-Bold"/>
                <a:sym typeface="Poppins Semi-Bold"/>
              </a:rPr>
              <a:t>rumah</a:t>
            </a:r>
            <a:r>
              <a:rPr lang="en-US" sz="1600" b="1" dirty="0">
                <a:solidFill>
                  <a:srgbClr val="F7F7F7"/>
                </a:solidFill>
                <a:latin typeface="Poppins Semi-Bold"/>
                <a:ea typeface="Poppins Semi-Bold"/>
                <a:cs typeface="Poppins Semi-Bold"/>
                <a:sym typeface="Poppins Semi-Bold"/>
              </a:rPr>
              <a:t>.</a:t>
            </a:r>
          </a:p>
          <a:p>
            <a:pPr algn="l">
              <a:lnSpc>
                <a:spcPts val="2240"/>
              </a:lnSpc>
            </a:pPr>
            <a:endParaRPr lang="en-US" sz="1600" b="1" dirty="0">
              <a:solidFill>
                <a:srgbClr val="F7F7F7"/>
              </a:solidFill>
              <a:latin typeface="Poppins Semi-Bold"/>
              <a:ea typeface="Poppins Semi-Bold"/>
              <a:cs typeface="Poppins Semi-Bold"/>
              <a:sym typeface="Poppins Semi-Bold"/>
            </a:endParaRPr>
          </a:p>
        </p:txBody>
      </p:sp>
      <p:sp>
        <p:nvSpPr>
          <p:cNvPr id="30" name="TextBox 30"/>
          <p:cNvSpPr txBox="1"/>
          <p:nvPr/>
        </p:nvSpPr>
        <p:spPr>
          <a:xfrm>
            <a:off x="3500098" y="1568002"/>
            <a:ext cx="11823367" cy="1334471"/>
          </a:xfrm>
          <a:prstGeom prst="rect">
            <a:avLst/>
          </a:prstGeom>
        </p:spPr>
        <p:txBody>
          <a:bodyPr lIns="0" tIns="0" rIns="0" bIns="0" rtlCol="0" anchor="t">
            <a:spAutoFit/>
          </a:bodyPr>
          <a:lstStyle/>
          <a:p>
            <a:pPr algn="ctr">
              <a:lnSpc>
                <a:spcPts val="10308"/>
              </a:lnSpc>
            </a:pPr>
            <a:r>
              <a:rPr lang="en-US" sz="7363" b="1" spc="-147">
                <a:solidFill>
                  <a:srgbClr val="2657C1"/>
                </a:solidFill>
                <a:latin typeface="Poppins Ultra-Bold"/>
                <a:ea typeface="Poppins Ultra-Bold"/>
                <a:cs typeface="Poppins Ultra-Bold"/>
                <a:sym typeface="Poppins Ultra-Bold"/>
              </a:rPr>
              <a:t>Tempat &amp; Bidang Usaha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450605" y="2590573"/>
            <a:ext cx="157142" cy="5450657"/>
            <a:chOff x="0" y="0"/>
            <a:chExt cx="41387" cy="1435564"/>
          </a:xfrm>
        </p:grpSpPr>
        <p:sp>
          <p:nvSpPr>
            <p:cNvPr id="5" name="Freeform 5"/>
            <p:cNvSpPr/>
            <p:nvPr/>
          </p:nvSpPr>
          <p:spPr>
            <a:xfrm>
              <a:off x="0" y="0"/>
              <a:ext cx="41387" cy="1435564"/>
            </a:xfrm>
            <a:custGeom>
              <a:avLst/>
              <a:gdLst/>
              <a:ahLst/>
              <a:cxnLst/>
              <a:rect l="l" t="t" r="r" b="b"/>
              <a:pathLst>
                <a:path w="41387" h="1435564">
                  <a:moveTo>
                    <a:pt x="0" y="0"/>
                  </a:moveTo>
                  <a:lnTo>
                    <a:pt x="41387" y="0"/>
                  </a:lnTo>
                  <a:lnTo>
                    <a:pt x="41387" y="1435564"/>
                  </a:lnTo>
                  <a:lnTo>
                    <a:pt x="0" y="1435564"/>
                  </a:lnTo>
                  <a:close/>
                </a:path>
              </a:pathLst>
            </a:custGeom>
            <a:solidFill>
              <a:srgbClr val="2657C1"/>
            </a:solidFill>
          </p:spPr>
        </p:sp>
        <p:sp>
          <p:nvSpPr>
            <p:cNvPr id="6" name="TextBox 6"/>
            <p:cNvSpPr txBox="1"/>
            <p:nvPr/>
          </p:nvSpPr>
          <p:spPr>
            <a:xfrm>
              <a:off x="0" y="-66675"/>
              <a:ext cx="41387" cy="1502239"/>
            </a:xfrm>
            <a:prstGeom prst="rect">
              <a:avLst/>
            </a:prstGeom>
          </p:spPr>
          <p:txBody>
            <a:bodyPr lIns="50800" tIns="50800" rIns="50800" bIns="50800" rtlCol="0" anchor="ctr"/>
            <a:lstStyle/>
            <a:p>
              <a:pPr algn="ctr">
                <a:lnSpc>
                  <a:spcPts val="3640"/>
                </a:lnSpc>
              </a:pPr>
              <a:endParaRPr/>
            </a:p>
          </p:txBody>
        </p:sp>
      </p:grpSp>
      <p:grpSp>
        <p:nvGrpSpPr>
          <p:cNvPr id="7" name="Group 7"/>
          <p:cNvGrpSpPr/>
          <p:nvPr/>
        </p:nvGrpSpPr>
        <p:grpSpPr>
          <a:xfrm>
            <a:off x="529176" y="438892"/>
            <a:ext cx="6476410" cy="1179616"/>
            <a:chOff x="0" y="0"/>
            <a:chExt cx="8635213" cy="1572821"/>
          </a:xfrm>
        </p:grpSpPr>
        <p:sp>
          <p:nvSpPr>
            <p:cNvPr id="8" name="Freeform 8"/>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2"/>
              <a:stretch>
                <a:fillRect/>
              </a:stretch>
            </a:blipFill>
          </p:spPr>
        </p:sp>
        <p:sp>
          <p:nvSpPr>
            <p:cNvPr id="9" name="TextBox 9"/>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grpSp>
        <p:nvGrpSpPr>
          <p:cNvPr id="10" name="Group 10"/>
          <p:cNvGrpSpPr/>
          <p:nvPr/>
        </p:nvGrpSpPr>
        <p:grpSpPr>
          <a:xfrm rot="-5400000">
            <a:off x="195511" y="5607323"/>
            <a:ext cx="157142" cy="5450657"/>
            <a:chOff x="0" y="0"/>
            <a:chExt cx="41387" cy="1435564"/>
          </a:xfrm>
        </p:grpSpPr>
        <p:sp>
          <p:nvSpPr>
            <p:cNvPr id="11" name="Freeform 11"/>
            <p:cNvSpPr/>
            <p:nvPr/>
          </p:nvSpPr>
          <p:spPr>
            <a:xfrm>
              <a:off x="0" y="0"/>
              <a:ext cx="41387" cy="1435564"/>
            </a:xfrm>
            <a:custGeom>
              <a:avLst/>
              <a:gdLst/>
              <a:ahLst/>
              <a:cxnLst/>
              <a:rect l="l" t="t" r="r" b="b"/>
              <a:pathLst>
                <a:path w="41387" h="1435564">
                  <a:moveTo>
                    <a:pt x="0" y="0"/>
                  </a:moveTo>
                  <a:lnTo>
                    <a:pt x="41387" y="0"/>
                  </a:lnTo>
                  <a:lnTo>
                    <a:pt x="41387" y="1435564"/>
                  </a:lnTo>
                  <a:lnTo>
                    <a:pt x="0" y="1435564"/>
                  </a:lnTo>
                  <a:close/>
                </a:path>
              </a:pathLst>
            </a:custGeom>
            <a:solidFill>
              <a:srgbClr val="2657C1"/>
            </a:solidFill>
          </p:spPr>
        </p:sp>
        <p:sp>
          <p:nvSpPr>
            <p:cNvPr id="12" name="TextBox 12"/>
            <p:cNvSpPr txBox="1"/>
            <p:nvPr/>
          </p:nvSpPr>
          <p:spPr>
            <a:xfrm>
              <a:off x="0" y="-66675"/>
              <a:ext cx="41387" cy="1502239"/>
            </a:xfrm>
            <a:prstGeom prst="rect">
              <a:avLst/>
            </a:prstGeom>
          </p:spPr>
          <p:txBody>
            <a:bodyPr lIns="50800" tIns="50800" rIns="50800" bIns="50800" rtlCol="0" anchor="ctr"/>
            <a:lstStyle/>
            <a:p>
              <a:pPr algn="ctr">
                <a:lnSpc>
                  <a:spcPts val="3640"/>
                </a:lnSpc>
              </a:pPr>
              <a:endParaRPr/>
            </a:p>
          </p:txBody>
        </p:sp>
      </p:grpSp>
      <p:grpSp>
        <p:nvGrpSpPr>
          <p:cNvPr id="13" name="Group 13"/>
          <p:cNvGrpSpPr/>
          <p:nvPr/>
        </p:nvGrpSpPr>
        <p:grpSpPr>
          <a:xfrm>
            <a:off x="2118698" y="6821557"/>
            <a:ext cx="7293083" cy="2926176"/>
            <a:chOff x="0" y="-337542"/>
            <a:chExt cx="9724111" cy="3901567"/>
          </a:xfrm>
        </p:grpSpPr>
        <p:grpSp>
          <p:nvGrpSpPr>
            <p:cNvPr id="14" name="Group 14"/>
            <p:cNvGrpSpPr/>
            <p:nvPr/>
          </p:nvGrpSpPr>
          <p:grpSpPr>
            <a:xfrm>
              <a:off x="0" y="-337542"/>
              <a:ext cx="9724111" cy="3901567"/>
              <a:chOff x="0" y="-66675"/>
              <a:chExt cx="1920812" cy="770680"/>
            </a:xfrm>
          </p:grpSpPr>
          <p:sp>
            <p:nvSpPr>
              <p:cNvPr id="15" name="Freeform 15"/>
              <p:cNvSpPr/>
              <p:nvPr/>
            </p:nvSpPr>
            <p:spPr>
              <a:xfrm>
                <a:off x="0" y="0"/>
                <a:ext cx="1920812" cy="704005"/>
              </a:xfrm>
              <a:custGeom>
                <a:avLst/>
                <a:gdLst/>
                <a:ahLst/>
                <a:cxnLst/>
                <a:rect l="l" t="t" r="r" b="b"/>
                <a:pathLst>
                  <a:path w="1920812" h="704005">
                    <a:moveTo>
                      <a:pt x="0" y="0"/>
                    </a:moveTo>
                    <a:lnTo>
                      <a:pt x="1920812" y="0"/>
                    </a:lnTo>
                    <a:lnTo>
                      <a:pt x="1920812" y="704005"/>
                    </a:lnTo>
                    <a:lnTo>
                      <a:pt x="0" y="704005"/>
                    </a:lnTo>
                    <a:close/>
                  </a:path>
                </a:pathLst>
              </a:custGeom>
              <a:solidFill>
                <a:srgbClr val="2657C1"/>
              </a:solidFill>
            </p:spPr>
          </p:sp>
          <p:sp>
            <p:nvSpPr>
              <p:cNvPr id="16" name="TextBox 16"/>
              <p:cNvSpPr txBox="1"/>
              <p:nvPr/>
            </p:nvSpPr>
            <p:spPr>
              <a:xfrm>
                <a:off x="0" y="-66675"/>
                <a:ext cx="1920812" cy="770680"/>
              </a:xfrm>
              <a:prstGeom prst="rect">
                <a:avLst/>
              </a:prstGeom>
            </p:spPr>
            <p:txBody>
              <a:bodyPr lIns="50800" tIns="50800" rIns="50800" bIns="50800" rtlCol="0" anchor="ctr"/>
              <a:lstStyle/>
              <a:p>
                <a:pPr algn="ctr">
                  <a:lnSpc>
                    <a:spcPts val="3640"/>
                  </a:lnSpc>
                </a:pPr>
                <a:endParaRPr/>
              </a:p>
            </p:txBody>
          </p:sp>
        </p:grpSp>
        <p:grpSp>
          <p:nvGrpSpPr>
            <p:cNvPr id="17" name="Group 17"/>
            <p:cNvGrpSpPr/>
            <p:nvPr/>
          </p:nvGrpSpPr>
          <p:grpSpPr>
            <a:xfrm>
              <a:off x="708689" y="210581"/>
              <a:ext cx="505273" cy="816002"/>
              <a:chOff x="-89459" y="-703050"/>
              <a:chExt cx="812800" cy="1312650"/>
            </a:xfrm>
          </p:grpSpPr>
          <p:sp>
            <p:nvSpPr>
              <p:cNvPr id="18" name="Freeform 18"/>
              <p:cNvSpPr/>
              <p:nvPr/>
            </p:nvSpPr>
            <p:spPr>
              <a:xfrm>
                <a:off x="-89459" y="-70305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7F7F7"/>
              </a:solidFill>
            </p:spPr>
          </p:sp>
          <p:sp>
            <p:nvSpPr>
              <p:cNvPr id="19" name="TextBox 19"/>
              <p:cNvSpPr txBox="1"/>
              <p:nvPr/>
            </p:nvSpPr>
            <p:spPr>
              <a:xfrm>
                <a:off x="0" y="136525"/>
                <a:ext cx="711200" cy="473075"/>
              </a:xfrm>
              <a:prstGeom prst="rect">
                <a:avLst/>
              </a:prstGeom>
            </p:spPr>
            <p:txBody>
              <a:bodyPr lIns="50800" tIns="50800" rIns="50800" bIns="50800" rtlCol="0" anchor="ctr"/>
              <a:lstStyle/>
              <a:p>
                <a:pPr algn="ctr">
                  <a:lnSpc>
                    <a:spcPts val="3640"/>
                  </a:lnSpc>
                </a:pPr>
                <a:endParaRPr/>
              </a:p>
            </p:txBody>
          </p:sp>
        </p:grpSp>
      </p:grpSp>
      <p:grpSp>
        <p:nvGrpSpPr>
          <p:cNvPr id="22" name="Group 22"/>
          <p:cNvGrpSpPr/>
          <p:nvPr/>
        </p:nvGrpSpPr>
        <p:grpSpPr>
          <a:xfrm>
            <a:off x="2118698" y="3679963"/>
            <a:ext cx="7293083" cy="3129682"/>
            <a:chOff x="0" y="0"/>
            <a:chExt cx="1920812" cy="824278"/>
          </a:xfrm>
        </p:grpSpPr>
        <p:sp>
          <p:nvSpPr>
            <p:cNvPr id="23" name="Freeform 23"/>
            <p:cNvSpPr/>
            <p:nvPr/>
          </p:nvSpPr>
          <p:spPr>
            <a:xfrm>
              <a:off x="0" y="0"/>
              <a:ext cx="1920812" cy="824278"/>
            </a:xfrm>
            <a:custGeom>
              <a:avLst/>
              <a:gdLst/>
              <a:ahLst/>
              <a:cxnLst/>
              <a:rect l="l" t="t" r="r" b="b"/>
              <a:pathLst>
                <a:path w="1920812" h="824278">
                  <a:moveTo>
                    <a:pt x="0" y="0"/>
                  </a:moveTo>
                  <a:lnTo>
                    <a:pt x="1920812" y="0"/>
                  </a:lnTo>
                  <a:lnTo>
                    <a:pt x="1920812" y="824278"/>
                  </a:lnTo>
                  <a:lnTo>
                    <a:pt x="0" y="824278"/>
                  </a:lnTo>
                  <a:close/>
                </a:path>
              </a:pathLst>
            </a:custGeom>
            <a:solidFill>
              <a:srgbClr val="2657C1"/>
            </a:solidFill>
          </p:spPr>
        </p:sp>
        <p:sp>
          <p:nvSpPr>
            <p:cNvPr id="24" name="TextBox 24"/>
            <p:cNvSpPr txBox="1"/>
            <p:nvPr/>
          </p:nvSpPr>
          <p:spPr>
            <a:xfrm>
              <a:off x="0" y="-66675"/>
              <a:ext cx="1920812" cy="890953"/>
            </a:xfrm>
            <a:prstGeom prst="rect">
              <a:avLst/>
            </a:prstGeom>
          </p:spPr>
          <p:txBody>
            <a:bodyPr lIns="50800" tIns="50800" rIns="50800" bIns="50800" rtlCol="0" anchor="ctr"/>
            <a:lstStyle/>
            <a:p>
              <a:pPr algn="ctr">
                <a:lnSpc>
                  <a:spcPts val="3640"/>
                </a:lnSpc>
              </a:pPr>
              <a:endParaRPr/>
            </a:p>
          </p:txBody>
        </p:sp>
      </p:grpSp>
      <p:grpSp>
        <p:nvGrpSpPr>
          <p:cNvPr id="25" name="Group 25"/>
          <p:cNvGrpSpPr/>
          <p:nvPr/>
        </p:nvGrpSpPr>
        <p:grpSpPr>
          <a:xfrm>
            <a:off x="2691924" y="4165684"/>
            <a:ext cx="378955" cy="378955"/>
            <a:chOff x="0" y="0"/>
            <a:chExt cx="812800" cy="812800"/>
          </a:xfrm>
        </p:grpSpPr>
        <p:sp>
          <p:nvSpPr>
            <p:cNvPr id="26" name="Freeform 2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7F7F7"/>
            </a:solidFill>
          </p:spPr>
        </p:sp>
        <p:sp>
          <p:nvSpPr>
            <p:cNvPr id="27" name="TextBox 27"/>
            <p:cNvSpPr txBox="1"/>
            <p:nvPr/>
          </p:nvSpPr>
          <p:spPr>
            <a:xfrm>
              <a:off x="0" y="136525"/>
              <a:ext cx="711200" cy="473075"/>
            </a:xfrm>
            <a:prstGeom prst="rect">
              <a:avLst/>
            </a:prstGeom>
          </p:spPr>
          <p:txBody>
            <a:bodyPr lIns="50800" tIns="50800" rIns="50800" bIns="50800" rtlCol="0" anchor="ctr"/>
            <a:lstStyle/>
            <a:p>
              <a:pPr algn="ctr">
                <a:lnSpc>
                  <a:spcPts val="3640"/>
                </a:lnSpc>
              </a:pPr>
              <a:endParaRPr/>
            </a:p>
          </p:txBody>
        </p:sp>
      </p:grpSp>
      <p:sp>
        <p:nvSpPr>
          <p:cNvPr id="28" name="TextBox 28"/>
          <p:cNvSpPr txBox="1"/>
          <p:nvPr/>
        </p:nvSpPr>
        <p:spPr>
          <a:xfrm>
            <a:off x="2857717" y="3997801"/>
            <a:ext cx="5264133" cy="585288"/>
          </a:xfrm>
          <a:prstGeom prst="rect">
            <a:avLst/>
          </a:prstGeom>
        </p:spPr>
        <p:txBody>
          <a:bodyPr wrap="square" lIns="0" tIns="0" rIns="0" bIns="0" rtlCol="0" anchor="t">
            <a:spAutoFit/>
          </a:bodyPr>
          <a:lstStyle/>
          <a:p>
            <a:pPr indent="457200" algn="just">
              <a:lnSpc>
                <a:spcPct val="150000"/>
              </a:lnSpc>
              <a:spcBef>
                <a:spcPts val="200"/>
              </a:spcBef>
            </a:pPr>
            <a:r>
              <a:rPr lang="ms-MY" sz="2800" b="1" dirty="0">
                <a:solidFill>
                  <a:schemeClr val="bg1"/>
                </a:solidFill>
                <a:effectLst/>
                <a:latin typeface="Poppins Bold" panose="020B0604020202020204" charset="0"/>
                <a:ea typeface="Times New Roman" panose="02020603050405020304" pitchFamily="18" charset="0"/>
                <a:cs typeface="Poppins Bold" panose="020B0604020202020204" charset="0"/>
              </a:rPr>
              <a:t>RENCANA PENGHASILAN</a:t>
            </a:r>
            <a:endParaRPr lang="en-ID" sz="2800" b="1" dirty="0">
              <a:solidFill>
                <a:schemeClr val="bg1"/>
              </a:solidFill>
              <a:effectLst/>
              <a:latin typeface="Poppins Bold" panose="020B0604020202020204" charset="0"/>
              <a:ea typeface="Times New Roman" panose="02020603050405020304" pitchFamily="18" charset="0"/>
              <a:cs typeface="Poppins Bold" panose="020B0604020202020204" charset="0"/>
            </a:endParaRPr>
          </a:p>
        </p:txBody>
      </p:sp>
      <p:sp>
        <p:nvSpPr>
          <p:cNvPr id="29" name="TextBox 29"/>
          <p:cNvSpPr txBox="1"/>
          <p:nvPr/>
        </p:nvSpPr>
        <p:spPr>
          <a:xfrm>
            <a:off x="2160262" y="4750972"/>
            <a:ext cx="6707430" cy="1618135"/>
          </a:xfrm>
          <a:prstGeom prst="rect">
            <a:avLst/>
          </a:prstGeom>
        </p:spPr>
        <p:txBody>
          <a:bodyPr lIns="0" tIns="0" rIns="0" bIns="0" rtlCol="0" anchor="t">
            <a:spAutoFit/>
          </a:bodyPr>
          <a:lstStyle/>
          <a:p>
            <a:pPr marL="457200" algn="just">
              <a:lnSpc>
                <a:spcPct val="150000"/>
              </a:lnSpc>
              <a:spcAft>
                <a:spcPts val="800"/>
              </a:spcAft>
            </a:pP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Dalam</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setiap</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produksi</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menghasilkan</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16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besek</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bambu</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dan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untuk</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setiap</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besek</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bambu</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harganya</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sz="1800" dirty="0" err="1">
                <a:solidFill>
                  <a:schemeClr val="bg1"/>
                </a:solidFill>
                <a:effectLst/>
                <a:latin typeface="Poppins Semi-Bold" panose="020B0604020202020204" charset="0"/>
                <a:ea typeface="Calibri" panose="020F0502020204030204" pitchFamily="34" charset="0"/>
                <a:cs typeface="Poppins Semi-Bold" panose="020B0604020202020204" charset="0"/>
              </a:rPr>
              <a:t>adalah</a:t>
            </a:r>
            <a:r>
              <a:rPr lang="en-ID" sz="1800" dirty="0">
                <a:solidFill>
                  <a:schemeClr val="bg1"/>
                </a:solidFill>
                <a:effectLst/>
                <a:latin typeface="Poppins Semi-Bold" panose="020B0604020202020204" charset="0"/>
                <a:ea typeface="Calibri" panose="020F0502020204030204" pitchFamily="34" charset="0"/>
                <a:cs typeface="Poppins Semi-Bold" panose="020B0604020202020204" charset="0"/>
              </a:rPr>
              <a:t> Rp. 10.000</a:t>
            </a:r>
          </a:p>
          <a:p>
            <a:pPr algn="l">
              <a:lnSpc>
                <a:spcPts val="2240"/>
              </a:lnSpc>
            </a:pPr>
            <a:endParaRPr lang="en-US" sz="1600" b="1" dirty="0">
              <a:solidFill>
                <a:srgbClr val="F7F7F7"/>
              </a:solidFill>
              <a:latin typeface="Poppins Semi-Bold"/>
              <a:ea typeface="Poppins Semi-Bold"/>
              <a:cs typeface="Poppins Semi-Bold"/>
              <a:sym typeface="Poppins Semi-Bold"/>
            </a:endParaRPr>
          </a:p>
        </p:txBody>
      </p:sp>
      <p:sp>
        <p:nvSpPr>
          <p:cNvPr id="30" name="TextBox 30"/>
          <p:cNvSpPr txBox="1"/>
          <p:nvPr/>
        </p:nvSpPr>
        <p:spPr>
          <a:xfrm>
            <a:off x="3500097" y="1973055"/>
            <a:ext cx="11823367" cy="1255024"/>
          </a:xfrm>
          <a:prstGeom prst="rect">
            <a:avLst/>
          </a:prstGeom>
        </p:spPr>
        <p:txBody>
          <a:bodyPr lIns="0" tIns="0" rIns="0" bIns="0" rtlCol="0" anchor="t">
            <a:spAutoFit/>
          </a:bodyPr>
          <a:lstStyle/>
          <a:p>
            <a:pPr algn="ctr">
              <a:lnSpc>
                <a:spcPts val="10308"/>
              </a:lnSpc>
            </a:pPr>
            <a:r>
              <a:rPr lang="en-US" sz="7363" b="1" spc="-147" dirty="0" err="1">
                <a:solidFill>
                  <a:srgbClr val="2657C1"/>
                </a:solidFill>
                <a:latin typeface="Poppins Ultra-Bold"/>
                <a:ea typeface="Poppins Ultra-Bold"/>
                <a:cs typeface="Poppins Ultra-Bold"/>
                <a:sym typeface="Poppins Ultra-Bold"/>
              </a:rPr>
              <a:t>Permodalan</a:t>
            </a:r>
            <a:r>
              <a:rPr lang="en-US" sz="7363" b="1" spc="-147" dirty="0">
                <a:solidFill>
                  <a:srgbClr val="2657C1"/>
                </a:solidFill>
                <a:latin typeface="Poppins Ultra-Bold"/>
                <a:ea typeface="Poppins Ultra-Bold"/>
                <a:cs typeface="Poppins Ultra-Bold"/>
                <a:sym typeface="Poppins Ultra-Bold"/>
              </a:rPr>
              <a:t> dan </a:t>
            </a:r>
            <a:r>
              <a:rPr lang="en-US" sz="7363" b="1" spc="-147" dirty="0" err="1">
                <a:solidFill>
                  <a:srgbClr val="2657C1"/>
                </a:solidFill>
                <a:latin typeface="Poppins Ultra-Bold"/>
                <a:ea typeface="Poppins Ultra-Bold"/>
                <a:cs typeface="Poppins Ultra-Bold"/>
                <a:sym typeface="Poppins Ultra-Bold"/>
              </a:rPr>
              <a:t>Biaya</a:t>
            </a:r>
            <a:endParaRPr lang="en-US" sz="7363" b="1" spc="-147" dirty="0">
              <a:solidFill>
                <a:srgbClr val="2657C1"/>
              </a:solidFill>
              <a:latin typeface="Poppins Ultra-Bold"/>
              <a:ea typeface="Poppins Ultra-Bold"/>
              <a:cs typeface="Poppins Ultra-Bold"/>
              <a:sym typeface="Poppins Ultra-Bold"/>
            </a:endParaRPr>
          </a:p>
        </p:txBody>
      </p:sp>
      <p:pic>
        <p:nvPicPr>
          <p:cNvPr id="32" name="Picture 31">
            <a:extLst>
              <a:ext uri="{FF2B5EF4-FFF2-40B4-BE49-F238E27FC236}">
                <a16:creationId xmlns:a16="http://schemas.microsoft.com/office/drawing/2014/main" id="{33B8B4C3-7E55-5391-B5BB-7E69ECB2B20C}"/>
              </a:ext>
            </a:extLst>
          </p:cNvPr>
          <p:cNvPicPr>
            <a:picLocks noChangeAspect="1"/>
          </p:cNvPicPr>
          <p:nvPr/>
        </p:nvPicPr>
        <p:blipFill>
          <a:blip r:embed="rId3"/>
          <a:stretch>
            <a:fillRect/>
          </a:stretch>
        </p:blipFill>
        <p:spPr>
          <a:xfrm>
            <a:off x="9704608" y="4896586"/>
            <a:ext cx="8452868" cy="3849941"/>
          </a:xfrm>
          <a:prstGeom prst="rect">
            <a:avLst/>
          </a:prstGeom>
        </p:spPr>
      </p:pic>
      <p:sp>
        <p:nvSpPr>
          <p:cNvPr id="33" name="TextBox 30">
            <a:extLst>
              <a:ext uri="{FF2B5EF4-FFF2-40B4-BE49-F238E27FC236}">
                <a16:creationId xmlns:a16="http://schemas.microsoft.com/office/drawing/2014/main" id="{1BB3AA79-694D-2A66-7E47-9409CA098B32}"/>
              </a:ext>
            </a:extLst>
          </p:cNvPr>
          <p:cNvSpPr txBox="1"/>
          <p:nvPr/>
        </p:nvSpPr>
        <p:spPr>
          <a:xfrm>
            <a:off x="6334109" y="3749320"/>
            <a:ext cx="11823367" cy="1105559"/>
          </a:xfrm>
          <a:prstGeom prst="rect">
            <a:avLst/>
          </a:prstGeom>
        </p:spPr>
        <p:txBody>
          <a:bodyPr wrap="square" lIns="0" tIns="0" rIns="0" bIns="0" rtlCol="0" anchor="t">
            <a:spAutoFit/>
          </a:bodyPr>
          <a:lstStyle/>
          <a:p>
            <a:pPr algn="ctr">
              <a:lnSpc>
                <a:spcPts val="10308"/>
              </a:lnSpc>
            </a:pPr>
            <a:r>
              <a:rPr lang="en-US" sz="3200" b="1" spc="-147" dirty="0">
                <a:solidFill>
                  <a:srgbClr val="2657C1"/>
                </a:solidFill>
                <a:latin typeface="Poppins Ultra-Bold"/>
                <a:ea typeface="Poppins Ultra-Bold"/>
                <a:cs typeface="Poppins Ultra-Bold"/>
                <a:sym typeface="Poppins Ultra-Bold"/>
              </a:rPr>
              <a:t>Modal </a:t>
            </a:r>
            <a:r>
              <a:rPr lang="en-US" sz="3200" b="1" spc="-147" dirty="0" err="1">
                <a:solidFill>
                  <a:srgbClr val="2657C1"/>
                </a:solidFill>
                <a:latin typeface="Poppins Ultra-Bold"/>
                <a:ea typeface="Poppins Ultra-Bold"/>
                <a:cs typeface="Poppins Ultra-Bold"/>
                <a:sym typeface="Poppins Ultra-Bold"/>
              </a:rPr>
              <a:t>awal</a:t>
            </a:r>
            <a:r>
              <a:rPr lang="en-US" sz="3200" b="1" spc="-147" dirty="0">
                <a:solidFill>
                  <a:srgbClr val="2657C1"/>
                </a:solidFill>
                <a:latin typeface="Poppins Ultra-Bold"/>
                <a:ea typeface="Poppins Ultra-Bold"/>
                <a:cs typeface="Poppins Ultra-Bold"/>
                <a:sym typeface="Poppins Ultra-Bold"/>
              </a:rPr>
              <a:t> Rp. 80.000,-</a:t>
            </a:r>
          </a:p>
        </p:txBody>
      </p:sp>
      <p:sp>
        <p:nvSpPr>
          <p:cNvPr id="34" name="TextBox 28">
            <a:extLst>
              <a:ext uri="{FF2B5EF4-FFF2-40B4-BE49-F238E27FC236}">
                <a16:creationId xmlns:a16="http://schemas.microsoft.com/office/drawing/2014/main" id="{CCE311FD-5672-A133-C9A6-4DE971155F24}"/>
              </a:ext>
            </a:extLst>
          </p:cNvPr>
          <p:cNvSpPr txBox="1"/>
          <p:nvPr/>
        </p:nvSpPr>
        <p:spPr>
          <a:xfrm>
            <a:off x="2702810" y="7049746"/>
            <a:ext cx="5264133" cy="585288"/>
          </a:xfrm>
          <a:prstGeom prst="rect">
            <a:avLst/>
          </a:prstGeom>
        </p:spPr>
        <p:txBody>
          <a:bodyPr wrap="square" lIns="0" tIns="0" rIns="0" bIns="0" rtlCol="0" anchor="t">
            <a:spAutoFit/>
          </a:bodyPr>
          <a:lstStyle/>
          <a:p>
            <a:pPr indent="457200" algn="just">
              <a:lnSpc>
                <a:spcPct val="150000"/>
              </a:lnSpc>
              <a:spcBef>
                <a:spcPts val="200"/>
              </a:spcBef>
            </a:pPr>
            <a:r>
              <a:rPr lang="ms-MY" sz="2800" b="1" dirty="0">
                <a:solidFill>
                  <a:schemeClr val="bg1"/>
                </a:solidFill>
                <a:effectLst/>
                <a:latin typeface="Poppins Bold" panose="020B0604020202020204" charset="0"/>
                <a:ea typeface="Times New Roman" panose="02020603050405020304" pitchFamily="18" charset="0"/>
                <a:cs typeface="Poppins Bold" panose="020B0604020202020204" charset="0"/>
              </a:rPr>
              <a:t>RENCANA PENGHASILAN</a:t>
            </a:r>
            <a:endParaRPr lang="en-ID" sz="2800" b="1" dirty="0">
              <a:solidFill>
                <a:schemeClr val="bg1"/>
              </a:solidFill>
              <a:effectLst/>
              <a:latin typeface="Poppins Bold" panose="020B0604020202020204" charset="0"/>
              <a:ea typeface="Times New Roman" panose="02020603050405020304" pitchFamily="18" charset="0"/>
              <a:cs typeface="Poppins Bold" panose="020B0604020202020204" charset="0"/>
            </a:endParaRPr>
          </a:p>
        </p:txBody>
      </p:sp>
      <p:sp>
        <p:nvSpPr>
          <p:cNvPr id="35" name="TextBox 29">
            <a:extLst>
              <a:ext uri="{FF2B5EF4-FFF2-40B4-BE49-F238E27FC236}">
                <a16:creationId xmlns:a16="http://schemas.microsoft.com/office/drawing/2014/main" id="{0F6419BA-A948-0023-E187-E6B9D8F48BA3}"/>
              </a:ext>
            </a:extLst>
          </p:cNvPr>
          <p:cNvSpPr txBox="1"/>
          <p:nvPr/>
        </p:nvSpPr>
        <p:spPr>
          <a:xfrm>
            <a:off x="2118698" y="7734369"/>
            <a:ext cx="6707430" cy="1720727"/>
          </a:xfrm>
          <a:prstGeom prst="rect">
            <a:avLst/>
          </a:prstGeom>
        </p:spPr>
        <p:txBody>
          <a:bodyPr lIns="0" tIns="0" rIns="0" bIns="0" rtlCol="0" anchor="t">
            <a:spAutoFit/>
          </a:bodyPr>
          <a:lstStyle/>
          <a:p>
            <a:pPr marL="457200" algn="just">
              <a:lnSpc>
                <a:spcPct val="150000"/>
              </a:lnSpc>
              <a:spcAft>
                <a:spcPts val="800"/>
              </a:spcAft>
            </a:pPr>
            <a:r>
              <a:rPr lang="en-ID" dirty="0">
                <a:solidFill>
                  <a:schemeClr val="bg1"/>
                </a:solidFill>
                <a:effectLst/>
                <a:latin typeface="Poppins Semi-Bold" panose="020B0604020202020204" charset="0"/>
                <a:ea typeface="Calibri" panose="020F0502020204030204" pitchFamily="34" charset="0"/>
                <a:cs typeface="Poppins Semi-Bold" panose="020B0604020202020204" charset="0"/>
              </a:rPr>
              <a:t>Jadi </a:t>
            </a:r>
            <a:r>
              <a:rPr lang="en-ID" dirty="0" err="1">
                <a:solidFill>
                  <a:schemeClr val="bg1"/>
                </a:solidFill>
                <a:effectLst/>
                <a:latin typeface="Poppins Semi-Bold" panose="020B0604020202020204" charset="0"/>
                <a:ea typeface="Calibri" panose="020F0502020204030204" pitchFamily="34" charset="0"/>
                <a:cs typeface="Poppins Semi-Bold" panose="020B0604020202020204" charset="0"/>
              </a:rPr>
              <a:t>dalam</a:t>
            </a:r>
            <a:r>
              <a:rPr lang="en-ID"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dirty="0" err="1">
                <a:solidFill>
                  <a:schemeClr val="bg1"/>
                </a:solidFill>
                <a:effectLst/>
                <a:latin typeface="Poppins Semi-Bold" panose="020B0604020202020204" charset="0"/>
                <a:ea typeface="Calibri" panose="020F0502020204030204" pitchFamily="34" charset="0"/>
                <a:cs typeface="Poppins Semi-Bold" panose="020B0604020202020204" charset="0"/>
              </a:rPr>
              <a:t>sekali</a:t>
            </a:r>
            <a:r>
              <a:rPr lang="en-ID"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dirty="0" err="1">
                <a:solidFill>
                  <a:schemeClr val="bg1"/>
                </a:solidFill>
                <a:effectLst/>
                <a:latin typeface="Poppins Semi-Bold" panose="020B0604020202020204" charset="0"/>
                <a:ea typeface="Calibri" panose="020F0502020204030204" pitchFamily="34" charset="0"/>
                <a:cs typeface="Poppins Semi-Bold" panose="020B0604020202020204" charset="0"/>
              </a:rPr>
              <a:t>produksi</a:t>
            </a:r>
            <a:r>
              <a:rPr lang="en-ID"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dirty="0" err="1">
                <a:solidFill>
                  <a:schemeClr val="bg1"/>
                </a:solidFill>
                <a:effectLst/>
                <a:latin typeface="Poppins Semi-Bold" panose="020B0604020202020204" charset="0"/>
                <a:ea typeface="Calibri" panose="020F0502020204030204" pitchFamily="34" charset="0"/>
                <a:cs typeface="Poppins Semi-Bold" panose="020B0604020202020204" charset="0"/>
              </a:rPr>
              <a:t>menghasilkan</a:t>
            </a:r>
            <a:r>
              <a:rPr lang="en-ID" dirty="0">
                <a:solidFill>
                  <a:schemeClr val="bg1"/>
                </a:solidFill>
                <a:effectLst/>
                <a:latin typeface="Poppins Semi-Bold" panose="020B0604020202020204" charset="0"/>
                <a:ea typeface="Calibri" panose="020F0502020204030204" pitchFamily="34" charset="0"/>
                <a:cs typeface="Poppins Semi-Bold" panose="020B0604020202020204" charset="0"/>
              </a:rPr>
              <a:t> </a:t>
            </a:r>
            <a:r>
              <a:rPr lang="en-ID" dirty="0" err="1">
                <a:solidFill>
                  <a:schemeClr val="bg1"/>
                </a:solidFill>
                <a:effectLst/>
                <a:latin typeface="Poppins Semi-Bold" panose="020B0604020202020204" charset="0"/>
                <a:ea typeface="Calibri" panose="020F0502020204030204" pitchFamily="34" charset="0"/>
                <a:cs typeface="Poppins Semi-Bold" panose="020B0604020202020204" charset="0"/>
              </a:rPr>
              <a:t>biaya</a:t>
            </a:r>
            <a:r>
              <a:rPr lang="en-ID" dirty="0">
                <a:solidFill>
                  <a:schemeClr val="bg1"/>
                </a:solidFill>
                <a:effectLst/>
                <a:latin typeface="Poppins Semi-Bold" panose="020B0604020202020204" charset="0"/>
                <a:ea typeface="Calibri" panose="020F0502020204030204" pitchFamily="34" charset="0"/>
                <a:cs typeface="Poppins Semi-Bold" panose="020B0604020202020204" charset="0"/>
              </a:rPr>
              <a:t>        Rp. 10.000,00 x 16pcs = Rp. 160.000</a:t>
            </a:r>
          </a:p>
          <a:p>
            <a:pPr marL="457200" algn="just">
              <a:lnSpc>
                <a:spcPct val="150000"/>
              </a:lnSpc>
              <a:spcAft>
                <a:spcPts val="800"/>
              </a:spcAft>
            </a:pPr>
            <a:endParaRPr lang="en-ID" dirty="0">
              <a:solidFill>
                <a:schemeClr val="bg1"/>
              </a:solidFill>
              <a:effectLst/>
              <a:latin typeface="Poppins Semi-Bold" panose="020B0604020202020204" charset="0"/>
              <a:ea typeface="Calibri" panose="020F0502020204030204" pitchFamily="34" charset="0"/>
              <a:cs typeface="Poppins Semi-Bold" panose="020B0604020202020204" charset="0"/>
            </a:endParaRPr>
          </a:p>
          <a:p>
            <a:pPr algn="l">
              <a:lnSpc>
                <a:spcPts val="2240"/>
              </a:lnSpc>
            </a:pPr>
            <a:endParaRPr lang="en-US" sz="1600" b="1" dirty="0">
              <a:solidFill>
                <a:srgbClr val="F7F7F7"/>
              </a:solidFill>
              <a:latin typeface="Poppins Semi-Bold"/>
              <a:ea typeface="Poppins Semi-Bold"/>
              <a:cs typeface="Poppins Semi-Bold"/>
              <a:sym typeface="Poppins Semi-Bold"/>
            </a:endParaRPr>
          </a:p>
        </p:txBody>
      </p:sp>
      <p:pic>
        <p:nvPicPr>
          <p:cNvPr id="40" name="Picture 39">
            <a:extLst>
              <a:ext uri="{FF2B5EF4-FFF2-40B4-BE49-F238E27FC236}">
                <a16:creationId xmlns:a16="http://schemas.microsoft.com/office/drawing/2014/main" id="{908B0133-4EF0-324A-4AB6-D947F699019D}"/>
              </a:ext>
            </a:extLst>
          </p:cNvPr>
          <p:cNvPicPr>
            <a:picLocks noChangeAspect="1"/>
          </p:cNvPicPr>
          <p:nvPr/>
        </p:nvPicPr>
        <p:blipFill>
          <a:blip r:embed="rId4"/>
          <a:stretch>
            <a:fillRect/>
          </a:stretch>
        </p:blipFill>
        <p:spPr>
          <a:xfrm>
            <a:off x="2533875" y="8638137"/>
            <a:ext cx="5877075" cy="963277"/>
          </a:xfrm>
          <a:prstGeom prst="rect">
            <a:avLst/>
          </a:prstGeom>
        </p:spPr>
      </p:pic>
    </p:spTree>
    <p:extLst>
      <p:ext uri="{BB962C8B-B14F-4D97-AF65-F5344CB8AC3E}">
        <p14:creationId xmlns:p14="http://schemas.microsoft.com/office/powerpoint/2010/main" val="39948102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863071" y="6445018"/>
            <a:ext cx="157142" cy="5450657"/>
            <a:chOff x="0" y="0"/>
            <a:chExt cx="41387" cy="1435564"/>
          </a:xfrm>
        </p:grpSpPr>
        <p:sp>
          <p:nvSpPr>
            <p:cNvPr id="3" name="Freeform 3"/>
            <p:cNvSpPr/>
            <p:nvPr/>
          </p:nvSpPr>
          <p:spPr>
            <a:xfrm>
              <a:off x="0" y="0"/>
              <a:ext cx="41387" cy="1435564"/>
            </a:xfrm>
            <a:custGeom>
              <a:avLst/>
              <a:gdLst/>
              <a:ahLst/>
              <a:cxnLst/>
              <a:rect l="l" t="t" r="r" b="b"/>
              <a:pathLst>
                <a:path w="41387" h="1435564">
                  <a:moveTo>
                    <a:pt x="0" y="0"/>
                  </a:moveTo>
                  <a:lnTo>
                    <a:pt x="41387" y="0"/>
                  </a:lnTo>
                  <a:lnTo>
                    <a:pt x="41387" y="1435564"/>
                  </a:lnTo>
                  <a:lnTo>
                    <a:pt x="0" y="1435564"/>
                  </a:lnTo>
                  <a:close/>
                </a:path>
              </a:pathLst>
            </a:custGeom>
            <a:solidFill>
              <a:srgbClr val="2657C1"/>
            </a:solidFill>
          </p:spPr>
        </p:sp>
        <p:sp>
          <p:nvSpPr>
            <p:cNvPr id="4" name="TextBox 4"/>
            <p:cNvSpPr txBox="1"/>
            <p:nvPr/>
          </p:nvSpPr>
          <p:spPr>
            <a:xfrm>
              <a:off x="0" y="-66675"/>
              <a:ext cx="41387" cy="1502239"/>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529176" y="438892"/>
            <a:ext cx="6476410" cy="1179616"/>
            <a:chOff x="0" y="0"/>
            <a:chExt cx="8635213" cy="1572821"/>
          </a:xfrm>
        </p:grpSpPr>
        <p:sp>
          <p:nvSpPr>
            <p:cNvPr id="6" name="Freeform 6"/>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2"/>
              <a:stretch>
                <a:fillRect/>
              </a:stretch>
            </a:blipFill>
          </p:spPr>
        </p:sp>
        <p:sp>
          <p:nvSpPr>
            <p:cNvPr id="7" name="TextBox 7"/>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sp>
        <p:nvSpPr>
          <p:cNvPr id="8" name="Freeform 8"/>
          <p:cNvSpPr/>
          <p:nvPr/>
        </p:nvSpPr>
        <p:spPr>
          <a:xfrm>
            <a:off x="11414167" y="800807"/>
            <a:ext cx="5845133" cy="8290969"/>
          </a:xfrm>
          <a:custGeom>
            <a:avLst/>
            <a:gdLst/>
            <a:ahLst/>
            <a:cxnLst/>
            <a:rect l="l" t="t" r="r" b="b"/>
            <a:pathLst>
              <a:path w="5845133" h="8290969">
                <a:moveTo>
                  <a:pt x="0" y="0"/>
                </a:moveTo>
                <a:lnTo>
                  <a:pt x="5845133" y="0"/>
                </a:lnTo>
                <a:lnTo>
                  <a:pt x="5845133" y="8290969"/>
                </a:lnTo>
                <a:lnTo>
                  <a:pt x="0" y="8290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0805019" y="7856062"/>
            <a:ext cx="3531714" cy="909416"/>
          </a:xfrm>
          <a:custGeom>
            <a:avLst/>
            <a:gdLst/>
            <a:ahLst/>
            <a:cxnLst/>
            <a:rect l="l" t="t" r="r" b="b"/>
            <a:pathLst>
              <a:path w="3531714" h="909416">
                <a:moveTo>
                  <a:pt x="0" y="0"/>
                </a:moveTo>
                <a:lnTo>
                  <a:pt x="3531714" y="0"/>
                </a:lnTo>
                <a:lnTo>
                  <a:pt x="3531714" y="909416"/>
                </a:lnTo>
                <a:lnTo>
                  <a:pt x="0" y="9094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11612119" y="1618508"/>
            <a:ext cx="5812004" cy="5487265"/>
            <a:chOff x="0" y="0"/>
            <a:chExt cx="900431" cy="850121"/>
          </a:xfrm>
        </p:grpSpPr>
        <p:sp>
          <p:nvSpPr>
            <p:cNvPr id="11" name="Freeform 11"/>
            <p:cNvSpPr/>
            <p:nvPr/>
          </p:nvSpPr>
          <p:spPr>
            <a:xfrm>
              <a:off x="0" y="0"/>
              <a:ext cx="900431" cy="850121"/>
            </a:xfrm>
            <a:custGeom>
              <a:avLst/>
              <a:gdLst/>
              <a:ahLst/>
              <a:cxnLst/>
              <a:rect l="l" t="t" r="r" b="b"/>
              <a:pathLst>
                <a:path w="900431" h="850121">
                  <a:moveTo>
                    <a:pt x="0" y="0"/>
                  </a:moveTo>
                  <a:lnTo>
                    <a:pt x="900431" y="0"/>
                  </a:lnTo>
                  <a:lnTo>
                    <a:pt x="900431" y="850121"/>
                  </a:lnTo>
                  <a:lnTo>
                    <a:pt x="0" y="850121"/>
                  </a:lnTo>
                  <a:close/>
                </a:path>
              </a:pathLst>
            </a:custGeom>
            <a:blipFill>
              <a:blip r:embed="rId7"/>
              <a:stretch>
                <a:fillRect l="-7696" r="-7696"/>
              </a:stretch>
            </a:blipFill>
          </p:spPr>
        </p:sp>
      </p:grpSp>
      <p:sp>
        <p:nvSpPr>
          <p:cNvPr id="12" name="Freeform 12"/>
          <p:cNvSpPr/>
          <p:nvPr/>
        </p:nvSpPr>
        <p:spPr>
          <a:xfrm>
            <a:off x="16190802" y="2876140"/>
            <a:ext cx="1978271" cy="4534719"/>
          </a:xfrm>
          <a:custGeom>
            <a:avLst/>
            <a:gdLst/>
            <a:ahLst/>
            <a:cxnLst/>
            <a:rect l="l" t="t" r="r" b="b"/>
            <a:pathLst>
              <a:path w="1978271" h="4534719">
                <a:moveTo>
                  <a:pt x="0" y="0"/>
                </a:moveTo>
                <a:lnTo>
                  <a:pt x="1978271" y="0"/>
                </a:lnTo>
                <a:lnTo>
                  <a:pt x="1978271" y="4534720"/>
                </a:lnTo>
                <a:lnTo>
                  <a:pt x="0" y="45347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800089" y="3311077"/>
            <a:ext cx="9474209" cy="3358515"/>
          </a:xfrm>
          <a:prstGeom prst="rect">
            <a:avLst/>
          </a:prstGeom>
        </p:spPr>
        <p:txBody>
          <a:bodyPr lIns="0" tIns="0" rIns="0" bIns="0" rtlCol="0" anchor="t">
            <a:spAutoFit/>
          </a:bodyPr>
          <a:lstStyle/>
          <a:p>
            <a:pPr algn="just">
              <a:lnSpc>
                <a:spcPts val="3359"/>
              </a:lnSpc>
            </a:pPr>
            <a:r>
              <a:rPr lang="en-US" sz="2400" b="1" spc="-48" dirty="0" err="1">
                <a:solidFill>
                  <a:srgbClr val="2657C1"/>
                </a:solidFill>
                <a:latin typeface="Poppins Semi-Bold"/>
                <a:ea typeface="Poppins Semi-Bold"/>
                <a:cs typeface="Poppins Semi-Bold"/>
                <a:sym typeface="Poppins Semi-Bold"/>
              </a:rPr>
              <a:t>Situasi</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persaingan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untuk</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usaha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olahan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buah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ini</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terutama</a:t>
            </a:r>
            <a:r>
              <a:rPr lang="en-US" sz="2400" b="1" spc="-48" dirty="0">
                <a:solidFill>
                  <a:srgbClr val="2657C1"/>
                </a:solidFill>
                <a:latin typeface="Poppins Semi-Bold"/>
                <a:ea typeface="Poppins Semi-Bold"/>
                <a:cs typeface="Poppins Semi-Bold"/>
                <a:sym typeface="Poppins Semi-Bold"/>
              </a:rPr>
              <a:t> di </a:t>
            </a:r>
            <a:r>
              <a:rPr lang="en-US" sz="2400" b="1" spc="-48" dirty="0" err="1">
                <a:solidFill>
                  <a:srgbClr val="2657C1"/>
                </a:solidFill>
                <a:latin typeface="Poppins Semi-Bold"/>
                <a:ea typeface="Poppins Semi-Bold"/>
                <a:cs typeface="Poppins Semi-Bold"/>
                <a:sym typeface="Poppins Semi-Bold"/>
              </a:rPr>
              <a:t>daerah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tempat</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tinggal</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masih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belum</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banyak</a:t>
            </a:r>
            <a:r>
              <a:rPr lang="en-US" sz="2400" b="1" spc="-48" dirty="0">
                <a:solidFill>
                  <a:srgbClr val="2657C1"/>
                </a:solidFill>
                <a:latin typeface="Poppins Semi-Bold"/>
                <a:ea typeface="Poppins Semi-Bold"/>
                <a:cs typeface="Poppins Semi-Bold"/>
                <a:sym typeface="Poppins Semi-Bold"/>
              </a:rPr>
              <a:t> yang </a:t>
            </a:r>
            <a:r>
              <a:rPr lang="en-US" sz="2400" b="1" spc="-48" dirty="0" err="1">
                <a:solidFill>
                  <a:srgbClr val="2657C1"/>
                </a:solidFill>
                <a:latin typeface="Poppins Semi-Bold"/>
                <a:ea typeface="Poppins Semi-Bold"/>
                <a:cs typeface="Poppins Semi-Bold"/>
                <a:sym typeface="Poppins Semi-Bold"/>
              </a:rPr>
              <a:t>menekuninya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sehingga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analisa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persaingan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usaha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ini</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relatif</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masih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ringan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atau</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mudah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Sasaran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usaha</a:t>
            </a:r>
            <a:r>
              <a:rPr lang="en-US" sz="2400" b="1" spc="-48" dirty="0">
                <a:solidFill>
                  <a:srgbClr val="2657C1"/>
                </a:solidFill>
                <a:latin typeface="Poppins Semi-Bold"/>
                <a:ea typeface="Poppins Semi-Bold"/>
                <a:cs typeface="Poppins Semi-Bold"/>
                <a:sym typeface="Poppins Semi-Bold"/>
              </a:rPr>
              <a:t> kami </a:t>
            </a:r>
            <a:r>
              <a:rPr lang="en-US" sz="2400" b="1" spc="-48" dirty="0" err="1">
                <a:solidFill>
                  <a:srgbClr val="2657C1"/>
                </a:solidFill>
                <a:latin typeface="Poppins Semi-Bold"/>
                <a:ea typeface="Poppins Semi-Bold"/>
                <a:cs typeface="Poppins Semi-Bold"/>
                <a:sym typeface="Poppins Semi-Bold"/>
              </a:rPr>
              <a:t>adalah</a:t>
            </a:r>
            <a:r>
              <a:rPr lang="en-US" sz="2400" b="1" spc="-48" dirty="0">
                <a:solidFill>
                  <a:srgbClr val="2657C1"/>
                </a:solidFill>
                <a:latin typeface="Poppins Semi-Bold"/>
                <a:ea typeface="Poppins Semi-Bold"/>
                <a:cs typeface="Poppins Semi-Bold"/>
                <a:sym typeface="Poppins Semi-Bold"/>
              </a:rPr>
              <a:t> orang </a:t>
            </a:r>
            <a:r>
              <a:rPr lang="en-US" sz="2400" b="1" spc="-48" dirty="0" err="1">
                <a:solidFill>
                  <a:srgbClr val="2657C1"/>
                </a:solidFill>
                <a:latin typeface="Poppins Semi-Bold"/>
                <a:ea typeface="Poppins Semi-Bold"/>
                <a:cs typeface="Poppins Semi-Bold"/>
                <a:sym typeface="Poppins Semi-Bold"/>
              </a:rPr>
              <a:t>tua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usia</a:t>
            </a:r>
            <a:r>
              <a:rPr lang="en-US" sz="2400" b="1" spc="-48" dirty="0">
                <a:solidFill>
                  <a:srgbClr val="2657C1"/>
                </a:solidFill>
                <a:latin typeface="Poppins Semi-Bold"/>
                <a:ea typeface="Poppins Semi-Bold"/>
                <a:cs typeface="Poppins Semi-Bold"/>
                <a:sym typeface="Poppins Semi-Bold"/>
              </a:rPr>
              <a:t> 30 – 60 </a:t>
            </a:r>
            <a:r>
              <a:rPr lang="en-US" sz="2400" b="1" spc="-48" dirty="0" err="1">
                <a:solidFill>
                  <a:srgbClr val="2657C1"/>
                </a:solidFill>
                <a:latin typeface="Poppins Semi-Bold"/>
                <a:ea typeface="Poppins Semi-Bold"/>
                <a:cs typeface="Poppins Semi-Bold"/>
                <a:sym typeface="Poppins Semi-Bold"/>
              </a:rPr>
              <a:t>tahun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dengan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penghasilan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menengah</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kebawah</a:t>
            </a:r>
            <a:r>
              <a:rPr lang="en-US" sz="2400" b="1" spc="-48" dirty="0">
                <a:solidFill>
                  <a:srgbClr val="2657C1"/>
                </a:solidFill>
                <a:latin typeface="Poppins Semi-Bold"/>
                <a:ea typeface="Poppins Semi-Bold"/>
                <a:cs typeface="Poppins Semi-Bold"/>
                <a:sym typeface="Poppins Semi-Bold"/>
              </a:rPr>
              <a:t>, dan orang – orang yang </a:t>
            </a:r>
            <a:r>
              <a:rPr lang="en-US" sz="2400" b="1" spc="-48" dirty="0" err="1">
                <a:solidFill>
                  <a:srgbClr val="2657C1"/>
                </a:solidFill>
                <a:latin typeface="Poppins Semi-Bold"/>
                <a:ea typeface="Poppins Semi-Bold"/>
                <a:cs typeface="Poppins Semi-Bold"/>
                <a:sym typeface="Poppins Semi-Bold"/>
              </a:rPr>
              <a:t>menerapkan</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gaya</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hidup</a:t>
            </a:r>
            <a:r>
              <a:rPr lang="en-US" sz="2400" b="1" spc="-48" dirty="0">
                <a:solidFill>
                  <a:srgbClr val="2657C1"/>
                </a:solidFill>
                <a:latin typeface="Poppins Semi-Bold"/>
                <a:ea typeface="Poppins Semi-Bold"/>
                <a:cs typeface="Poppins Semi-Bold"/>
                <a:sym typeface="Poppins Semi-Bold"/>
              </a:rPr>
              <a:t> </a:t>
            </a:r>
            <a:r>
              <a:rPr lang="en-US" sz="2400" b="1" spc="-48" dirty="0" err="1">
                <a:solidFill>
                  <a:srgbClr val="2657C1"/>
                </a:solidFill>
                <a:latin typeface="Poppins Semi-Bold"/>
                <a:ea typeface="Poppins Semi-Bold"/>
                <a:cs typeface="Poppins Semi-Bold"/>
                <a:sym typeface="Poppins Semi-Bold"/>
              </a:rPr>
              <a:t>sehat</a:t>
            </a:r>
            <a:r>
              <a:rPr lang="en-US" sz="2400" b="1" spc="-48" dirty="0">
                <a:solidFill>
                  <a:srgbClr val="2657C1"/>
                </a:solidFill>
                <a:latin typeface="Poppins Semi-Bold"/>
                <a:ea typeface="Poppins Semi-Bold"/>
                <a:cs typeface="Poppins Semi-Bold"/>
                <a:sym typeface="Poppins Semi-Bold"/>
              </a:rPr>
              <a:t>.</a:t>
            </a:r>
          </a:p>
          <a:p>
            <a:pPr algn="just">
              <a:lnSpc>
                <a:spcPts val="3359"/>
              </a:lnSpc>
            </a:pPr>
            <a:endParaRPr lang="en-US" sz="2400" b="1" spc="-48" dirty="0">
              <a:solidFill>
                <a:srgbClr val="2657C1"/>
              </a:solidFill>
              <a:latin typeface="Poppins Semi-Bold"/>
              <a:ea typeface="Poppins Semi-Bold"/>
              <a:cs typeface="Poppins Semi-Bold"/>
              <a:sym typeface="Poppins Semi-Bold"/>
            </a:endParaRPr>
          </a:p>
        </p:txBody>
      </p:sp>
      <p:sp>
        <p:nvSpPr>
          <p:cNvPr id="14" name="TextBox 14"/>
          <p:cNvSpPr txBox="1"/>
          <p:nvPr/>
        </p:nvSpPr>
        <p:spPr>
          <a:xfrm>
            <a:off x="1941642" y="1910902"/>
            <a:ext cx="7191103" cy="1076325"/>
          </a:xfrm>
          <a:prstGeom prst="rect">
            <a:avLst/>
          </a:prstGeom>
        </p:spPr>
        <p:txBody>
          <a:bodyPr lIns="0" tIns="0" rIns="0" bIns="0" rtlCol="0" anchor="t">
            <a:spAutoFit/>
          </a:bodyPr>
          <a:lstStyle/>
          <a:p>
            <a:pPr algn="just">
              <a:lnSpc>
                <a:spcPts val="8399"/>
              </a:lnSpc>
            </a:pPr>
            <a:r>
              <a:rPr lang="en-US" sz="5999" b="1" spc="-119">
                <a:solidFill>
                  <a:srgbClr val="2657C1"/>
                </a:solidFill>
                <a:latin typeface="Poppins Ultra-Bold"/>
                <a:ea typeface="Poppins Ultra-Bold"/>
                <a:cs typeface="Poppins Ultra-Bold"/>
                <a:sym typeface="Poppins Ultra-Bold"/>
              </a:rPr>
              <a:t>Aspek Pemasaran</a:t>
            </a:r>
          </a:p>
        </p:txBody>
      </p:sp>
      <p:sp>
        <p:nvSpPr>
          <p:cNvPr id="15" name="TextBox 15"/>
          <p:cNvSpPr txBox="1"/>
          <p:nvPr/>
        </p:nvSpPr>
        <p:spPr>
          <a:xfrm>
            <a:off x="800089" y="6603288"/>
            <a:ext cx="9474209" cy="2101215"/>
          </a:xfrm>
          <a:prstGeom prst="rect">
            <a:avLst/>
          </a:prstGeom>
        </p:spPr>
        <p:txBody>
          <a:bodyPr lIns="0" tIns="0" rIns="0" bIns="0" rtlCol="0" anchor="t">
            <a:spAutoFit/>
          </a:bodyPr>
          <a:lstStyle/>
          <a:p>
            <a:pPr algn="just">
              <a:lnSpc>
                <a:spcPts val="3359"/>
              </a:lnSpc>
            </a:pPr>
            <a:r>
              <a:rPr lang="en-US" sz="2400" b="1" spc="-48">
                <a:solidFill>
                  <a:srgbClr val="2657C1"/>
                </a:solidFill>
                <a:latin typeface="Poppins Semi-Bold"/>
                <a:ea typeface="Poppins Semi-Bold"/>
                <a:cs typeface="Poppins Semi-Bold"/>
                <a:sym typeface="Poppins Semi-Bold"/>
              </a:rPr>
              <a:t>Dalam usaha ini proses mempromosikan produk dengan cara menawarkan ke masyarakat umum secara lisan dan juga mencoba memanfaatkan sosial media seperti whatsapp, Facebook, dan Instagram.</a:t>
            </a:r>
          </a:p>
          <a:p>
            <a:pPr algn="just">
              <a:lnSpc>
                <a:spcPts val="3359"/>
              </a:lnSpc>
            </a:pPr>
            <a:endParaRPr lang="en-US" sz="2400" b="1" spc="-48">
              <a:solidFill>
                <a:srgbClr val="2657C1"/>
              </a:solidFill>
              <a:latin typeface="Poppins Semi-Bold"/>
              <a:ea typeface="Poppins Semi-Bold"/>
              <a:cs typeface="Poppins Semi-Bold"/>
              <a:sym typeface="Poppins Semi-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065429" y="-2565072"/>
            <a:ext cx="157142" cy="16230600"/>
            <a:chOff x="0" y="0"/>
            <a:chExt cx="41387" cy="4274726"/>
          </a:xfrm>
        </p:grpSpPr>
        <p:sp>
          <p:nvSpPr>
            <p:cNvPr id="3" name="Freeform 3"/>
            <p:cNvSpPr/>
            <p:nvPr/>
          </p:nvSpPr>
          <p:spPr>
            <a:xfrm>
              <a:off x="0" y="0"/>
              <a:ext cx="41387" cy="4274726"/>
            </a:xfrm>
            <a:custGeom>
              <a:avLst/>
              <a:gdLst/>
              <a:ahLst/>
              <a:cxnLst/>
              <a:rect l="l" t="t" r="r" b="b"/>
              <a:pathLst>
                <a:path w="41387" h="4274726">
                  <a:moveTo>
                    <a:pt x="0" y="0"/>
                  </a:moveTo>
                  <a:lnTo>
                    <a:pt x="41387" y="0"/>
                  </a:lnTo>
                  <a:lnTo>
                    <a:pt x="41387" y="4274726"/>
                  </a:lnTo>
                  <a:lnTo>
                    <a:pt x="0" y="4274726"/>
                  </a:lnTo>
                  <a:close/>
                </a:path>
              </a:pathLst>
            </a:custGeom>
            <a:solidFill>
              <a:srgbClr val="2657C1"/>
            </a:solidFill>
          </p:spPr>
        </p:sp>
        <p:sp>
          <p:nvSpPr>
            <p:cNvPr id="4" name="TextBox 4"/>
            <p:cNvSpPr txBox="1"/>
            <p:nvPr/>
          </p:nvSpPr>
          <p:spPr>
            <a:xfrm>
              <a:off x="0" y="-66675"/>
              <a:ext cx="41387" cy="4341401"/>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2199043" y="5550228"/>
            <a:ext cx="600715" cy="739342"/>
            <a:chOff x="0" y="0"/>
            <a:chExt cx="800954" cy="985789"/>
          </a:xfrm>
        </p:grpSpPr>
        <p:grpSp>
          <p:nvGrpSpPr>
            <p:cNvPr id="6" name="Group 6"/>
            <p:cNvGrpSpPr/>
            <p:nvPr/>
          </p:nvGrpSpPr>
          <p:grpSpPr>
            <a:xfrm rot="-10800000">
              <a:off x="0" y="0"/>
              <a:ext cx="800954" cy="985789"/>
              <a:chOff x="0" y="0"/>
              <a:chExt cx="660400" cy="812800"/>
            </a:xfrm>
          </p:grpSpPr>
          <p:sp>
            <p:nvSpPr>
              <p:cNvPr id="7" name="Freeform 7"/>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8" name="TextBox 8"/>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9" name="Group 9"/>
            <p:cNvGrpSpPr/>
            <p:nvPr/>
          </p:nvGrpSpPr>
          <p:grpSpPr>
            <a:xfrm rot="-10800000">
              <a:off x="161105" y="345940"/>
              <a:ext cx="478744" cy="4787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11" name="TextBox 11"/>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grpSp>
        <p:nvGrpSpPr>
          <p:cNvPr id="12" name="Group 12"/>
          <p:cNvGrpSpPr/>
          <p:nvPr/>
        </p:nvGrpSpPr>
        <p:grpSpPr>
          <a:xfrm>
            <a:off x="6661661" y="5471657"/>
            <a:ext cx="600715" cy="739342"/>
            <a:chOff x="0" y="0"/>
            <a:chExt cx="800954" cy="985789"/>
          </a:xfrm>
        </p:grpSpPr>
        <p:grpSp>
          <p:nvGrpSpPr>
            <p:cNvPr id="13" name="Group 13"/>
            <p:cNvGrpSpPr/>
            <p:nvPr/>
          </p:nvGrpSpPr>
          <p:grpSpPr>
            <a:xfrm rot="-10800000">
              <a:off x="0" y="0"/>
              <a:ext cx="800954" cy="985789"/>
              <a:chOff x="0" y="0"/>
              <a:chExt cx="660400" cy="812800"/>
            </a:xfrm>
          </p:grpSpPr>
          <p:sp>
            <p:nvSpPr>
              <p:cNvPr id="14" name="Freeform 14"/>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15" name="TextBox 15"/>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16" name="Group 16"/>
            <p:cNvGrpSpPr/>
            <p:nvPr/>
          </p:nvGrpSpPr>
          <p:grpSpPr>
            <a:xfrm rot="-10800000">
              <a:off x="161105" y="345940"/>
              <a:ext cx="478744" cy="47874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18" name="TextBox 18"/>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grpSp>
        <p:nvGrpSpPr>
          <p:cNvPr id="19" name="Group 19"/>
          <p:cNvGrpSpPr/>
          <p:nvPr/>
        </p:nvGrpSpPr>
        <p:grpSpPr>
          <a:xfrm>
            <a:off x="15661709" y="5550228"/>
            <a:ext cx="600715" cy="739342"/>
            <a:chOff x="0" y="0"/>
            <a:chExt cx="800954" cy="985789"/>
          </a:xfrm>
        </p:grpSpPr>
        <p:grpSp>
          <p:nvGrpSpPr>
            <p:cNvPr id="20" name="Group 20"/>
            <p:cNvGrpSpPr/>
            <p:nvPr/>
          </p:nvGrpSpPr>
          <p:grpSpPr>
            <a:xfrm rot="-10800000">
              <a:off x="0" y="0"/>
              <a:ext cx="800954" cy="985789"/>
              <a:chOff x="0" y="0"/>
              <a:chExt cx="660400" cy="812800"/>
            </a:xfrm>
          </p:grpSpPr>
          <p:sp>
            <p:nvSpPr>
              <p:cNvPr id="21" name="Freeform 21"/>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22" name="TextBox 22"/>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23" name="Group 23"/>
            <p:cNvGrpSpPr/>
            <p:nvPr/>
          </p:nvGrpSpPr>
          <p:grpSpPr>
            <a:xfrm rot="-10800000">
              <a:off x="161105" y="345940"/>
              <a:ext cx="478744" cy="47874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25" name="TextBox 25"/>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grpSp>
        <p:nvGrpSpPr>
          <p:cNvPr id="26" name="Group 26"/>
          <p:cNvGrpSpPr/>
          <p:nvPr/>
        </p:nvGrpSpPr>
        <p:grpSpPr>
          <a:xfrm rot="-5400000">
            <a:off x="17921953" y="249564"/>
            <a:ext cx="157142" cy="5450657"/>
            <a:chOff x="0" y="0"/>
            <a:chExt cx="41387" cy="1435564"/>
          </a:xfrm>
        </p:grpSpPr>
        <p:sp>
          <p:nvSpPr>
            <p:cNvPr id="27" name="Freeform 27"/>
            <p:cNvSpPr/>
            <p:nvPr/>
          </p:nvSpPr>
          <p:spPr>
            <a:xfrm>
              <a:off x="0" y="0"/>
              <a:ext cx="41387" cy="1435564"/>
            </a:xfrm>
            <a:custGeom>
              <a:avLst/>
              <a:gdLst/>
              <a:ahLst/>
              <a:cxnLst/>
              <a:rect l="l" t="t" r="r" b="b"/>
              <a:pathLst>
                <a:path w="41387" h="1435564">
                  <a:moveTo>
                    <a:pt x="0" y="0"/>
                  </a:moveTo>
                  <a:lnTo>
                    <a:pt x="41387" y="0"/>
                  </a:lnTo>
                  <a:lnTo>
                    <a:pt x="41387" y="1435564"/>
                  </a:lnTo>
                  <a:lnTo>
                    <a:pt x="0" y="1435564"/>
                  </a:lnTo>
                  <a:close/>
                </a:path>
              </a:pathLst>
            </a:custGeom>
            <a:solidFill>
              <a:srgbClr val="2657C1"/>
            </a:solidFill>
          </p:spPr>
        </p:sp>
        <p:sp>
          <p:nvSpPr>
            <p:cNvPr id="28" name="TextBox 28"/>
            <p:cNvSpPr txBox="1"/>
            <p:nvPr/>
          </p:nvSpPr>
          <p:spPr>
            <a:xfrm>
              <a:off x="0" y="-66675"/>
              <a:ext cx="41387" cy="1502239"/>
            </a:xfrm>
            <a:prstGeom prst="rect">
              <a:avLst/>
            </a:prstGeom>
          </p:spPr>
          <p:txBody>
            <a:bodyPr lIns="50800" tIns="50800" rIns="50800" bIns="50800" rtlCol="0" anchor="ctr"/>
            <a:lstStyle/>
            <a:p>
              <a:pPr algn="ctr">
                <a:lnSpc>
                  <a:spcPts val="3640"/>
                </a:lnSpc>
              </a:pPr>
              <a:endParaRPr/>
            </a:p>
          </p:txBody>
        </p:sp>
      </p:grpSp>
      <p:grpSp>
        <p:nvGrpSpPr>
          <p:cNvPr id="29" name="Group 29"/>
          <p:cNvGrpSpPr/>
          <p:nvPr/>
        </p:nvGrpSpPr>
        <p:grpSpPr>
          <a:xfrm>
            <a:off x="8817444" y="1271552"/>
            <a:ext cx="7814942" cy="3563822"/>
            <a:chOff x="0" y="0"/>
            <a:chExt cx="2421232" cy="1104146"/>
          </a:xfrm>
        </p:grpSpPr>
        <p:sp>
          <p:nvSpPr>
            <p:cNvPr id="30" name="Freeform 30"/>
            <p:cNvSpPr/>
            <p:nvPr/>
          </p:nvSpPr>
          <p:spPr>
            <a:xfrm>
              <a:off x="0" y="0"/>
              <a:ext cx="2421232" cy="1104146"/>
            </a:xfrm>
            <a:custGeom>
              <a:avLst/>
              <a:gdLst/>
              <a:ahLst/>
              <a:cxnLst/>
              <a:rect l="l" t="t" r="r" b="b"/>
              <a:pathLst>
                <a:path w="2421232" h="1104146">
                  <a:moveTo>
                    <a:pt x="0" y="0"/>
                  </a:moveTo>
                  <a:lnTo>
                    <a:pt x="2421232" y="0"/>
                  </a:lnTo>
                  <a:lnTo>
                    <a:pt x="2421232" y="1104146"/>
                  </a:lnTo>
                  <a:lnTo>
                    <a:pt x="0" y="1104146"/>
                  </a:lnTo>
                  <a:close/>
                </a:path>
              </a:pathLst>
            </a:custGeom>
            <a:blipFill>
              <a:blip r:embed="rId2"/>
              <a:stretch>
                <a:fillRect t="-21965" b="-21965"/>
              </a:stretch>
            </a:blipFill>
          </p:spPr>
        </p:sp>
      </p:grpSp>
      <p:grpSp>
        <p:nvGrpSpPr>
          <p:cNvPr id="31" name="Group 31"/>
          <p:cNvGrpSpPr/>
          <p:nvPr/>
        </p:nvGrpSpPr>
        <p:grpSpPr>
          <a:xfrm>
            <a:off x="529176" y="438892"/>
            <a:ext cx="6476410" cy="1179616"/>
            <a:chOff x="0" y="0"/>
            <a:chExt cx="8635213" cy="1572821"/>
          </a:xfrm>
        </p:grpSpPr>
        <p:sp>
          <p:nvSpPr>
            <p:cNvPr id="32" name="Freeform 32"/>
            <p:cNvSpPr/>
            <p:nvPr/>
          </p:nvSpPr>
          <p:spPr>
            <a:xfrm>
              <a:off x="0" y="0"/>
              <a:ext cx="1110805" cy="1572821"/>
            </a:xfrm>
            <a:custGeom>
              <a:avLst/>
              <a:gdLst/>
              <a:ahLst/>
              <a:cxnLst/>
              <a:rect l="l" t="t" r="r" b="b"/>
              <a:pathLst>
                <a:path w="1110805" h="1572821">
                  <a:moveTo>
                    <a:pt x="0" y="0"/>
                  </a:moveTo>
                  <a:lnTo>
                    <a:pt x="1110805" y="0"/>
                  </a:lnTo>
                  <a:lnTo>
                    <a:pt x="1110805" y="1572821"/>
                  </a:lnTo>
                  <a:lnTo>
                    <a:pt x="0" y="1572821"/>
                  </a:lnTo>
                  <a:lnTo>
                    <a:pt x="0" y="0"/>
                  </a:lnTo>
                  <a:close/>
                </a:path>
              </a:pathLst>
            </a:custGeom>
            <a:blipFill>
              <a:blip r:embed="rId3"/>
              <a:stretch>
                <a:fillRect/>
              </a:stretch>
            </a:blipFill>
          </p:spPr>
        </p:sp>
        <p:sp>
          <p:nvSpPr>
            <p:cNvPr id="33" name="TextBox 33"/>
            <p:cNvSpPr txBox="1"/>
            <p:nvPr/>
          </p:nvSpPr>
          <p:spPr>
            <a:xfrm>
              <a:off x="1110805" y="301936"/>
              <a:ext cx="7524408" cy="972812"/>
            </a:xfrm>
            <a:prstGeom prst="rect">
              <a:avLst/>
            </a:prstGeom>
          </p:spPr>
          <p:txBody>
            <a:bodyPr lIns="0" tIns="0" rIns="0" bIns="0" rtlCol="0" anchor="t">
              <a:spAutoFit/>
            </a:bodyPr>
            <a:lstStyle/>
            <a:p>
              <a:pPr algn="just">
                <a:lnSpc>
                  <a:spcPts val="2915"/>
                </a:lnSpc>
              </a:pPr>
              <a:r>
                <a:rPr lang="en-US" sz="2082" b="1" spc="-41">
                  <a:solidFill>
                    <a:srgbClr val="2657C1"/>
                  </a:solidFill>
                  <a:latin typeface="Poppins Bold"/>
                  <a:ea typeface="Poppins Bold"/>
                  <a:cs typeface="Poppins Bold"/>
                  <a:sym typeface="Poppins Bold"/>
                </a:rPr>
                <a:t>Fakultas Ekonomi dan Bisnis</a:t>
              </a:r>
            </a:p>
            <a:p>
              <a:pPr algn="just">
                <a:lnSpc>
                  <a:spcPts val="2915"/>
                </a:lnSpc>
              </a:pPr>
              <a:r>
                <a:rPr lang="en-US" sz="2082" b="1" spc="-41">
                  <a:solidFill>
                    <a:srgbClr val="2657C1"/>
                  </a:solidFill>
                  <a:latin typeface="Poppins Bold"/>
                  <a:ea typeface="Poppins Bold"/>
                  <a:cs typeface="Poppins Bold"/>
                  <a:sym typeface="Poppins Bold"/>
                </a:rPr>
                <a:t>Universitas Jayabaya</a:t>
              </a:r>
            </a:p>
          </p:txBody>
        </p:sp>
      </p:grpSp>
      <p:grpSp>
        <p:nvGrpSpPr>
          <p:cNvPr id="34" name="Group 34"/>
          <p:cNvGrpSpPr/>
          <p:nvPr/>
        </p:nvGrpSpPr>
        <p:grpSpPr>
          <a:xfrm>
            <a:off x="10766128" y="5550228"/>
            <a:ext cx="600715" cy="739342"/>
            <a:chOff x="0" y="0"/>
            <a:chExt cx="800954" cy="985789"/>
          </a:xfrm>
        </p:grpSpPr>
        <p:grpSp>
          <p:nvGrpSpPr>
            <p:cNvPr id="35" name="Group 35"/>
            <p:cNvGrpSpPr/>
            <p:nvPr/>
          </p:nvGrpSpPr>
          <p:grpSpPr>
            <a:xfrm rot="-10800000">
              <a:off x="0" y="0"/>
              <a:ext cx="800954" cy="985789"/>
              <a:chOff x="0" y="0"/>
              <a:chExt cx="660400" cy="812800"/>
            </a:xfrm>
          </p:grpSpPr>
          <p:sp>
            <p:nvSpPr>
              <p:cNvPr id="36" name="Freeform 36"/>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37" name="TextBox 37"/>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38" name="Group 38"/>
            <p:cNvGrpSpPr/>
            <p:nvPr/>
          </p:nvGrpSpPr>
          <p:grpSpPr>
            <a:xfrm rot="-10800000">
              <a:off x="161105" y="345940"/>
              <a:ext cx="478744" cy="47874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40" name="TextBox 40"/>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sp>
        <p:nvSpPr>
          <p:cNvPr id="41" name="TextBox 41"/>
          <p:cNvSpPr txBox="1"/>
          <p:nvPr/>
        </p:nvSpPr>
        <p:spPr>
          <a:xfrm>
            <a:off x="1028700" y="2429283"/>
            <a:ext cx="8083283" cy="2328177"/>
          </a:xfrm>
          <a:prstGeom prst="rect">
            <a:avLst/>
          </a:prstGeom>
        </p:spPr>
        <p:txBody>
          <a:bodyPr lIns="0" tIns="0" rIns="0" bIns="0" rtlCol="0" anchor="t">
            <a:spAutoFit/>
          </a:bodyPr>
          <a:lstStyle/>
          <a:p>
            <a:pPr algn="l">
              <a:lnSpc>
                <a:spcPts val="8314"/>
              </a:lnSpc>
            </a:pPr>
            <a:r>
              <a:rPr lang="en-US" sz="10392" b="1">
                <a:solidFill>
                  <a:srgbClr val="2657C1"/>
                </a:solidFill>
                <a:latin typeface="Poppins Ultra-Bold"/>
                <a:ea typeface="Poppins Ultra-Bold"/>
                <a:cs typeface="Poppins Ultra-Bold"/>
                <a:sym typeface="Poppins Ultra-Bold"/>
              </a:rPr>
              <a:t>Analisis</a:t>
            </a:r>
          </a:p>
          <a:p>
            <a:pPr algn="l">
              <a:lnSpc>
                <a:spcPts val="8314"/>
              </a:lnSpc>
            </a:pPr>
            <a:r>
              <a:rPr lang="en-US" sz="10392" b="1">
                <a:solidFill>
                  <a:srgbClr val="2657C1"/>
                </a:solidFill>
                <a:latin typeface="Poppins Ultra-Bold"/>
                <a:ea typeface="Poppins Ultra-Bold"/>
                <a:cs typeface="Poppins Ultra-Bold"/>
                <a:sym typeface="Poppins Ultra-Bold"/>
              </a:rPr>
              <a:t>SWOT</a:t>
            </a:r>
          </a:p>
        </p:txBody>
      </p:sp>
      <p:sp>
        <p:nvSpPr>
          <p:cNvPr id="42" name="TextBox 42"/>
          <p:cNvSpPr txBox="1"/>
          <p:nvPr/>
        </p:nvSpPr>
        <p:spPr>
          <a:xfrm>
            <a:off x="1028700" y="6556589"/>
            <a:ext cx="2940754" cy="256416"/>
          </a:xfrm>
          <a:prstGeom prst="rect">
            <a:avLst/>
          </a:prstGeom>
        </p:spPr>
        <p:txBody>
          <a:bodyPr lIns="0" tIns="0" rIns="0" bIns="0" rtlCol="0" anchor="t">
            <a:spAutoFit/>
          </a:bodyPr>
          <a:lstStyle/>
          <a:p>
            <a:pPr algn="ctr">
              <a:lnSpc>
                <a:spcPts val="1536"/>
              </a:lnSpc>
            </a:pPr>
            <a:r>
              <a:rPr lang="en-US" sz="2400">
                <a:solidFill>
                  <a:srgbClr val="2657C1"/>
                </a:solidFill>
                <a:latin typeface="Poppins"/>
                <a:ea typeface="Poppins"/>
                <a:cs typeface="Poppins"/>
                <a:sym typeface="Poppins"/>
              </a:rPr>
              <a:t>#STRONG</a:t>
            </a:r>
          </a:p>
        </p:txBody>
      </p:sp>
      <p:sp>
        <p:nvSpPr>
          <p:cNvPr id="43" name="TextBox 43"/>
          <p:cNvSpPr txBox="1"/>
          <p:nvPr/>
        </p:nvSpPr>
        <p:spPr>
          <a:xfrm>
            <a:off x="228494" y="6945976"/>
            <a:ext cx="4541166" cy="1876424"/>
          </a:xfrm>
          <a:prstGeom prst="rect">
            <a:avLst/>
          </a:prstGeom>
        </p:spPr>
        <p:txBody>
          <a:bodyPr lIns="0" tIns="0" rIns="0" bIns="0" rtlCol="0" anchor="t">
            <a:spAutoFit/>
          </a:bodyPr>
          <a:lstStyle/>
          <a:p>
            <a:pPr algn="ctr">
              <a:lnSpc>
                <a:spcPts val="2100"/>
              </a:lnSpc>
            </a:pPr>
            <a:r>
              <a:rPr lang="en-US" sz="1500">
                <a:solidFill>
                  <a:srgbClr val="2657C1"/>
                </a:solidFill>
                <a:latin typeface="Poppins"/>
                <a:ea typeface="Poppins"/>
                <a:cs typeface="Poppins"/>
                <a:sym typeface="Poppins"/>
              </a:rPr>
              <a:t>Diproduksi menggunakan bahan yang sehat dan tanpa pengawet seperti ubi ubian dan pisang. Serta menggunakan alat rumahan yang higeinis dan terjaga kebersihan nya dan tempat produksi yang bersih sehingga tidak mempengaruhi kualitas produk.</a:t>
            </a:r>
          </a:p>
          <a:p>
            <a:pPr algn="ctr">
              <a:lnSpc>
                <a:spcPts val="2100"/>
              </a:lnSpc>
            </a:pPr>
            <a:endParaRPr lang="en-US" sz="1500">
              <a:solidFill>
                <a:srgbClr val="2657C1"/>
              </a:solidFill>
              <a:latin typeface="Poppins"/>
              <a:ea typeface="Poppins"/>
              <a:cs typeface="Poppins"/>
              <a:sym typeface="Poppins"/>
            </a:endParaRPr>
          </a:p>
        </p:txBody>
      </p:sp>
      <p:sp>
        <p:nvSpPr>
          <p:cNvPr id="44" name="TextBox 44"/>
          <p:cNvSpPr txBox="1"/>
          <p:nvPr/>
        </p:nvSpPr>
        <p:spPr>
          <a:xfrm>
            <a:off x="5491642" y="6556589"/>
            <a:ext cx="2940754" cy="256416"/>
          </a:xfrm>
          <a:prstGeom prst="rect">
            <a:avLst/>
          </a:prstGeom>
        </p:spPr>
        <p:txBody>
          <a:bodyPr lIns="0" tIns="0" rIns="0" bIns="0" rtlCol="0" anchor="t">
            <a:spAutoFit/>
          </a:bodyPr>
          <a:lstStyle/>
          <a:p>
            <a:pPr algn="ctr">
              <a:lnSpc>
                <a:spcPts val="1536"/>
              </a:lnSpc>
            </a:pPr>
            <a:r>
              <a:rPr lang="en-US" sz="2400">
                <a:solidFill>
                  <a:srgbClr val="2657C1"/>
                </a:solidFill>
                <a:latin typeface="Poppins"/>
                <a:ea typeface="Poppins"/>
                <a:cs typeface="Poppins"/>
                <a:sym typeface="Poppins"/>
              </a:rPr>
              <a:t>#WEAKNESS</a:t>
            </a:r>
          </a:p>
        </p:txBody>
      </p:sp>
      <p:sp>
        <p:nvSpPr>
          <p:cNvPr id="45" name="TextBox 45"/>
          <p:cNvSpPr txBox="1"/>
          <p:nvPr/>
        </p:nvSpPr>
        <p:spPr>
          <a:xfrm>
            <a:off x="14491689" y="6476105"/>
            <a:ext cx="2940754" cy="256416"/>
          </a:xfrm>
          <a:prstGeom prst="rect">
            <a:avLst/>
          </a:prstGeom>
        </p:spPr>
        <p:txBody>
          <a:bodyPr lIns="0" tIns="0" rIns="0" bIns="0" rtlCol="0" anchor="t">
            <a:spAutoFit/>
          </a:bodyPr>
          <a:lstStyle/>
          <a:p>
            <a:pPr algn="ctr">
              <a:lnSpc>
                <a:spcPts val="1536"/>
              </a:lnSpc>
            </a:pPr>
            <a:r>
              <a:rPr lang="en-US" sz="2400">
                <a:solidFill>
                  <a:srgbClr val="2657C1"/>
                </a:solidFill>
                <a:latin typeface="Poppins"/>
                <a:ea typeface="Poppins"/>
                <a:cs typeface="Poppins"/>
                <a:sym typeface="Poppins"/>
              </a:rPr>
              <a:t>#THREAD</a:t>
            </a:r>
          </a:p>
        </p:txBody>
      </p:sp>
      <p:sp>
        <p:nvSpPr>
          <p:cNvPr id="46" name="TextBox 46"/>
          <p:cNvSpPr txBox="1"/>
          <p:nvPr/>
        </p:nvSpPr>
        <p:spPr>
          <a:xfrm>
            <a:off x="4925189" y="6945976"/>
            <a:ext cx="4073659" cy="1076324"/>
          </a:xfrm>
          <a:prstGeom prst="rect">
            <a:avLst/>
          </a:prstGeom>
        </p:spPr>
        <p:txBody>
          <a:bodyPr lIns="0" tIns="0" rIns="0" bIns="0" rtlCol="0" anchor="t">
            <a:spAutoFit/>
          </a:bodyPr>
          <a:lstStyle/>
          <a:p>
            <a:pPr algn="ctr">
              <a:lnSpc>
                <a:spcPts val="2100"/>
              </a:lnSpc>
            </a:pPr>
            <a:r>
              <a:rPr lang="en-US" sz="1500">
                <a:solidFill>
                  <a:srgbClr val="2657C1"/>
                </a:solidFill>
                <a:latin typeface="Poppins"/>
                <a:ea typeface="Poppins"/>
                <a:cs typeface="Poppins"/>
                <a:sym typeface="Poppins"/>
              </a:rPr>
              <a:t>Proses produk nya harus di lakukan secepat mungkin, mengingat bahan yang di gunakan tanpa bahan pengawet dan supaya kesegaran nya terjaga.</a:t>
            </a:r>
          </a:p>
        </p:txBody>
      </p:sp>
      <p:sp>
        <p:nvSpPr>
          <p:cNvPr id="47" name="TextBox 47"/>
          <p:cNvSpPr txBox="1"/>
          <p:nvPr/>
        </p:nvSpPr>
        <p:spPr>
          <a:xfrm>
            <a:off x="9596109" y="6556589"/>
            <a:ext cx="2940754" cy="256416"/>
          </a:xfrm>
          <a:prstGeom prst="rect">
            <a:avLst/>
          </a:prstGeom>
        </p:spPr>
        <p:txBody>
          <a:bodyPr lIns="0" tIns="0" rIns="0" bIns="0" rtlCol="0" anchor="t">
            <a:spAutoFit/>
          </a:bodyPr>
          <a:lstStyle/>
          <a:p>
            <a:pPr algn="ctr">
              <a:lnSpc>
                <a:spcPts val="1536"/>
              </a:lnSpc>
            </a:pPr>
            <a:r>
              <a:rPr lang="en-US" sz="2400">
                <a:solidFill>
                  <a:srgbClr val="2657C1"/>
                </a:solidFill>
                <a:latin typeface="Poppins"/>
                <a:ea typeface="Poppins"/>
                <a:cs typeface="Poppins"/>
                <a:sym typeface="Poppins"/>
              </a:rPr>
              <a:t>#OPPORTUNITY</a:t>
            </a:r>
          </a:p>
        </p:txBody>
      </p:sp>
      <p:sp>
        <p:nvSpPr>
          <p:cNvPr id="48" name="TextBox 48"/>
          <p:cNvSpPr txBox="1"/>
          <p:nvPr/>
        </p:nvSpPr>
        <p:spPr>
          <a:xfrm>
            <a:off x="9154378" y="6945976"/>
            <a:ext cx="4622208" cy="1876424"/>
          </a:xfrm>
          <a:prstGeom prst="rect">
            <a:avLst/>
          </a:prstGeom>
        </p:spPr>
        <p:txBody>
          <a:bodyPr lIns="0" tIns="0" rIns="0" bIns="0" rtlCol="0" anchor="t">
            <a:spAutoFit/>
          </a:bodyPr>
          <a:lstStyle/>
          <a:p>
            <a:pPr algn="ctr">
              <a:lnSpc>
                <a:spcPts val="2100"/>
              </a:lnSpc>
            </a:pPr>
            <a:r>
              <a:rPr lang="en-US" sz="1500">
                <a:solidFill>
                  <a:srgbClr val="2657C1"/>
                </a:solidFill>
                <a:latin typeface="Poppins"/>
                <a:ea typeface="Poppins"/>
                <a:cs typeface="Poppins"/>
                <a:sym typeface="Poppins"/>
              </a:rPr>
              <a:t>Melihat produk ini masih baru dikenal dan sepertinya masih belum banyak pesaingnya, maka cukup mudah bagi kami untuk membuat orang penasaran akan produk ini. Di samping itu kami mencoba untuk membuat produk olahan yang berbahankan dasar hasil bumi seperti polo pendem.</a:t>
            </a:r>
          </a:p>
        </p:txBody>
      </p:sp>
      <p:sp>
        <p:nvSpPr>
          <p:cNvPr id="49" name="TextBox 49"/>
          <p:cNvSpPr txBox="1"/>
          <p:nvPr/>
        </p:nvSpPr>
        <p:spPr>
          <a:xfrm>
            <a:off x="13925237" y="6926926"/>
            <a:ext cx="4073659" cy="1343024"/>
          </a:xfrm>
          <a:prstGeom prst="rect">
            <a:avLst/>
          </a:prstGeom>
        </p:spPr>
        <p:txBody>
          <a:bodyPr lIns="0" tIns="0" rIns="0" bIns="0" rtlCol="0" anchor="t">
            <a:spAutoFit/>
          </a:bodyPr>
          <a:lstStyle/>
          <a:p>
            <a:pPr algn="ctr">
              <a:lnSpc>
                <a:spcPts val="2100"/>
              </a:lnSpc>
            </a:pPr>
            <a:r>
              <a:rPr lang="en-US" sz="1500">
                <a:solidFill>
                  <a:srgbClr val="2657C1"/>
                </a:solidFill>
                <a:latin typeface="Poppins"/>
                <a:ea typeface="Poppins"/>
                <a:cs typeface="Poppins"/>
                <a:sym typeface="Poppins"/>
              </a:rPr>
              <a:t>Produk olahan hasil bumi ini akan menjadi ancaman bagi competitor, dan tentunya akan terus berkembang, sehingga kita harus lebih inovatif agar tetap kompetitif dan memenangkan banyak pelanggan.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690</Words>
  <Application>Microsoft Office PowerPoint</Application>
  <PresentationFormat>Custom</PresentationFormat>
  <Paragraphs>73</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Poppins Ultra-Bold</vt:lpstr>
      <vt:lpstr>Poppins Bold</vt:lpstr>
      <vt:lpstr>Poppins Italics</vt:lpstr>
      <vt:lpstr>Poppins</vt:lpstr>
      <vt:lpstr>Calibri</vt:lpstr>
      <vt:lpstr>Poppins Semi-Bold</vt:lpstr>
      <vt:lpstr>Arial</vt:lpstr>
      <vt:lpstr>Poppins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Gray Modern Thesis Defense Presentation</dc:title>
  <cp:lastModifiedBy>Nurul Jannah</cp:lastModifiedBy>
  <cp:revision>3</cp:revision>
  <dcterms:created xsi:type="dcterms:W3CDTF">2006-08-16T00:00:00Z</dcterms:created>
  <dcterms:modified xsi:type="dcterms:W3CDTF">2025-11-06T03:09:03Z</dcterms:modified>
  <dc:identifier>DAG31A0ydBw</dc:identifier>
</cp:coreProperties>
</file>