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10020300" cy="688816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man to" userId="66c80416f44a3061" providerId="LiveId" clId="{0370461C-483C-446D-A96A-8AC1689C6267}"/>
    <pc:docChg chg="custSel modSld">
      <pc:chgData name="herman to" userId="66c80416f44a3061" providerId="LiveId" clId="{0370461C-483C-446D-A96A-8AC1689C6267}" dt="2025-10-06T05:34:45.587" v="30" actId="478"/>
      <pc:docMkLst>
        <pc:docMk/>
      </pc:docMkLst>
      <pc:sldChg chg="delSp modSp mod">
        <pc:chgData name="herman to" userId="66c80416f44a3061" providerId="LiveId" clId="{0370461C-483C-446D-A96A-8AC1689C6267}" dt="2025-10-06T05:34:45.587" v="30" actId="478"/>
        <pc:sldMkLst>
          <pc:docMk/>
          <pc:sldMk cId="0" sldId="256"/>
        </pc:sldMkLst>
        <pc:spChg chg="del mod">
          <ac:chgData name="herman to" userId="66c80416f44a3061" providerId="LiveId" clId="{0370461C-483C-446D-A96A-8AC1689C6267}" dt="2025-10-06T05:34:45.587" v="30" actId="478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133600" y="0"/>
            <a:ext cx="7010400" cy="1814830"/>
          </a:xfrm>
          <a:custGeom>
            <a:avLst/>
            <a:gdLst/>
            <a:ahLst/>
            <a:cxnLst/>
            <a:rect l="l" t="t" r="r" b="b"/>
            <a:pathLst>
              <a:path w="7010400" h="1814830">
                <a:moveTo>
                  <a:pt x="0" y="1814449"/>
                </a:moveTo>
                <a:lnTo>
                  <a:pt x="7010399" y="1814449"/>
                </a:lnTo>
                <a:lnTo>
                  <a:pt x="7010399" y="0"/>
                </a:lnTo>
                <a:lnTo>
                  <a:pt x="0" y="0"/>
                </a:lnTo>
                <a:lnTo>
                  <a:pt x="0" y="1814449"/>
                </a:lnTo>
                <a:close/>
              </a:path>
            </a:pathLst>
          </a:custGeom>
          <a:solidFill>
            <a:srgbClr val="BCD2E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74747" cy="669131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7499350" y="0"/>
            <a:ext cx="1644650" cy="1668780"/>
          </a:xfrm>
          <a:custGeom>
            <a:avLst/>
            <a:gdLst/>
            <a:ahLst/>
            <a:cxnLst/>
            <a:rect l="l" t="t" r="r" b="b"/>
            <a:pathLst>
              <a:path w="1644650" h="1668780">
                <a:moveTo>
                  <a:pt x="1565782" y="0"/>
                </a:moveTo>
                <a:lnTo>
                  <a:pt x="331343" y="0"/>
                </a:lnTo>
                <a:lnTo>
                  <a:pt x="310771" y="17820"/>
                </a:lnTo>
                <a:lnTo>
                  <a:pt x="277828" y="49228"/>
                </a:lnTo>
                <a:lnTo>
                  <a:pt x="246420" y="82171"/>
                </a:lnTo>
                <a:lnTo>
                  <a:pt x="216606" y="116589"/>
                </a:lnTo>
                <a:lnTo>
                  <a:pt x="188446" y="152423"/>
                </a:lnTo>
                <a:lnTo>
                  <a:pt x="162000" y="189613"/>
                </a:lnTo>
                <a:lnTo>
                  <a:pt x="137327" y="228099"/>
                </a:lnTo>
                <a:lnTo>
                  <a:pt x="114486" y="267822"/>
                </a:lnTo>
                <a:lnTo>
                  <a:pt x="93538" y="308722"/>
                </a:lnTo>
                <a:lnTo>
                  <a:pt x="74543" y="350740"/>
                </a:lnTo>
                <a:lnTo>
                  <a:pt x="57558" y="393815"/>
                </a:lnTo>
                <a:lnTo>
                  <a:pt x="42645" y="437890"/>
                </a:lnTo>
                <a:lnTo>
                  <a:pt x="29863" y="482902"/>
                </a:lnTo>
                <a:lnTo>
                  <a:pt x="19271" y="528795"/>
                </a:lnTo>
                <a:lnTo>
                  <a:pt x="10929" y="575506"/>
                </a:lnTo>
                <a:lnTo>
                  <a:pt x="4897" y="622978"/>
                </a:lnTo>
                <a:lnTo>
                  <a:pt x="1234" y="671150"/>
                </a:lnTo>
                <a:lnTo>
                  <a:pt x="0" y="719963"/>
                </a:lnTo>
                <a:lnTo>
                  <a:pt x="1234" y="768775"/>
                </a:lnTo>
                <a:lnTo>
                  <a:pt x="4897" y="816947"/>
                </a:lnTo>
                <a:lnTo>
                  <a:pt x="10929" y="864419"/>
                </a:lnTo>
                <a:lnTo>
                  <a:pt x="19271" y="911130"/>
                </a:lnTo>
                <a:lnTo>
                  <a:pt x="29863" y="957023"/>
                </a:lnTo>
                <a:lnTo>
                  <a:pt x="42645" y="1002035"/>
                </a:lnTo>
                <a:lnTo>
                  <a:pt x="57558" y="1046110"/>
                </a:lnTo>
                <a:lnTo>
                  <a:pt x="74543" y="1089185"/>
                </a:lnTo>
                <a:lnTo>
                  <a:pt x="93538" y="1131203"/>
                </a:lnTo>
                <a:lnTo>
                  <a:pt x="114486" y="1172103"/>
                </a:lnTo>
                <a:lnTo>
                  <a:pt x="137327" y="1211826"/>
                </a:lnTo>
                <a:lnTo>
                  <a:pt x="162000" y="1250312"/>
                </a:lnTo>
                <a:lnTo>
                  <a:pt x="188446" y="1287502"/>
                </a:lnTo>
                <a:lnTo>
                  <a:pt x="216606" y="1323336"/>
                </a:lnTo>
                <a:lnTo>
                  <a:pt x="246420" y="1357754"/>
                </a:lnTo>
                <a:lnTo>
                  <a:pt x="277828" y="1390697"/>
                </a:lnTo>
                <a:lnTo>
                  <a:pt x="310771" y="1422105"/>
                </a:lnTo>
                <a:lnTo>
                  <a:pt x="345189" y="1451919"/>
                </a:lnTo>
                <a:lnTo>
                  <a:pt x="381023" y="1480079"/>
                </a:lnTo>
                <a:lnTo>
                  <a:pt x="418213" y="1506525"/>
                </a:lnTo>
                <a:lnTo>
                  <a:pt x="456699" y="1531198"/>
                </a:lnTo>
                <a:lnTo>
                  <a:pt x="496422" y="1554039"/>
                </a:lnTo>
                <a:lnTo>
                  <a:pt x="537322" y="1574987"/>
                </a:lnTo>
                <a:lnTo>
                  <a:pt x="579340" y="1593982"/>
                </a:lnTo>
                <a:lnTo>
                  <a:pt x="622415" y="1610967"/>
                </a:lnTo>
                <a:lnTo>
                  <a:pt x="666490" y="1625880"/>
                </a:lnTo>
                <a:lnTo>
                  <a:pt x="711502" y="1638662"/>
                </a:lnTo>
                <a:lnTo>
                  <a:pt x="757395" y="1649254"/>
                </a:lnTo>
                <a:lnTo>
                  <a:pt x="804106" y="1657596"/>
                </a:lnTo>
                <a:lnTo>
                  <a:pt x="851578" y="1663628"/>
                </a:lnTo>
                <a:lnTo>
                  <a:pt x="899750" y="1667291"/>
                </a:lnTo>
                <a:lnTo>
                  <a:pt x="948563" y="1668526"/>
                </a:lnTo>
                <a:lnTo>
                  <a:pt x="997375" y="1667291"/>
                </a:lnTo>
                <a:lnTo>
                  <a:pt x="1045547" y="1663628"/>
                </a:lnTo>
                <a:lnTo>
                  <a:pt x="1093019" y="1657596"/>
                </a:lnTo>
                <a:lnTo>
                  <a:pt x="1139730" y="1649254"/>
                </a:lnTo>
                <a:lnTo>
                  <a:pt x="1185623" y="1638662"/>
                </a:lnTo>
                <a:lnTo>
                  <a:pt x="1230635" y="1625880"/>
                </a:lnTo>
                <a:lnTo>
                  <a:pt x="1274710" y="1610967"/>
                </a:lnTo>
                <a:lnTo>
                  <a:pt x="1317785" y="1593982"/>
                </a:lnTo>
                <a:lnTo>
                  <a:pt x="1359803" y="1574987"/>
                </a:lnTo>
                <a:lnTo>
                  <a:pt x="1400703" y="1554039"/>
                </a:lnTo>
                <a:lnTo>
                  <a:pt x="1440426" y="1531198"/>
                </a:lnTo>
                <a:lnTo>
                  <a:pt x="1478912" y="1506525"/>
                </a:lnTo>
                <a:lnTo>
                  <a:pt x="1516102" y="1480079"/>
                </a:lnTo>
                <a:lnTo>
                  <a:pt x="1551936" y="1451919"/>
                </a:lnTo>
                <a:lnTo>
                  <a:pt x="1586354" y="1422105"/>
                </a:lnTo>
                <a:lnTo>
                  <a:pt x="1619297" y="1390697"/>
                </a:lnTo>
                <a:lnTo>
                  <a:pt x="1644650" y="1364106"/>
                </a:lnTo>
                <a:lnTo>
                  <a:pt x="1644650" y="75819"/>
                </a:lnTo>
                <a:lnTo>
                  <a:pt x="1565782" y="0"/>
                </a:lnTo>
                <a:close/>
              </a:path>
              <a:path w="1644650" h="1668780">
                <a:moveTo>
                  <a:pt x="1644650" y="0"/>
                </a:moveTo>
                <a:lnTo>
                  <a:pt x="1565782" y="0"/>
                </a:lnTo>
                <a:lnTo>
                  <a:pt x="1586354" y="17820"/>
                </a:lnTo>
                <a:lnTo>
                  <a:pt x="1619297" y="49228"/>
                </a:lnTo>
                <a:lnTo>
                  <a:pt x="1644650" y="75819"/>
                </a:lnTo>
                <a:lnTo>
                  <a:pt x="1644650" y="0"/>
                </a:lnTo>
                <a:close/>
              </a:path>
            </a:pathLst>
          </a:custGeom>
          <a:solidFill>
            <a:srgbClr val="95B8D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651750" y="0"/>
            <a:ext cx="1492250" cy="1516380"/>
          </a:xfrm>
          <a:custGeom>
            <a:avLst/>
            <a:gdLst/>
            <a:ahLst/>
            <a:cxnLst/>
            <a:rect l="l" t="t" r="r" b="b"/>
            <a:pathLst>
              <a:path w="1492250" h="1516380">
                <a:moveTo>
                  <a:pt x="0" y="719963"/>
                </a:moveTo>
                <a:lnTo>
                  <a:pt x="1453" y="671466"/>
                </a:lnTo>
                <a:lnTo>
                  <a:pt x="5757" y="623738"/>
                </a:lnTo>
                <a:lnTo>
                  <a:pt x="12828" y="576860"/>
                </a:lnTo>
                <a:lnTo>
                  <a:pt x="22583" y="530918"/>
                </a:lnTo>
                <a:lnTo>
                  <a:pt x="34940" y="485993"/>
                </a:lnTo>
                <a:lnTo>
                  <a:pt x="49813" y="442169"/>
                </a:lnTo>
                <a:lnTo>
                  <a:pt x="67121" y="399530"/>
                </a:lnTo>
                <a:lnTo>
                  <a:pt x="86780" y="358159"/>
                </a:lnTo>
                <a:lnTo>
                  <a:pt x="108707" y="318139"/>
                </a:lnTo>
                <a:lnTo>
                  <a:pt x="132818" y="279554"/>
                </a:lnTo>
                <a:lnTo>
                  <a:pt x="159029" y="242486"/>
                </a:lnTo>
                <a:lnTo>
                  <a:pt x="187258" y="207019"/>
                </a:lnTo>
                <a:lnTo>
                  <a:pt x="217422" y="173237"/>
                </a:lnTo>
                <a:lnTo>
                  <a:pt x="249437" y="141222"/>
                </a:lnTo>
                <a:lnTo>
                  <a:pt x="283219" y="111058"/>
                </a:lnTo>
                <a:lnTo>
                  <a:pt x="318686" y="82829"/>
                </a:lnTo>
                <a:lnTo>
                  <a:pt x="355754" y="56618"/>
                </a:lnTo>
                <a:lnTo>
                  <a:pt x="394339" y="32507"/>
                </a:lnTo>
                <a:lnTo>
                  <a:pt x="434359" y="10580"/>
                </a:lnTo>
                <a:lnTo>
                  <a:pt x="456626" y="0"/>
                </a:lnTo>
              </a:path>
              <a:path w="1492250" h="1516380">
                <a:moveTo>
                  <a:pt x="1135699" y="0"/>
                </a:moveTo>
                <a:lnTo>
                  <a:pt x="1197986" y="32507"/>
                </a:lnTo>
                <a:lnTo>
                  <a:pt x="1236571" y="56618"/>
                </a:lnTo>
                <a:lnTo>
                  <a:pt x="1273639" y="82829"/>
                </a:lnTo>
                <a:lnTo>
                  <a:pt x="1309106" y="111058"/>
                </a:lnTo>
                <a:lnTo>
                  <a:pt x="1342888" y="141222"/>
                </a:lnTo>
                <a:lnTo>
                  <a:pt x="1374903" y="173237"/>
                </a:lnTo>
                <a:lnTo>
                  <a:pt x="1405067" y="207019"/>
                </a:lnTo>
                <a:lnTo>
                  <a:pt x="1433296" y="242486"/>
                </a:lnTo>
                <a:lnTo>
                  <a:pt x="1459507" y="279554"/>
                </a:lnTo>
                <a:lnTo>
                  <a:pt x="1483618" y="318139"/>
                </a:lnTo>
                <a:lnTo>
                  <a:pt x="1492250" y="333893"/>
                </a:lnTo>
              </a:path>
              <a:path w="1492250" h="1516380">
                <a:moveTo>
                  <a:pt x="1492250" y="1106032"/>
                </a:moveTo>
                <a:lnTo>
                  <a:pt x="1459507" y="1160371"/>
                </a:lnTo>
                <a:lnTo>
                  <a:pt x="1433296" y="1197439"/>
                </a:lnTo>
                <a:lnTo>
                  <a:pt x="1405067" y="1232906"/>
                </a:lnTo>
                <a:lnTo>
                  <a:pt x="1374903" y="1266688"/>
                </a:lnTo>
                <a:lnTo>
                  <a:pt x="1342888" y="1298703"/>
                </a:lnTo>
                <a:lnTo>
                  <a:pt x="1309106" y="1328867"/>
                </a:lnTo>
                <a:lnTo>
                  <a:pt x="1273639" y="1357096"/>
                </a:lnTo>
                <a:lnTo>
                  <a:pt x="1236571" y="1383307"/>
                </a:lnTo>
                <a:lnTo>
                  <a:pt x="1197986" y="1407418"/>
                </a:lnTo>
                <a:lnTo>
                  <a:pt x="1157966" y="1429345"/>
                </a:lnTo>
                <a:lnTo>
                  <a:pt x="1116595" y="1449004"/>
                </a:lnTo>
                <a:lnTo>
                  <a:pt x="1073956" y="1466312"/>
                </a:lnTo>
                <a:lnTo>
                  <a:pt x="1030132" y="1481185"/>
                </a:lnTo>
                <a:lnTo>
                  <a:pt x="985207" y="1493542"/>
                </a:lnTo>
                <a:lnTo>
                  <a:pt x="939265" y="1503297"/>
                </a:lnTo>
                <a:lnTo>
                  <a:pt x="892387" y="1510368"/>
                </a:lnTo>
                <a:lnTo>
                  <a:pt x="844659" y="1514672"/>
                </a:lnTo>
                <a:lnTo>
                  <a:pt x="796163" y="1516126"/>
                </a:lnTo>
                <a:lnTo>
                  <a:pt x="747666" y="1514672"/>
                </a:lnTo>
                <a:lnTo>
                  <a:pt x="699938" y="1510368"/>
                </a:lnTo>
                <a:lnTo>
                  <a:pt x="653060" y="1503297"/>
                </a:lnTo>
                <a:lnTo>
                  <a:pt x="607118" y="1493542"/>
                </a:lnTo>
                <a:lnTo>
                  <a:pt x="562193" y="1481185"/>
                </a:lnTo>
                <a:lnTo>
                  <a:pt x="518369" y="1466312"/>
                </a:lnTo>
                <a:lnTo>
                  <a:pt x="475730" y="1449004"/>
                </a:lnTo>
                <a:lnTo>
                  <a:pt x="434359" y="1429345"/>
                </a:lnTo>
                <a:lnTo>
                  <a:pt x="394339" y="1407418"/>
                </a:lnTo>
                <a:lnTo>
                  <a:pt x="355754" y="1383307"/>
                </a:lnTo>
                <a:lnTo>
                  <a:pt x="318686" y="1357096"/>
                </a:lnTo>
                <a:lnTo>
                  <a:pt x="283219" y="1328867"/>
                </a:lnTo>
                <a:lnTo>
                  <a:pt x="249437" y="1298703"/>
                </a:lnTo>
                <a:lnTo>
                  <a:pt x="217422" y="1266688"/>
                </a:lnTo>
                <a:lnTo>
                  <a:pt x="187258" y="1232906"/>
                </a:lnTo>
                <a:lnTo>
                  <a:pt x="159029" y="1197439"/>
                </a:lnTo>
                <a:lnTo>
                  <a:pt x="132818" y="1160371"/>
                </a:lnTo>
                <a:lnTo>
                  <a:pt x="108707" y="1121786"/>
                </a:lnTo>
                <a:lnTo>
                  <a:pt x="86780" y="1081766"/>
                </a:lnTo>
                <a:lnTo>
                  <a:pt x="67121" y="1040395"/>
                </a:lnTo>
                <a:lnTo>
                  <a:pt x="49813" y="997756"/>
                </a:lnTo>
                <a:lnTo>
                  <a:pt x="34940" y="953932"/>
                </a:lnTo>
                <a:lnTo>
                  <a:pt x="22583" y="909007"/>
                </a:lnTo>
                <a:lnTo>
                  <a:pt x="12828" y="863065"/>
                </a:lnTo>
                <a:lnTo>
                  <a:pt x="5757" y="816187"/>
                </a:lnTo>
                <a:lnTo>
                  <a:pt x="1453" y="768459"/>
                </a:lnTo>
                <a:lnTo>
                  <a:pt x="0" y="719963"/>
                </a:lnTo>
              </a:path>
            </a:pathLst>
          </a:custGeom>
          <a:ln w="28575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210550" y="487426"/>
            <a:ext cx="474980" cy="465455"/>
          </a:xfrm>
          <a:custGeom>
            <a:avLst/>
            <a:gdLst/>
            <a:ahLst/>
            <a:cxnLst/>
            <a:rect l="l" t="t" r="r" b="b"/>
            <a:pathLst>
              <a:path w="474979" h="465455">
                <a:moveTo>
                  <a:pt x="0" y="232537"/>
                </a:moveTo>
                <a:lnTo>
                  <a:pt x="4823" y="185644"/>
                </a:lnTo>
                <a:lnTo>
                  <a:pt x="18657" y="141982"/>
                </a:lnTo>
                <a:lnTo>
                  <a:pt x="40545" y="102480"/>
                </a:lnTo>
                <a:lnTo>
                  <a:pt x="69532" y="68072"/>
                </a:lnTo>
                <a:lnTo>
                  <a:pt x="104663" y="39687"/>
                </a:lnTo>
                <a:lnTo>
                  <a:pt x="144982" y="18260"/>
                </a:lnTo>
                <a:lnTo>
                  <a:pt x="189534" y="4720"/>
                </a:lnTo>
                <a:lnTo>
                  <a:pt x="237363" y="0"/>
                </a:lnTo>
                <a:lnTo>
                  <a:pt x="285191" y="4720"/>
                </a:lnTo>
                <a:lnTo>
                  <a:pt x="329743" y="18260"/>
                </a:lnTo>
                <a:lnTo>
                  <a:pt x="370062" y="39687"/>
                </a:lnTo>
                <a:lnTo>
                  <a:pt x="405193" y="68071"/>
                </a:lnTo>
                <a:lnTo>
                  <a:pt x="434180" y="102480"/>
                </a:lnTo>
                <a:lnTo>
                  <a:pt x="456068" y="141982"/>
                </a:lnTo>
                <a:lnTo>
                  <a:pt x="469902" y="185644"/>
                </a:lnTo>
                <a:lnTo>
                  <a:pt x="474725" y="232537"/>
                </a:lnTo>
                <a:lnTo>
                  <a:pt x="469902" y="279392"/>
                </a:lnTo>
                <a:lnTo>
                  <a:pt x="456068" y="323038"/>
                </a:lnTo>
                <a:lnTo>
                  <a:pt x="434180" y="362537"/>
                </a:lnTo>
                <a:lnTo>
                  <a:pt x="405193" y="396954"/>
                </a:lnTo>
                <a:lnTo>
                  <a:pt x="370062" y="425352"/>
                </a:lnTo>
                <a:lnTo>
                  <a:pt x="329743" y="446795"/>
                </a:lnTo>
                <a:lnTo>
                  <a:pt x="285191" y="460348"/>
                </a:lnTo>
                <a:lnTo>
                  <a:pt x="237363" y="465074"/>
                </a:lnTo>
                <a:lnTo>
                  <a:pt x="189534" y="460348"/>
                </a:lnTo>
                <a:lnTo>
                  <a:pt x="144982" y="446795"/>
                </a:lnTo>
                <a:lnTo>
                  <a:pt x="104663" y="425352"/>
                </a:lnTo>
                <a:lnTo>
                  <a:pt x="69532" y="396954"/>
                </a:lnTo>
                <a:lnTo>
                  <a:pt x="40545" y="362537"/>
                </a:lnTo>
                <a:lnTo>
                  <a:pt x="18657" y="323038"/>
                </a:lnTo>
                <a:lnTo>
                  <a:pt x="4823" y="279392"/>
                </a:lnTo>
                <a:lnTo>
                  <a:pt x="0" y="232537"/>
                </a:lnTo>
                <a:close/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61350" y="533400"/>
            <a:ext cx="373380" cy="373380"/>
          </a:xfrm>
          <a:custGeom>
            <a:avLst/>
            <a:gdLst/>
            <a:ahLst/>
            <a:cxnLst/>
            <a:rect l="l" t="t" r="r" b="b"/>
            <a:pathLst>
              <a:path w="373379" h="373380">
                <a:moveTo>
                  <a:pt x="186563" y="0"/>
                </a:moveTo>
                <a:lnTo>
                  <a:pt x="136980" y="6666"/>
                </a:lnTo>
                <a:lnTo>
                  <a:pt x="92418" y="25479"/>
                </a:lnTo>
                <a:lnTo>
                  <a:pt x="54657" y="54657"/>
                </a:lnTo>
                <a:lnTo>
                  <a:pt x="25479" y="92418"/>
                </a:lnTo>
                <a:lnTo>
                  <a:pt x="6666" y="136980"/>
                </a:lnTo>
                <a:lnTo>
                  <a:pt x="0" y="186562"/>
                </a:lnTo>
                <a:lnTo>
                  <a:pt x="6666" y="236145"/>
                </a:lnTo>
                <a:lnTo>
                  <a:pt x="25479" y="280707"/>
                </a:lnTo>
                <a:lnTo>
                  <a:pt x="54657" y="318468"/>
                </a:lnTo>
                <a:lnTo>
                  <a:pt x="92418" y="347646"/>
                </a:lnTo>
                <a:lnTo>
                  <a:pt x="136980" y="366459"/>
                </a:lnTo>
                <a:lnTo>
                  <a:pt x="186563" y="373125"/>
                </a:lnTo>
                <a:lnTo>
                  <a:pt x="236145" y="366459"/>
                </a:lnTo>
                <a:lnTo>
                  <a:pt x="280707" y="347646"/>
                </a:lnTo>
                <a:lnTo>
                  <a:pt x="318468" y="318468"/>
                </a:lnTo>
                <a:lnTo>
                  <a:pt x="347646" y="280707"/>
                </a:lnTo>
                <a:lnTo>
                  <a:pt x="366459" y="236145"/>
                </a:lnTo>
                <a:lnTo>
                  <a:pt x="373125" y="186562"/>
                </a:lnTo>
                <a:lnTo>
                  <a:pt x="366459" y="136980"/>
                </a:lnTo>
                <a:lnTo>
                  <a:pt x="347646" y="92418"/>
                </a:lnTo>
                <a:lnTo>
                  <a:pt x="318468" y="54657"/>
                </a:lnTo>
                <a:lnTo>
                  <a:pt x="280707" y="25479"/>
                </a:lnTo>
                <a:lnTo>
                  <a:pt x="236145" y="6666"/>
                </a:lnTo>
                <a:lnTo>
                  <a:pt x="186563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261350" y="533400"/>
            <a:ext cx="373380" cy="373380"/>
          </a:xfrm>
          <a:custGeom>
            <a:avLst/>
            <a:gdLst/>
            <a:ahLst/>
            <a:cxnLst/>
            <a:rect l="l" t="t" r="r" b="b"/>
            <a:pathLst>
              <a:path w="373379" h="373380">
                <a:moveTo>
                  <a:pt x="0" y="186562"/>
                </a:moveTo>
                <a:lnTo>
                  <a:pt x="6666" y="136980"/>
                </a:lnTo>
                <a:lnTo>
                  <a:pt x="25479" y="92418"/>
                </a:lnTo>
                <a:lnTo>
                  <a:pt x="54657" y="54657"/>
                </a:lnTo>
                <a:lnTo>
                  <a:pt x="92418" y="25479"/>
                </a:lnTo>
                <a:lnTo>
                  <a:pt x="136980" y="6666"/>
                </a:lnTo>
                <a:lnTo>
                  <a:pt x="186563" y="0"/>
                </a:lnTo>
                <a:lnTo>
                  <a:pt x="236145" y="6666"/>
                </a:lnTo>
                <a:lnTo>
                  <a:pt x="280707" y="25479"/>
                </a:lnTo>
                <a:lnTo>
                  <a:pt x="318468" y="54657"/>
                </a:lnTo>
                <a:lnTo>
                  <a:pt x="347646" y="92418"/>
                </a:lnTo>
                <a:lnTo>
                  <a:pt x="366459" y="136980"/>
                </a:lnTo>
                <a:lnTo>
                  <a:pt x="373125" y="186562"/>
                </a:lnTo>
                <a:lnTo>
                  <a:pt x="366459" y="236145"/>
                </a:lnTo>
                <a:lnTo>
                  <a:pt x="347646" y="280707"/>
                </a:lnTo>
                <a:lnTo>
                  <a:pt x="318468" y="318468"/>
                </a:lnTo>
                <a:lnTo>
                  <a:pt x="280707" y="347646"/>
                </a:lnTo>
                <a:lnTo>
                  <a:pt x="236145" y="366459"/>
                </a:lnTo>
                <a:lnTo>
                  <a:pt x="186563" y="373125"/>
                </a:lnTo>
                <a:lnTo>
                  <a:pt x="136980" y="366459"/>
                </a:lnTo>
                <a:lnTo>
                  <a:pt x="92418" y="347646"/>
                </a:lnTo>
                <a:lnTo>
                  <a:pt x="54657" y="318468"/>
                </a:lnTo>
                <a:lnTo>
                  <a:pt x="25479" y="280707"/>
                </a:lnTo>
                <a:lnTo>
                  <a:pt x="6666" y="236145"/>
                </a:lnTo>
                <a:lnTo>
                  <a:pt x="0" y="186562"/>
                </a:lnTo>
                <a:close/>
              </a:path>
            </a:pathLst>
          </a:custGeom>
          <a:ln w="5715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329551" y="990600"/>
            <a:ext cx="881380" cy="914400"/>
          </a:xfrm>
          <a:custGeom>
            <a:avLst/>
            <a:gdLst/>
            <a:ahLst/>
            <a:cxnLst/>
            <a:rect l="l" t="t" r="r" b="b"/>
            <a:pathLst>
              <a:path w="881379" h="914400">
                <a:moveTo>
                  <a:pt x="440435" y="0"/>
                </a:moveTo>
                <a:lnTo>
                  <a:pt x="392452" y="2683"/>
                </a:lnTo>
                <a:lnTo>
                  <a:pt x="345964" y="10546"/>
                </a:lnTo>
                <a:lnTo>
                  <a:pt x="301239" y="23311"/>
                </a:lnTo>
                <a:lnTo>
                  <a:pt x="258548" y="40697"/>
                </a:lnTo>
                <a:lnTo>
                  <a:pt x="218157" y="62427"/>
                </a:lnTo>
                <a:lnTo>
                  <a:pt x="180337" y="88221"/>
                </a:lnTo>
                <a:lnTo>
                  <a:pt x="145357" y="117800"/>
                </a:lnTo>
                <a:lnTo>
                  <a:pt x="113485" y="150884"/>
                </a:lnTo>
                <a:lnTo>
                  <a:pt x="84990" y="187195"/>
                </a:lnTo>
                <a:lnTo>
                  <a:pt x="60141" y="226455"/>
                </a:lnTo>
                <a:lnTo>
                  <a:pt x="39207" y="268382"/>
                </a:lnTo>
                <a:lnTo>
                  <a:pt x="22457" y="312700"/>
                </a:lnTo>
                <a:lnTo>
                  <a:pt x="10160" y="359128"/>
                </a:lnTo>
                <a:lnTo>
                  <a:pt x="2584" y="407388"/>
                </a:lnTo>
                <a:lnTo>
                  <a:pt x="0" y="457200"/>
                </a:lnTo>
                <a:lnTo>
                  <a:pt x="2584" y="507011"/>
                </a:lnTo>
                <a:lnTo>
                  <a:pt x="10160" y="555271"/>
                </a:lnTo>
                <a:lnTo>
                  <a:pt x="22457" y="601699"/>
                </a:lnTo>
                <a:lnTo>
                  <a:pt x="39207" y="646017"/>
                </a:lnTo>
                <a:lnTo>
                  <a:pt x="60141" y="687944"/>
                </a:lnTo>
                <a:lnTo>
                  <a:pt x="84990" y="727204"/>
                </a:lnTo>
                <a:lnTo>
                  <a:pt x="113485" y="763515"/>
                </a:lnTo>
                <a:lnTo>
                  <a:pt x="145357" y="796599"/>
                </a:lnTo>
                <a:lnTo>
                  <a:pt x="180337" y="826178"/>
                </a:lnTo>
                <a:lnTo>
                  <a:pt x="218157" y="851972"/>
                </a:lnTo>
                <a:lnTo>
                  <a:pt x="258548" y="873702"/>
                </a:lnTo>
                <a:lnTo>
                  <a:pt x="301239" y="891088"/>
                </a:lnTo>
                <a:lnTo>
                  <a:pt x="345964" y="903853"/>
                </a:lnTo>
                <a:lnTo>
                  <a:pt x="392452" y="911716"/>
                </a:lnTo>
                <a:lnTo>
                  <a:pt x="440435" y="914400"/>
                </a:lnTo>
                <a:lnTo>
                  <a:pt x="488442" y="911716"/>
                </a:lnTo>
                <a:lnTo>
                  <a:pt x="534951" y="903853"/>
                </a:lnTo>
                <a:lnTo>
                  <a:pt x="579694" y="891088"/>
                </a:lnTo>
                <a:lnTo>
                  <a:pt x="622400" y="873702"/>
                </a:lnTo>
                <a:lnTo>
                  <a:pt x="662803" y="851972"/>
                </a:lnTo>
                <a:lnTo>
                  <a:pt x="700633" y="826178"/>
                </a:lnTo>
                <a:lnTo>
                  <a:pt x="735622" y="796599"/>
                </a:lnTo>
                <a:lnTo>
                  <a:pt x="767500" y="763515"/>
                </a:lnTo>
                <a:lnTo>
                  <a:pt x="796000" y="727204"/>
                </a:lnTo>
                <a:lnTo>
                  <a:pt x="820852" y="687944"/>
                </a:lnTo>
                <a:lnTo>
                  <a:pt x="841788" y="646017"/>
                </a:lnTo>
                <a:lnTo>
                  <a:pt x="858540" y="601699"/>
                </a:lnTo>
                <a:lnTo>
                  <a:pt x="870838" y="555271"/>
                </a:lnTo>
                <a:lnTo>
                  <a:pt x="878414" y="507011"/>
                </a:lnTo>
                <a:lnTo>
                  <a:pt x="880999" y="457200"/>
                </a:lnTo>
                <a:lnTo>
                  <a:pt x="878414" y="407388"/>
                </a:lnTo>
                <a:lnTo>
                  <a:pt x="870838" y="359128"/>
                </a:lnTo>
                <a:lnTo>
                  <a:pt x="858540" y="312700"/>
                </a:lnTo>
                <a:lnTo>
                  <a:pt x="841788" y="268382"/>
                </a:lnTo>
                <a:lnTo>
                  <a:pt x="820852" y="226455"/>
                </a:lnTo>
                <a:lnTo>
                  <a:pt x="796000" y="187195"/>
                </a:lnTo>
                <a:lnTo>
                  <a:pt x="767500" y="150884"/>
                </a:lnTo>
                <a:lnTo>
                  <a:pt x="735622" y="117800"/>
                </a:lnTo>
                <a:lnTo>
                  <a:pt x="700633" y="88221"/>
                </a:lnTo>
                <a:lnTo>
                  <a:pt x="662803" y="62427"/>
                </a:lnTo>
                <a:lnTo>
                  <a:pt x="622400" y="40697"/>
                </a:lnTo>
                <a:lnTo>
                  <a:pt x="579694" y="23311"/>
                </a:lnTo>
                <a:lnTo>
                  <a:pt x="534951" y="10546"/>
                </a:lnTo>
                <a:lnTo>
                  <a:pt x="488442" y="2683"/>
                </a:lnTo>
                <a:lnTo>
                  <a:pt x="440435" y="0"/>
                </a:lnTo>
                <a:close/>
              </a:path>
            </a:pathLst>
          </a:custGeom>
          <a:solidFill>
            <a:srgbClr val="95B8D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400925" y="1063752"/>
            <a:ext cx="738505" cy="768985"/>
          </a:xfrm>
          <a:custGeom>
            <a:avLst/>
            <a:gdLst/>
            <a:ahLst/>
            <a:cxnLst/>
            <a:rect l="l" t="t" r="r" b="b"/>
            <a:pathLst>
              <a:path w="738504" h="768985">
                <a:moveTo>
                  <a:pt x="0" y="384175"/>
                </a:moveTo>
                <a:lnTo>
                  <a:pt x="2875" y="336001"/>
                </a:lnTo>
                <a:lnTo>
                  <a:pt x="11271" y="289608"/>
                </a:lnTo>
                <a:lnTo>
                  <a:pt x="24841" y="245357"/>
                </a:lnTo>
                <a:lnTo>
                  <a:pt x="43239" y="203609"/>
                </a:lnTo>
                <a:lnTo>
                  <a:pt x="66121" y="164724"/>
                </a:lnTo>
                <a:lnTo>
                  <a:pt x="93140" y="129062"/>
                </a:lnTo>
                <a:lnTo>
                  <a:pt x="123950" y="96985"/>
                </a:lnTo>
                <a:lnTo>
                  <a:pt x="158205" y="68854"/>
                </a:lnTo>
                <a:lnTo>
                  <a:pt x="195560" y="45028"/>
                </a:lnTo>
                <a:lnTo>
                  <a:pt x="235669" y="25869"/>
                </a:lnTo>
                <a:lnTo>
                  <a:pt x="278186" y="11738"/>
                </a:lnTo>
                <a:lnTo>
                  <a:pt x="322766" y="2994"/>
                </a:lnTo>
                <a:lnTo>
                  <a:pt x="369061" y="0"/>
                </a:lnTo>
                <a:lnTo>
                  <a:pt x="415357" y="2994"/>
                </a:lnTo>
                <a:lnTo>
                  <a:pt x="459937" y="11738"/>
                </a:lnTo>
                <a:lnTo>
                  <a:pt x="502454" y="25869"/>
                </a:lnTo>
                <a:lnTo>
                  <a:pt x="542563" y="45028"/>
                </a:lnTo>
                <a:lnTo>
                  <a:pt x="579918" y="68854"/>
                </a:lnTo>
                <a:lnTo>
                  <a:pt x="614173" y="96985"/>
                </a:lnTo>
                <a:lnTo>
                  <a:pt x="644983" y="129062"/>
                </a:lnTo>
                <a:lnTo>
                  <a:pt x="672002" y="164724"/>
                </a:lnTo>
                <a:lnTo>
                  <a:pt x="694884" y="203609"/>
                </a:lnTo>
                <a:lnTo>
                  <a:pt x="713282" y="245357"/>
                </a:lnTo>
                <a:lnTo>
                  <a:pt x="726852" y="289608"/>
                </a:lnTo>
                <a:lnTo>
                  <a:pt x="735248" y="336001"/>
                </a:lnTo>
                <a:lnTo>
                  <a:pt x="738124" y="384175"/>
                </a:lnTo>
                <a:lnTo>
                  <a:pt x="735248" y="432375"/>
                </a:lnTo>
                <a:lnTo>
                  <a:pt x="726852" y="478791"/>
                </a:lnTo>
                <a:lnTo>
                  <a:pt x="713282" y="523061"/>
                </a:lnTo>
                <a:lnTo>
                  <a:pt x="694884" y="564825"/>
                </a:lnTo>
                <a:lnTo>
                  <a:pt x="672002" y="603723"/>
                </a:lnTo>
                <a:lnTo>
                  <a:pt x="644983" y="639394"/>
                </a:lnTo>
                <a:lnTo>
                  <a:pt x="614173" y="671478"/>
                </a:lnTo>
                <a:lnTo>
                  <a:pt x="579918" y="699615"/>
                </a:lnTo>
                <a:lnTo>
                  <a:pt x="542563" y="723444"/>
                </a:lnTo>
                <a:lnTo>
                  <a:pt x="502454" y="742605"/>
                </a:lnTo>
                <a:lnTo>
                  <a:pt x="459937" y="756738"/>
                </a:lnTo>
                <a:lnTo>
                  <a:pt x="415357" y="765482"/>
                </a:lnTo>
                <a:lnTo>
                  <a:pt x="369061" y="768476"/>
                </a:lnTo>
                <a:lnTo>
                  <a:pt x="322766" y="765482"/>
                </a:lnTo>
                <a:lnTo>
                  <a:pt x="278186" y="756738"/>
                </a:lnTo>
                <a:lnTo>
                  <a:pt x="235669" y="742605"/>
                </a:lnTo>
                <a:lnTo>
                  <a:pt x="195560" y="723444"/>
                </a:lnTo>
                <a:lnTo>
                  <a:pt x="158205" y="699615"/>
                </a:lnTo>
                <a:lnTo>
                  <a:pt x="123950" y="671478"/>
                </a:lnTo>
                <a:lnTo>
                  <a:pt x="93140" y="639394"/>
                </a:lnTo>
                <a:lnTo>
                  <a:pt x="66121" y="603723"/>
                </a:lnTo>
                <a:lnTo>
                  <a:pt x="43239" y="564825"/>
                </a:lnTo>
                <a:lnTo>
                  <a:pt x="24841" y="523061"/>
                </a:lnTo>
                <a:lnTo>
                  <a:pt x="11271" y="478791"/>
                </a:lnTo>
                <a:lnTo>
                  <a:pt x="2875" y="432375"/>
                </a:lnTo>
                <a:lnTo>
                  <a:pt x="0" y="384175"/>
                </a:lnTo>
                <a:close/>
              </a:path>
            </a:pathLst>
          </a:custGeom>
          <a:ln w="12700">
            <a:solidFill>
              <a:srgbClr val="0067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56321" y="1331849"/>
            <a:ext cx="226949" cy="2302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58136" y="164414"/>
            <a:ext cx="4427727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2952115"/>
            <a:ext cx="6967855" cy="3317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company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any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96251" y="0"/>
            <a:ext cx="1548130" cy="6858000"/>
          </a:xfrm>
          <a:custGeom>
            <a:avLst/>
            <a:gdLst/>
            <a:ahLst/>
            <a:cxnLst/>
            <a:rect l="l" t="t" r="r" b="b"/>
            <a:pathLst>
              <a:path w="1548129" h="6858000">
                <a:moveTo>
                  <a:pt x="1547749" y="0"/>
                </a:moveTo>
                <a:lnTo>
                  <a:pt x="0" y="0"/>
                </a:lnTo>
                <a:lnTo>
                  <a:pt x="0" y="6858000"/>
                </a:lnTo>
                <a:lnTo>
                  <a:pt x="1547749" y="6858000"/>
                </a:lnTo>
                <a:lnTo>
                  <a:pt x="1547749" y="0"/>
                </a:lnTo>
                <a:close/>
              </a:path>
            </a:pathLst>
          </a:custGeom>
          <a:solidFill>
            <a:srgbClr val="5F497A">
              <a:alpha val="5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371600" cy="6858000"/>
          </a:xfrm>
          <a:custGeom>
            <a:avLst/>
            <a:gdLst/>
            <a:ahLst/>
            <a:cxnLst/>
            <a:rect l="l" t="t" r="r" b="b"/>
            <a:pathLst>
              <a:path w="1371600" h="6858000">
                <a:moveTo>
                  <a:pt x="1371600" y="0"/>
                </a:moveTo>
                <a:lnTo>
                  <a:pt x="0" y="0"/>
                </a:lnTo>
                <a:lnTo>
                  <a:pt x="0" y="6857999"/>
                </a:lnTo>
                <a:lnTo>
                  <a:pt x="1371600" y="6857999"/>
                </a:lnTo>
                <a:lnTo>
                  <a:pt x="1371600" y="0"/>
                </a:lnTo>
                <a:close/>
              </a:path>
            </a:pathLst>
          </a:custGeom>
          <a:solidFill>
            <a:srgbClr val="B3A1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53762" y="361899"/>
            <a:ext cx="7447915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06805" marR="107950" indent="-1094740">
              <a:lnSpc>
                <a:spcPct val="100000"/>
              </a:lnSpc>
              <a:spcBef>
                <a:spcPts val="95"/>
              </a:spcBef>
            </a:pPr>
            <a:r>
              <a:rPr lang="en-US" sz="2800" b="1" spc="-75" dirty="0">
                <a:latin typeface="Arial"/>
                <a:cs typeface="Arial"/>
              </a:rPr>
              <a:t>            </a:t>
            </a:r>
            <a:r>
              <a:rPr sz="2800" b="1" spc="-75" dirty="0">
                <a:latin typeface="Arial"/>
                <a:cs typeface="Arial"/>
              </a:rPr>
              <a:t>KO</a:t>
            </a:r>
            <a:r>
              <a:rPr sz="2800" b="1" spc="-80" dirty="0">
                <a:latin typeface="Arial"/>
                <a:cs typeface="Arial"/>
              </a:rPr>
              <a:t>N</a:t>
            </a:r>
            <a:r>
              <a:rPr sz="2800" b="1" spc="-355" dirty="0">
                <a:latin typeface="Arial"/>
                <a:cs typeface="Arial"/>
              </a:rPr>
              <a:t>SE</a:t>
            </a:r>
            <a:r>
              <a:rPr sz="2800" b="1" spc="-350" dirty="0">
                <a:latin typeface="Arial"/>
                <a:cs typeface="Arial"/>
              </a:rPr>
              <a:t>P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229" dirty="0">
                <a:latin typeface="Arial"/>
                <a:cs typeface="Arial"/>
              </a:rPr>
              <a:t>DASAR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lang="en-US" sz="2800" b="1" spc="-85" dirty="0">
                <a:latin typeface="Arial"/>
                <a:cs typeface="Arial"/>
              </a:rPr>
              <a:t>DAN KARAKTERISTIK </a:t>
            </a:r>
            <a:r>
              <a:rPr sz="2800" b="1" spc="-140" dirty="0">
                <a:latin typeface="Arial"/>
                <a:cs typeface="Arial"/>
              </a:rPr>
              <a:t>KEWI</a:t>
            </a:r>
            <a:r>
              <a:rPr sz="2800" b="1" spc="-160" dirty="0">
                <a:latin typeface="Arial"/>
                <a:cs typeface="Arial"/>
              </a:rPr>
              <a:t>R</a:t>
            </a:r>
            <a:r>
              <a:rPr sz="2800" b="1" spc="-315" dirty="0">
                <a:latin typeface="Arial"/>
                <a:cs typeface="Arial"/>
              </a:rPr>
              <a:t>AU</a:t>
            </a:r>
            <a:r>
              <a:rPr sz="2800" b="1" spc="-300" dirty="0">
                <a:latin typeface="Arial"/>
                <a:cs typeface="Arial"/>
              </a:rPr>
              <a:t>S</a:t>
            </a:r>
            <a:r>
              <a:rPr sz="2800" b="1" spc="-45" dirty="0">
                <a:latin typeface="Arial"/>
                <a:cs typeface="Arial"/>
              </a:rPr>
              <a:t>AHA</a:t>
            </a:r>
            <a:r>
              <a:rPr sz="2800" b="1" spc="-40" dirty="0">
                <a:latin typeface="Arial"/>
                <a:cs typeface="Arial"/>
              </a:rPr>
              <a:t>A</a:t>
            </a:r>
            <a:r>
              <a:rPr sz="2800" b="1" spc="60" dirty="0">
                <a:latin typeface="Arial"/>
                <a:cs typeface="Arial"/>
              </a:rPr>
              <a:t>N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5" dirty="0">
                <a:latin typeface="Arial"/>
                <a:cs typeface="Arial"/>
              </a:rPr>
              <a:t>DAN  </a:t>
            </a:r>
            <a:r>
              <a:rPr sz="2800" b="1" spc="-275" dirty="0">
                <a:latin typeface="Arial"/>
                <a:cs typeface="Arial"/>
              </a:rPr>
              <a:t>PRO</a:t>
            </a:r>
            <a:r>
              <a:rPr sz="2800" b="1" spc="-265" dirty="0">
                <a:latin typeface="Arial"/>
                <a:cs typeface="Arial"/>
              </a:rPr>
              <a:t>S</a:t>
            </a:r>
            <a:r>
              <a:rPr sz="2800" b="1" spc="-500" dirty="0">
                <a:latin typeface="Arial"/>
                <a:cs typeface="Arial"/>
              </a:rPr>
              <a:t>ES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204" dirty="0">
                <a:latin typeface="Arial"/>
                <a:cs typeface="Arial"/>
              </a:rPr>
              <a:t>KEWIRAUS</a:t>
            </a:r>
            <a:r>
              <a:rPr sz="2800" b="1" spc="-15" dirty="0">
                <a:latin typeface="Arial"/>
                <a:cs typeface="Arial"/>
              </a:rPr>
              <a:t>A</a:t>
            </a:r>
            <a:r>
              <a:rPr sz="2800" b="1" spc="-10" dirty="0">
                <a:latin typeface="Arial"/>
                <a:cs typeface="Arial"/>
              </a:rPr>
              <a:t>H</a:t>
            </a:r>
            <a:r>
              <a:rPr sz="2800" b="1" spc="-40" dirty="0">
                <a:latin typeface="Arial"/>
                <a:cs typeface="Arial"/>
              </a:rPr>
              <a:t>AAN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user\Pictures\Universitas-Jayabay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05000"/>
            <a:ext cx="1728989" cy="245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4530"/>
            <a:ext cx="8697595" cy="40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8145" indent="-386080">
              <a:lnSpc>
                <a:spcPct val="100000"/>
              </a:lnSpc>
              <a:spcBef>
                <a:spcPts val="100"/>
              </a:spcBef>
              <a:buChar char="►"/>
              <a:tabLst>
                <a:tab pos="39878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Keberhasilan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Menurut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Hendro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(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2011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47-50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)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beberapa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20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menyebabkan </a:t>
            </a:r>
            <a:r>
              <a:rPr sz="2000" b="1" spc="-5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wirausaha</a:t>
            </a:r>
            <a:r>
              <a:rPr sz="2000" b="1" spc="-5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berhasil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adalah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6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Peluang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5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SDM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Keuangan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Organisasional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Perencanaan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Pengelolaan</a:t>
            </a:r>
            <a:r>
              <a:rPr sz="20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Pemasaran</a:t>
            </a:r>
            <a:r>
              <a:rPr sz="2000" b="1" spc="-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Penjualan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1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Administrasi</a:t>
            </a:r>
            <a:endParaRPr sz="200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Peraturan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Pemerintah,</a:t>
            </a:r>
            <a:r>
              <a:rPr sz="2000" b="1" spc="-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Politik,</a:t>
            </a:r>
            <a:r>
              <a:rPr sz="2000" b="1" spc="-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Sosial,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 Budaya</a:t>
            </a:r>
            <a:r>
              <a:rPr sz="20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Lokal</a:t>
            </a:r>
            <a:endParaRPr sz="2000">
              <a:latin typeface="Arial"/>
              <a:cs typeface="Arial"/>
            </a:endParaRPr>
          </a:p>
          <a:p>
            <a:pPr marL="329565" indent="-317500">
              <a:lnSpc>
                <a:spcPct val="100000"/>
              </a:lnSpc>
              <a:spcBef>
                <a:spcPts val="10"/>
              </a:spcBef>
              <a:buSzPct val="94444"/>
              <a:buAutoNum type="arabicPeriod"/>
              <a:tabLst>
                <a:tab pos="33020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Catatan</a:t>
            </a:r>
            <a:r>
              <a:rPr sz="1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Bisnis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038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Faktor </a:t>
            </a:r>
            <a:r>
              <a:rPr spc="-225" dirty="0"/>
              <a:t>Penyebab </a:t>
            </a:r>
            <a:r>
              <a:rPr spc="-220" dirty="0"/>
              <a:t> </a:t>
            </a:r>
            <a:r>
              <a:rPr spc="-65" dirty="0"/>
              <a:t>Keberhasilan </a:t>
            </a:r>
            <a:r>
              <a:rPr spc="-40" dirty="0"/>
              <a:t>dan </a:t>
            </a:r>
            <a:r>
              <a:rPr spc="-35" dirty="0"/>
              <a:t> </a:t>
            </a:r>
            <a:r>
              <a:rPr spc="20" dirty="0"/>
              <a:t>Kegagalan</a:t>
            </a:r>
            <a:r>
              <a:rPr spc="-150" dirty="0"/>
              <a:t> </a:t>
            </a:r>
            <a:r>
              <a:rPr spc="-90" dirty="0"/>
              <a:t>Wirausaha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3004" y="2682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4530"/>
            <a:ext cx="8936990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8145" indent="-386080">
              <a:lnSpc>
                <a:spcPct val="100000"/>
              </a:lnSpc>
              <a:spcBef>
                <a:spcPts val="100"/>
              </a:spcBef>
              <a:buChar char="►"/>
              <a:tabLst>
                <a:tab pos="39878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Faktor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Kegagalan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Menurut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Zimmerer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(dalam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Suryana,</a:t>
            </a:r>
            <a:r>
              <a:rPr sz="2400" b="1" spc="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2003:44-45)</a:t>
            </a:r>
            <a:r>
              <a:rPr sz="2400" b="1" spc="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beberapa </a:t>
            </a:r>
            <a:r>
              <a:rPr sz="2400" b="1" spc="-6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faktor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24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menyebabkan</a:t>
            </a:r>
            <a:r>
              <a:rPr sz="2400" b="1" spc="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wirausaha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gagal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menjalankan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usahanya</a:t>
            </a:r>
            <a:r>
              <a:rPr sz="2400" b="1" spc="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Tidak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kompeten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manajerial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Kurang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berpengalaman</a:t>
            </a:r>
            <a:r>
              <a:rPr sz="24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baik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kemampuan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Kurang dapat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mengendalikan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keuangan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Gagal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 perencanaan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Lokasi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kurang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memadai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Kurangnya</a:t>
            </a:r>
            <a:r>
              <a:rPr sz="2400" b="1" spc="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pengawasan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peralatan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Sikap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kurang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sungguh-sungguh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berusaha</a:t>
            </a:r>
            <a:endParaRPr sz="2400">
              <a:latin typeface="Arial"/>
              <a:cs typeface="Arial"/>
            </a:endParaRPr>
          </a:p>
          <a:p>
            <a:pPr marL="355600" marR="79756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Ketidakmampuan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melakukan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peralihan/transisi </a:t>
            </a:r>
            <a:r>
              <a:rPr sz="2400" b="1" spc="-65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19298" y="258902"/>
            <a:ext cx="459486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114" dirty="0"/>
              <a:t>Fa</a:t>
            </a:r>
            <a:r>
              <a:rPr sz="2800" spc="-90" dirty="0"/>
              <a:t>k</a:t>
            </a:r>
            <a:r>
              <a:rPr sz="2800" spc="35" dirty="0"/>
              <a:t>to</a:t>
            </a:r>
            <a:r>
              <a:rPr sz="2800" spc="30" dirty="0"/>
              <a:t>r</a:t>
            </a:r>
            <a:r>
              <a:rPr sz="2800" spc="-35" dirty="0"/>
              <a:t> </a:t>
            </a:r>
            <a:r>
              <a:rPr sz="2800" spc="-215" dirty="0"/>
              <a:t>P</a:t>
            </a:r>
            <a:r>
              <a:rPr sz="2800" spc="-220" dirty="0"/>
              <a:t>enye</a:t>
            </a:r>
            <a:r>
              <a:rPr sz="2800" spc="-240" dirty="0"/>
              <a:t>b</a:t>
            </a:r>
            <a:r>
              <a:rPr sz="2800" spc="-130" dirty="0"/>
              <a:t>ab</a:t>
            </a:r>
            <a:r>
              <a:rPr sz="2800" spc="10" dirty="0"/>
              <a:t> </a:t>
            </a:r>
            <a:r>
              <a:rPr sz="2800" spc="-170" dirty="0"/>
              <a:t>K</a:t>
            </a:r>
            <a:r>
              <a:rPr sz="2800" spc="-155" dirty="0"/>
              <a:t>e</a:t>
            </a:r>
            <a:r>
              <a:rPr sz="2800" spc="-310" dirty="0"/>
              <a:t>b</a:t>
            </a:r>
            <a:r>
              <a:rPr sz="2800" spc="-320" dirty="0"/>
              <a:t>e</a:t>
            </a:r>
            <a:r>
              <a:rPr sz="2800" spc="-75" dirty="0"/>
              <a:t>r</a:t>
            </a:r>
            <a:r>
              <a:rPr sz="2800" spc="-110" dirty="0"/>
              <a:t>h</a:t>
            </a:r>
            <a:r>
              <a:rPr sz="2800" spc="65" dirty="0"/>
              <a:t>asilan  </a:t>
            </a:r>
            <a:r>
              <a:rPr sz="2800" spc="-35" dirty="0"/>
              <a:t>dan </a:t>
            </a:r>
            <a:r>
              <a:rPr sz="2800" spc="10" dirty="0"/>
              <a:t>Kegagalan </a:t>
            </a:r>
            <a:r>
              <a:rPr sz="2800" spc="-85" dirty="0"/>
              <a:t>Wirausaha </a:t>
            </a:r>
            <a:r>
              <a:rPr sz="2800" spc="-80" dirty="0"/>
              <a:t> </a:t>
            </a:r>
            <a:r>
              <a:rPr sz="2800" i="0" spc="-130" dirty="0">
                <a:latin typeface="Lucida Sans Unicode"/>
                <a:cs typeface="Lucida Sans Unicode"/>
              </a:rPr>
              <a:t>(Lanjutan…)</a:t>
            </a:r>
            <a:endParaRPr sz="2800">
              <a:latin typeface="Lucida Sans Unicode"/>
              <a:cs typeface="Lucida Sans Unicode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3004" y="2682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567156" y="0"/>
            <a:ext cx="8051025" cy="6570345"/>
            <a:chOff x="567156" y="0"/>
            <a:chExt cx="8051025" cy="6570345"/>
          </a:xfrm>
        </p:grpSpPr>
        <p:sp>
          <p:nvSpPr>
            <p:cNvPr id="4" name="object 4"/>
            <p:cNvSpPr/>
            <p:nvPr/>
          </p:nvSpPr>
          <p:spPr>
            <a:xfrm>
              <a:off x="831176" y="0"/>
              <a:ext cx="7787005" cy="6550025"/>
            </a:xfrm>
            <a:custGeom>
              <a:avLst/>
              <a:gdLst/>
              <a:ahLst/>
              <a:cxnLst/>
              <a:rect l="l" t="t" r="r" b="b"/>
              <a:pathLst>
                <a:path w="7787005" h="6550025">
                  <a:moveTo>
                    <a:pt x="2988922" y="0"/>
                  </a:moveTo>
                  <a:lnTo>
                    <a:pt x="7786408" y="1861185"/>
                  </a:lnTo>
                  <a:lnTo>
                    <a:pt x="5967514" y="6549898"/>
                  </a:lnTo>
                  <a:lnTo>
                    <a:pt x="0" y="4234815"/>
                  </a:lnTo>
                  <a:lnTo>
                    <a:pt x="1642847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7156" y="0"/>
              <a:ext cx="7857490" cy="6570345"/>
            </a:xfrm>
            <a:custGeom>
              <a:avLst/>
              <a:gdLst/>
              <a:ahLst/>
              <a:cxnLst/>
              <a:rect l="l" t="t" r="r" b="b"/>
              <a:pathLst>
                <a:path w="7857490" h="6570345">
                  <a:moveTo>
                    <a:pt x="0" y="2255139"/>
                  </a:moveTo>
                  <a:lnTo>
                    <a:pt x="4624739" y="0"/>
                  </a:lnTo>
                </a:path>
                <a:path w="7857490" h="6570345">
                  <a:moveTo>
                    <a:pt x="6021579" y="0"/>
                  </a:moveTo>
                  <a:lnTo>
                    <a:pt x="7857261" y="3764661"/>
                  </a:lnTo>
                  <a:lnTo>
                    <a:pt x="2104034" y="6570052"/>
                  </a:lnTo>
                  <a:lnTo>
                    <a:pt x="0" y="2255139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13701" y="293877"/>
              <a:ext cx="7069455" cy="5737225"/>
            </a:xfrm>
            <a:custGeom>
              <a:avLst/>
              <a:gdLst/>
              <a:ahLst/>
              <a:cxnLst/>
              <a:rect l="l" t="t" r="r" b="b"/>
              <a:pathLst>
                <a:path w="7069455" h="5737225">
                  <a:moveTo>
                    <a:pt x="0" y="994537"/>
                  </a:moveTo>
                  <a:lnTo>
                    <a:pt x="6323037" y="0"/>
                  </a:lnTo>
                  <a:lnTo>
                    <a:pt x="7069035" y="4742307"/>
                  </a:lnTo>
                  <a:lnTo>
                    <a:pt x="745959" y="5736869"/>
                  </a:lnTo>
                  <a:lnTo>
                    <a:pt x="0" y="994537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364104" y="4324350"/>
            <a:ext cx="456882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6045" algn="l"/>
              </a:tabLst>
            </a:pP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T e</a:t>
            </a:r>
            <a:r>
              <a:rPr sz="3700" b="1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r</a:t>
            </a:r>
            <a:r>
              <a:rPr sz="3700" b="1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I</a:t>
            </a:r>
            <a:r>
              <a:rPr sz="3700" b="1" spc="-15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m</a:t>
            </a:r>
            <a:r>
              <a:rPr sz="3700" b="1" spc="20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a	K</a:t>
            </a:r>
            <a:r>
              <a:rPr sz="3700" b="1" spc="-25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a</a:t>
            </a:r>
            <a:r>
              <a:rPr sz="3700" b="1" spc="-20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s</a:t>
            </a:r>
            <a:r>
              <a:rPr sz="3700" b="1" spc="-20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I</a:t>
            </a:r>
            <a:r>
              <a:rPr sz="3700" b="1" spc="-20" dirty="0">
                <a:solidFill>
                  <a:srgbClr val="FF9933"/>
                </a:solidFill>
                <a:latin typeface="Georgia"/>
                <a:cs typeface="Georgia"/>
              </a:rPr>
              <a:t> </a:t>
            </a:r>
            <a:r>
              <a:rPr sz="3700" b="1" spc="-5" dirty="0">
                <a:solidFill>
                  <a:srgbClr val="FF9933"/>
                </a:solidFill>
                <a:latin typeface="Georgia"/>
                <a:cs typeface="Georgia"/>
              </a:rPr>
              <a:t>h</a:t>
            </a:r>
            <a:endParaRPr sz="37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5978"/>
            <a:ext cx="8988425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8600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 adalah kemampuan kreatif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inovatif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dijadikan </a:t>
            </a:r>
            <a:r>
              <a:rPr sz="1800" b="1" spc="-20" dirty="0">
                <a:solidFill>
                  <a:srgbClr val="173883"/>
                </a:solidFill>
                <a:latin typeface="Arial"/>
                <a:cs typeface="Arial"/>
              </a:rPr>
              <a:t>dasar, </a:t>
            </a:r>
            <a:r>
              <a:rPr sz="1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kiat,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sumber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daya</a:t>
            </a:r>
            <a:r>
              <a:rPr sz="1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untuk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mencari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peluang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menuju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sukses.</a:t>
            </a:r>
            <a:endParaRPr sz="1800">
              <a:latin typeface="Arial"/>
              <a:cs typeface="Arial"/>
            </a:endParaRPr>
          </a:p>
          <a:p>
            <a:pPr marL="12700" marR="5715" indent="228600" algn="just">
              <a:lnSpc>
                <a:spcPct val="100000"/>
              </a:lnSpc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Menurut Peggy </a:t>
            </a:r>
            <a:r>
              <a:rPr sz="1800" b="1" spc="-25" dirty="0">
                <a:solidFill>
                  <a:srgbClr val="173883"/>
                </a:solidFill>
                <a:latin typeface="Arial"/>
                <a:cs typeface="Arial"/>
              </a:rPr>
              <a:t>A.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Lambing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&amp; Charles R. Kuehl dalam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buku </a:t>
            </a:r>
            <a:r>
              <a:rPr sz="1800" b="1" i="1" spc="-5" dirty="0">
                <a:solidFill>
                  <a:srgbClr val="173883"/>
                </a:solidFill>
                <a:latin typeface="Arial"/>
                <a:cs typeface="Arial"/>
              </a:rPr>
              <a:t>Entrepreneurship </a:t>
            </a:r>
            <a:r>
              <a:rPr sz="1800" b="1" i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(1999), kewirausahaan adalah suatu usaha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kreatif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membangun suatu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i="1" spc="-5" dirty="0">
                <a:solidFill>
                  <a:srgbClr val="173883"/>
                </a:solidFill>
                <a:latin typeface="Arial"/>
                <a:cs typeface="Arial"/>
              </a:rPr>
              <a:t>value</a:t>
            </a:r>
            <a:r>
              <a:rPr sz="1800" b="1" i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dari</a:t>
            </a:r>
            <a:r>
              <a:rPr sz="18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belum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menjadi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dan bisa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dinikmati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oleh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orang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banyak.</a:t>
            </a:r>
            <a:endParaRPr sz="1800">
              <a:latin typeface="Arial"/>
              <a:cs typeface="Arial"/>
            </a:endParaRPr>
          </a:p>
          <a:p>
            <a:pPr marL="12700" marR="6350" indent="228600" algn="just">
              <a:lnSpc>
                <a:spcPct val="100000"/>
              </a:lnSpc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Dari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beberapa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konsep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ada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atas,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enam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hakekat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penting 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1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sebagai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berikut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(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Suryana,2003</a:t>
            </a:r>
            <a:r>
              <a:rPr sz="1800" b="1" spc="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: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13)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: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adalah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suatu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nilai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diwujudkan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1800" b="1" spc="49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perilaku</a:t>
            </a:r>
            <a:r>
              <a:rPr sz="1800" b="1" spc="49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dijadikan dasar sumber daya, tenaga penggerak, tujuan, siasat, kiat, proses,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 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hasil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bisnis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(Acmad</a:t>
            </a:r>
            <a:r>
              <a:rPr sz="1800" b="1" spc="5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Sanusi,1994)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173883"/>
              </a:buClr>
              <a:buFont typeface="Arial MT"/>
              <a:buChar char="•"/>
            </a:pPr>
            <a:endParaRPr sz="18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 adalah suatu kemampuan untuk menciptakan sesuatu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berbeda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(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173883"/>
                </a:solidFill>
                <a:latin typeface="Arial"/>
                <a:cs typeface="Arial"/>
              </a:rPr>
              <a:t>Drucker,1959)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73883"/>
              </a:buClr>
              <a:buFont typeface="Arial MT"/>
              <a:buChar char="•"/>
            </a:pPr>
            <a:endParaRPr sz="1850">
              <a:latin typeface="Arial"/>
              <a:cs typeface="Arial"/>
            </a:endParaRPr>
          </a:p>
          <a:p>
            <a:pPr marL="12700" marR="6985" algn="just">
              <a:lnSpc>
                <a:spcPct val="100000"/>
              </a:lnSpc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1800" b="1" spc="48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adalah</a:t>
            </a:r>
            <a:r>
              <a:rPr sz="1800" b="1" spc="48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suatu  proses</a:t>
            </a:r>
            <a:r>
              <a:rPr sz="1800" b="1" spc="47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penerapan</a:t>
            </a:r>
            <a:r>
              <a:rPr sz="1800" b="1" spc="48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kreativitas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1800" b="1" spc="48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inovasi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dalam </a:t>
            </a:r>
            <a:r>
              <a:rPr sz="1800" b="1" spc="-48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memecahkan persoalan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menemukan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peluang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untuk memperbaiki kehidupan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(Zimmerer,1996)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618358" y="452069"/>
            <a:ext cx="409003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0" dirty="0"/>
              <a:t>Konsep</a:t>
            </a:r>
            <a:r>
              <a:rPr spc="-95" dirty="0"/>
              <a:t> </a:t>
            </a:r>
            <a:r>
              <a:rPr spc="-85" dirty="0"/>
              <a:t>Kewirausahaan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3004" y="3063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5978"/>
            <a:ext cx="8987790" cy="3592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 adalah suatu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nilai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diperlukan untuk memulai suatu usaha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dan perkembangan</a:t>
            </a:r>
            <a:r>
              <a:rPr sz="18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(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Soeharto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Prawiro,1997)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173883"/>
              </a:buClr>
              <a:buFont typeface="Arial MT"/>
              <a:buChar char="•"/>
            </a:pPr>
            <a:endParaRPr sz="18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 adalah suatu proses dalam mengerjakan sesuatu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dan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sesuatu</a:t>
            </a:r>
            <a:r>
              <a:rPr sz="18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berbeda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bermanfaat</a:t>
            </a:r>
            <a:r>
              <a:rPr sz="18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member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nilai</a:t>
            </a:r>
            <a:r>
              <a:rPr sz="1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lebih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173883"/>
              </a:buClr>
              <a:buFont typeface="Arial MT"/>
              <a:buChar char="•"/>
            </a:pPr>
            <a:endParaRPr sz="18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buSzPct val="94444"/>
              <a:buFont typeface="Arial MT"/>
              <a:buChar char="•"/>
              <a:tabLst>
                <a:tab pos="93980" algn="l"/>
              </a:tabLst>
            </a:pP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adalah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menciptakan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nilai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tambah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dengan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jalan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mengkombinasikan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sumber-sumber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melalui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cara-cara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dan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berbeda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untuk </a:t>
            </a:r>
            <a:r>
              <a:rPr sz="1800" b="1" spc="-4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memenangkan persaingan. Nilai tambah tersebut dapat diciptakan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dengan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cara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mengembangkan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teknologi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baru,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menemukan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pengetahuan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baru,</a:t>
            </a:r>
            <a:r>
              <a:rPr sz="1800" b="1" spc="4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menemukan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cara</a:t>
            </a:r>
            <a:r>
              <a:rPr sz="1800" b="1" spc="47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untuk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menghasilkan</a:t>
            </a:r>
            <a:r>
              <a:rPr sz="1800" b="1" spc="48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barang</a:t>
            </a:r>
            <a:r>
              <a:rPr sz="1800" b="1" spc="47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1800" b="1" spc="48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jasa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48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</a:t>
            </a:r>
            <a:r>
              <a:rPr sz="1800" b="1" spc="47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lebih</a:t>
            </a:r>
            <a:r>
              <a:rPr sz="1800" b="1" spc="48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efisien, </a:t>
            </a:r>
            <a:r>
              <a:rPr sz="1800" b="1" spc="-4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memperbaiki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produk dan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jasa </a:t>
            </a:r>
            <a:r>
              <a:rPr sz="1800" b="1" spc="-10" dirty="0">
                <a:solidFill>
                  <a:srgbClr val="173883"/>
                </a:solidFill>
                <a:latin typeface="Arial"/>
                <a:cs typeface="Arial"/>
              </a:rPr>
              <a:t>yang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sudah ada, dan menemukan cara baru 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untuk 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memberikan</a:t>
            </a:r>
            <a:r>
              <a:rPr sz="1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kepuasan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baru</a:t>
            </a:r>
            <a:r>
              <a:rPr sz="1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kepada</a:t>
            </a:r>
            <a:r>
              <a:rPr sz="1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173883"/>
                </a:solidFill>
                <a:latin typeface="Arial"/>
                <a:cs typeface="Arial"/>
              </a:rPr>
              <a:t>konsumen.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853053" y="652399"/>
            <a:ext cx="1928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i="0" spc="-180" dirty="0">
                <a:latin typeface="Lucida Sans Unicode"/>
                <a:cs typeface="Lucida Sans Unicode"/>
              </a:rPr>
              <a:t>Lanjutan…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8911" y="332231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4530"/>
            <a:ext cx="8916670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7495" indent="-265430">
              <a:lnSpc>
                <a:spcPct val="100000"/>
              </a:lnSpc>
              <a:spcBef>
                <a:spcPts val="100"/>
              </a:spcBef>
              <a:buSzPct val="75000"/>
              <a:buChar char="■"/>
              <a:tabLst>
                <a:tab pos="277495" algn="l"/>
                <a:tab pos="27813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Karakteristik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Motif</a:t>
            </a: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Berprestasi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Tinggi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Selalu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Perspektif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Memiliki</a:t>
            </a:r>
            <a:r>
              <a:rPr sz="2400" b="1" spc="-6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Kreativitas</a:t>
            </a:r>
            <a:r>
              <a:rPr sz="24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Tinggi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Memiliki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Perilaku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Inovatif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Tinggi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Selalu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Komitmen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Pekerjaan,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Memiliki</a:t>
            </a: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Etos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Kerja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dan </a:t>
            </a:r>
            <a:r>
              <a:rPr sz="2400" b="1" spc="-65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173883"/>
                </a:solidFill>
                <a:latin typeface="Arial"/>
                <a:cs typeface="Arial"/>
              </a:rPr>
              <a:t>Tanggung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Jawab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Mandiri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atau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Tidak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Ketergantungan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Berani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Mengambil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Resiko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Selalu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Mencari Peluang</a:t>
            </a:r>
            <a:endParaRPr sz="2400">
              <a:latin typeface="Arial"/>
              <a:cs typeface="Arial"/>
            </a:endParaRPr>
          </a:p>
          <a:p>
            <a:pPr marL="12700" marR="3782060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Memiliki 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Jiwa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Kepemimpinan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10.Memiliki</a:t>
            </a: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Kemampuan Manajerial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084702" y="164414"/>
            <a:ext cx="346392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5"/>
              </a:spcBef>
            </a:pPr>
            <a:r>
              <a:rPr dirty="0"/>
              <a:t>Karakteristik </a:t>
            </a:r>
            <a:r>
              <a:rPr spc="5" dirty="0"/>
              <a:t> </a:t>
            </a:r>
            <a:r>
              <a:rPr spc="-85" dirty="0"/>
              <a:t>Kewirausahaan</a:t>
            </a:r>
            <a:r>
              <a:rPr spc="-114" dirty="0"/>
              <a:t> </a:t>
            </a:r>
            <a:r>
              <a:rPr spc="-40" dirty="0"/>
              <a:t>dan </a:t>
            </a:r>
            <a:r>
              <a:rPr spc="-875" dirty="0"/>
              <a:t> </a:t>
            </a:r>
            <a:r>
              <a:rPr spc="-90" dirty="0"/>
              <a:t>Wirausaha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5195" y="280415"/>
            <a:ext cx="932688" cy="765047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4530"/>
            <a:ext cx="898525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670" indent="-268605">
              <a:lnSpc>
                <a:spcPct val="100000"/>
              </a:lnSpc>
              <a:spcBef>
                <a:spcPts val="100"/>
              </a:spcBef>
              <a:buChar char="■"/>
              <a:tabLst>
                <a:tab pos="281305" algn="l"/>
              </a:tabLst>
            </a:pP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Karakteristik</a:t>
            </a:r>
            <a:r>
              <a:rPr sz="24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Wirausaha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tabLst>
                <a:tab pos="1118870" algn="l"/>
                <a:tab pos="1391920" algn="l"/>
                <a:tab pos="2120265" algn="l"/>
                <a:tab pos="2890520" algn="l"/>
                <a:tab pos="3157220" algn="l"/>
                <a:tab pos="3288029" algn="l"/>
                <a:tab pos="4058920" algn="l"/>
                <a:tab pos="4491990" algn="l"/>
                <a:tab pos="5016500" algn="l"/>
                <a:tab pos="6160770" algn="l"/>
                <a:tab pos="6360795" algn="l"/>
                <a:tab pos="6863715" algn="l"/>
                <a:tab pos="778446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Menurut	McGrai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th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&amp;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	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Mac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	Milan	(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2000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),	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ad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	t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u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j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u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h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karakter 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dasa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r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	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y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ang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perlu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		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d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im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i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l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i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k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i	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w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ir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.	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e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tujuh	</a:t>
            </a:r>
            <a:r>
              <a:rPr sz="2400" b="1" spc="-66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karakter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63561" y="5513019"/>
            <a:ext cx="903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b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i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s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nis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30945" y="5513019"/>
            <a:ext cx="735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y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an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g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tersebut</a:t>
            </a:r>
            <a:r>
              <a:rPr dirty="0"/>
              <a:t> </a:t>
            </a:r>
            <a:r>
              <a:rPr spc="-5" dirty="0"/>
              <a:t>adalah</a:t>
            </a:r>
            <a:r>
              <a:rPr spc="-10" dirty="0"/>
              <a:t> </a:t>
            </a:r>
            <a:r>
              <a:rPr spc="-5" dirty="0"/>
              <a:t>sebagai</a:t>
            </a:r>
            <a:r>
              <a:rPr spc="10" dirty="0"/>
              <a:t> </a:t>
            </a:r>
            <a:r>
              <a:rPr spc="-5" dirty="0"/>
              <a:t>berikut </a:t>
            </a:r>
            <a:r>
              <a:rPr dirty="0"/>
              <a:t>:</a:t>
            </a:r>
          </a:p>
          <a:p>
            <a:pPr marL="338455" indent="-326390">
              <a:lnSpc>
                <a:spcPct val="100000"/>
              </a:lnSpc>
              <a:buAutoNum type="arabicPeriod"/>
              <a:tabLst>
                <a:tab pos="339090" algn="l"/>
              </a:tabLst>
            </a:pPr>
            <a:r>
              <a:rPr spc="-5" dirty="0"/>
              <a:t>Action</a:t>
            </a:r>
            <a:r>
              <a:rPr spc="-30" dirty="0"/>
              <a:t> </a:t>
            </a:r>
            <a:r>
              <a:rPr spc="-5" dirty="0"/>
              <a:t>oriented.</a:t>
            </a: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pc="-5" dirty="0"/>
              <a:t>Berpikir</a:t>
            </a:r>
            <a:r>
              <a:rPr spc="-70" dirty="0"/>
              <a:t> </a:t>
            </a:r>
            <a:r>
              <a:rPr dirty="0"/>
              <a:t>simpel.</a:t>
            </a: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pc="-5" dirty="0"/>
              <a:t>Mereka</a:t>
            </a:r>
            <a:r>
              <a:rPr spc="30" dirty="0"/>
              <a:t> </a:t>
            </a:r>
            <a:r>
              <a:rPr spc="-5" dirty="0"/>
              <a:t>selalu</a:t>
            </a:r>
            <a:r>
              <a:rPr spc="5" dirty="0"/>
              <a:t> </a:t>
            </a:r>
            <a:r>
              <a:rPr spc="-5" dirty="0"/>
              <a:t>mencari</a:t>
            </a:r>
            <a:r>
              <a:rPr spc="20" dirty="0"/>
              <a:t> </a:t>
            </a:r>
            <a:r>
              <a:rPr spc="-5" dirty="0"/>
              <a:t>peluang-peluang</a:t>
            </a:r>
            <a:r>
              <a:rPr spc="-10" dirty="0"/>
              <a:t> </a:t>
            </a:r>
            <a:r>
              <a:rPr spc="-5" dirty="0"/>
              <a:t>baru.</a:t>
            </a: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pc="-5" dirty="0"/>
              <a:t>Mengejar</a:t>
            </a:r>
            <a:r>
              <a:rPr spc="-10" dirty="0"/>
              <a:t> </a:t>
            </a:r>
            <a:r>
              <a:rPr spc="-5" dirty="0"/>
              <a:t>peluang</a:t>
            </a:r>
            <a:r>
              <a:rPr spc="-15" dirty="0"/>
              <a:t> </a:t>
            </a:r>
            <a:r>
              <a:rPr spc="-5" dirty="0"/>
              <a:t>dengan </a:t>
            </a:r>
            <a:r>
              <a:rPr dirty="0"/>
              <a:t>disiplin</a:t>
            </a:r>
            <a:r>
              <a:rPr spc="-40" dirty="0"/>
              <a:t> </a:t>
            </a:r>
            <a:r>
              <a:rPr dirty="0"/>
              <a:t>tinggi.</a:t>
            </a:r>
          </a:p>
          <a:p>
            <a:pPr marL="350520" indent="-33845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1155" algn="l"/>
              </a:tabLst>
            </a:pPr>
            <a:r>
              <a:rPr spc="-10" dirty="0"/>
              <a:t>Hanya</a:t>
            </a:r>
            <a:r>
              <a:rPr spc="30" dirty="0"/>
              <a:t> </a:t>
            </a:r>
            <a:r>
              <a:rPr spc="-5" dirty="0"/>
              <a:t>mengambil peluang</a:t>
            </a:r>
            <a:r>
              <a:rPr spc="-30" dirty="0"/>
              <a:t> </a:t>
            </a:r>
            <a:r>
              <a:rPr spc="-10" dirty="0"/>
              <a:t>yang</a:t>
            </a:r>
            <a:r>
              <a:rPr spc="20" dirty="0"/>
              <a:t> </a:t>
            </a:r>
            <a:r>
              <a:rPr dirty="0"/>
              <a:t>terbaik.</a:t>
            </a: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pc="-5" dirty="0"/>
              <a:t>Fokus</a:t>
            </a:r>
            <a:r>
              <a:rPr spc="-20" dirty="0"/>
              <a:t> </a:t>
            </a:r>
            <a:r>
              <a:rPr spc="-5" dirty="0"/>
              <a:t>pada</a:t>
            </a:r>
            <a:r>
              <a:rPr spc="-25" dirty="0"/>
              <a:t> </a:t>
            </a:r>
            <a:r>
              <a:rPr spc="-5" dirty="0"/>
              <a:t>eksekusi.</a:t>
            </a:r>
          </a:p>
          <a:p>
            <a:pPr marL="12700" marR="152400">
              <a:lnSpc>
                <a:spcPct val="100000"/>
              </a:lnSpc>
              <a:buAutoNum type="arabicPeriod"/>
              <a:tabLst>
                <a:tab pos="267335" algn="l"/>
                <a:tab pos="2588260" algn="l"/>
                <a:tab pos="3794125" algn="l"/>
                <a:tab pos="4963160" algn="l"/>
                <a:tab pos="6097270" algn="l"/>
              </a:tabLst>
            </a:pPr>
            <a:r>
              <a:rPr spc="-5" dirty="0"/>
              <a:t>Mem</a:t>
            </a:r>
            <a:r>
              <a:rPr dirty="0"/>
              <a:t>f</a:t>
            </a:r>
            <a:r>
              <a:rPr spc="-5" dirty="0"/>
              <a:t>ok</a:t>
            </a:r>
            <a:r>
              <a:rPr spc="-15" dirty="0"/>
              <a:t>u</a:t>
            </a:r>
            <a:r>
              <a:rPr spc="-5" dirty="0"/>
              <a:t>sk</a:t>
            </a:r>
            <a:r>
              <a:rPr spc="-15" dirty="0"/>
              <a:t>a</a:t>
            </a:r>
            <a:r>
              <a:rPr dirty="0"/>
              <a:t>n	</a:t>
            </a:r>
            <a:r>
              <a:rPr spc="-5" dirty="0"/>
              <a:t>energi</a:t>
            </a:r>
            <a:r>
              <a:rPr dirty="0"/>
              <a:t>	</a:t>
            </a:r>
            <a:r>
              <a:rPr spc="-5" dirty="0"/>
              <a:t>seti</a:t>
            </a:r>
            <a:r>
              <a:rPr spc="-15" dirty="0"/>
              <a:t>a</a:t>
            </a:r>
            <a:r>
              <a:rPr dirty="0"/>
              <a:t>p	</a:t>
            </a:r>
            <a:r>
              <a:rPr spc="-5" dirty="0"/>
              <a:t>orang</a:t>
            </a:r>
            <a:r>
              <a:rPr dirty="0"/>
              <a:t>	</a:t>
            </a:r>
            <a:r>
              <a:rPr spc="-10" dirty="0"/>
              <a:t>pada  </a:t>
            </a:r>
            <a:r>
              <a:rPr dirty="0"/>
              <a:t>digeluti.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853053" y="652399"/>
            <a:ext cx="19284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i="0" spc="-180" dirty="0">
                <a:latin typeface="Lucida Sans Unicode"/>
                <a:cs typeface="Lucida Sans Unicode"/>
              </a:rPr>
              <a:t>Lanjutan…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5" name="object 15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5195" y="294131"/>
            <a:ext cx="932688" cy="765048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3006"/>
            <a:ext cx="898334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☻</a:t>
            </a:r>
            <a:r>
              <a:rPr sz="2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Nilai</a:t>
            </a:r>
            <a:r>
              <a:rPr sz="2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Menurut</a:t>
            </a:r>
            <a:r>
              <a:rPr sz="2800" b="1" spc="1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Suryana</a:t>
            </a:r>
            <a:r>
              <a:rPr sz="2800" b="1" spc="1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(2001:15)</a:t>
            </a:r>
            <a:r>
              <a:rPr sz="2800" b="1" spc="1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ada</a:t>
            </a:r>
            <a:r>
              <a:rPr sz="2800" b="1" spc="1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beberapa</a:t>
            </a:r>
            <a:r>
              <a:rPr sz="2800" b="1" spc="1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nilai</a:t>
            </a:r>
            <a:r>
              <a:rPr sz="2800" b="1" spc="1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hakiki </a:t>
            </a:r>
            <a:r>
              <a:rPr sz="2800" b="1" spc="-76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penting</a:t>
            </a:r>
            <a:r>
              <a:rPr sz="2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dari</a:t>
            </a:r>
            <a:r>
              <a:rPr sz="28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2800" b="1" spc="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173883"/>
                </a:solidFill>
                <a:latin typeface="Arial"/>
                <a:cs typeface="Arial"/>
              </a:rPr>
              <a:t>yaitu</a:t>
            </a:r>
            <a:r>
              <a:rPr sz="2800" b="1" spc="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10" dirty="0">
                <a:solidFill>
                  <a:srgbClr val="173883"/>
                </a:solidFill>
                <a:latin typeface="Arial"/>
                <a:cs typeface="Arial"/>
              </a:rPr>
              <a:t>Percaya</a:t>
            </a:r>
            <a:r>
              <a:rPr sz="2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diri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Berorientasi</a:t>
            </a:r>
            <a:r>
              <a:rPr sz="2800" b="1" spc="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tugas</a:t>
            </a:r>
            <a:r>
              <a:rPr sz="2800" b="1" spc="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2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hasil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Keberanian</a:t>
            </a:r>
            <a:r>
              <a:rPr sz="2800" b="1" spc="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mengambil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 resiko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Kepemimpinan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Keorisinilan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7479" rIns="0" bIns="0" rtlCol="0">
            <a:spAutoFit/>
          </a:bodyPr>
          <a:lstStyle/>
          <a:p>
            <a:pPr marL="1123315" marR="5080" indent="-316230">
              <a:lnSpc>
                <a:spcPct val="100000"/>
              </a:lnSpc>
              <a:spcBef>
                <a:spcPts val="105"/>
              </a:spcBef>
            </a:pPr>
            <a:r>
              <a:rPr spc="235" dirty="0"/>
              <a:t>Nilai</a:t>
            </a:r>
            <a:r>
              <a:rPr spc="-100" dirty="0"/>
              <a:t> </a:t>
            </a:r>
            <a:r>
              <a:rPr spc="-40" dirty="0"/>
              <a:t>dan</a:t>
            </a:r>
            <a:r>
              <a:rPr spc="-75" dirty="0"/>
              <a:t> </a:t>
            </a:r>
            <a:r>
              <a:rPr spc="10" dirty="0"/>
              <a:t>Perilaku </a:t>
            </a:r>
            <a:r>
              <a:rPr spc="-875" dirty="0"/>
              <a:t> </a:t>
            </a:r>
            <a:r>
              <a:rPr spc="-85" dirty="0"/>
              <a:t>Kewirausahaan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94904" y="3063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613525"/>
            <a:ext cx="9144000" cy="244475"/>
          </a:xfrm>
          <a:custGeom>
            <a:avLst/>
            <a:gdLst/>
            <a:ahLst/>
            <a:cxnLst/>
            <a:rect l="l" t="t" r="r" b="b"/>
            <a:pathLst>
              <a:path w="9144000" h="244475">
                <a:moveTo>
                  <a:pt x="9144000" y="0"/>
                </a:moveTo>
                <a:lnTo>
                  <a:pt x="0" y="0"/>
                </a:lnTo>
                <a:lnTo>
                  <a:pt x="0" y="244475"/>
                </a:lnTo>
                <a:lnTo>
                  <a:pt x="9144000" y="244475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68157" y="6669728"/>
            <a:ext cx="118300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b="1" spc="1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w.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c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om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p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an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y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.com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-4762" y="0"/>
            <a:ext cx="9153525" cy="6867525"/>
            <a:chOff x="-4762" y="0"/>
            <a:chExt cx="9153525" cy="6867525"/>
          </a:xfrm>
        </p:grpSpPr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800"/>
              <a:ext cx="9144000" cy="5029200"/>
            </a:xfrm>
            <a:custGeom>
              <a:avLst/>
              <a:gdLst/>
              <a:ahLst/>
              <a:cxnLst/>
              <a:rect l="l" t="t" r="r" b="b"/>
              <a:pathLst>
                <a:path w="9144000" h="5029200">
                  <a:moveTo>
                    <a:pt x="9144000" y="0"/>
                  </a:moveTo>
                  <a:lnTo>
                    <a:pt x="0" y="0"/>
                  </a:lnTo>
                  <a:lnTo>
                    <a:pt x="0" y="5029200"/>
                  </a:lnTo>
                  <a:lnTo>
                    <a:pt x="9144000" y="50292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828800"/>
              <a:ext cx="9144000" cy="5029200"/>
            </a:xfrm>
            <a:custGeom>
              <a:avLst/>
              <a:gdLst/>
              <a:ahLst/>
              <a:cxnLst/>
              <a:rect l="l" t="t" r="r" b="b"/>
              <a:pathLst>
                <a:path w="9144000" h="5029200">
                  <a:moveTo>
                    <a:pt x="0" y="5029200"/>
                  </a:moveTo>
                  <a:lnTo>
                    <a:pt x="9144000" y="5029200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502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8739" y="1854454"/>
            <a:ext cx="8989060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☻Perilaku</a:t>
            </a:r>
            <a:r>
              <a:rPr sz="2000" b="1" spc="-6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Menurut</a:t>
            </a:r>
            <a:r>
              <a:rPr sz="2000" b="1" spc="1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Kathleen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L.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Hawkins</a:t>
            </a:r>
            <a:r>
              <a:rPr sz="2000" b="1" spc="1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2000" b="1" spc="1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Peter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A.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Turla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(dalam</a:t>
            </a:r>
            <a:r>
              <a:rPr sz="2000" b="1" spc="11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Suryana,2001</a:t>
            </a:r>
            <a:endParaRPr sz="2000">
              <a:latin typeface="Arial"/>
              <a:cs typeface="Arial"/>
            </a:endParaRPr>
          </a:p>
          <a:p>
            <a:pPr marL="469900" marR="5715">
              <a:lnSpc>
                <a:spcPct val="100000"/>
              </a:lnSpc>
              <a:tabLst>
                <a:tab pos="1489075" algn="l"/>
                <a:tab pos="2141855" algn="l"/>
                <a:tab pos="3176905" algn="l"/>
                <a:tab pos="3813810" algn="l"/>
                <a:tab pos="5764530" algn="l"/>
                <a:tab pos="7138034" algn="l"/>
                <a:tab pos="800100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:2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5</a:t>
            </a:r>
            <a:r>
              <a:rPr sz="2000" b="1" spc="5" dirty="0">
                <a:solidFill>
                  <a:srgbClr val="173883"/>
                </a:solidFill>
                <a:latin typeface="Arial"/>
                <a:cs typeface="Arial"/>
              </a:rPr>
              <a:t>-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26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),	pola	tin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g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kah	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l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k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u	k</a:t>
            </a:r>
            <a:r>
              <a:rPr sz="2000" b="1" spc="-35" dirty="0">
                <a:solidFill>
                  <a:srgbClr val="173883"/>
                </a:solidFill>
                <a:latin typeface="Arial"/>
                <a:cs typeface="Arial"/>
              </a:rPr>
              <a:t>e</a:t>
            </a:r>
            <a:r>
              <a:rPr sz="2000" b="1" spc="30" dirty="0">
                <a:solidFill>
                  <a:srgbClr val="173883"/>
                </a:solidFill>
                <a:latin typeface="Arial"/>
                <a:cs typeface="Arial"/>
              </a:rPr>
              <a:t>w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i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r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aus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haan	ter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g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mbar	d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lam	peri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l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aku  dan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kemampuan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sebagai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berikut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749935" indent="-280670">
              <a:lnSpc>
                <a:spcPct val="100000"/>
              </a:lnSpc>
              <a:buAutoNum type="arabicPeriod"/>
              <a:tabLst>
                <a:tab pos="7505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Kepribadian</a:t>
            </a:r>
            <a:endParaRPr sz="2000">
              <a:latin typeface="Arial"/>
              <a:cs typeface="Arial"/>
            </a:endParaRPr>
          </a:p>
          <a:p>
            <a:pPr marL="749935" indent="-28067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7505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Kemampuan</a:t>
            </a:r>
            <a:r>
              <a:rPr sz="2000" b="1" spc="-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hubungan</a:t>
            </a:r>
            <a:endParaRPr sz="2000">
              <a:latin typeface="Arial"/>
              <a:cs typeface="Arial"/>
            </a:endParaRPr>
          </a:p>
          <a:p>
            <a:pPr marL="749935" indent="-280670">
              <a:lnSpc>
                <a:spcPct val="100000"/>
              </a:lnSpc>
              <a:buAutoNum type="arabicPeriod"/>
              <a:tabLst>
                <a:tab pos="7505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Pemasaran</a:t>
            </a:r>
            <a:endParaRPr sz="2000">
              <a:latin typeface="Arial"/>
              <a:cs typeface="Arial"/>
            </a:endParaRPr>
          </a:p>
          <a:p>
            <a:pPr marL="749935" indent="-280670">
              <a:lnSpc>
                <a:spcPct val="100000"/>
              </a:lnSpc>
              <a:buAutoNum type="arabicPeriod"/>
              <a:tabLst>
                <a:tab pos="75057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Keuangan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David</a:t>
            </a:r>
            <a:r>
              <a:rPr sz="2000" b="1" spc="19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McClelland</a:t>
            </a:r>
            <a:r>
              <a:rPr sz="2000" b="1" spc="19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(</a:t>
            </a:r>
            <a:r>
              <a:rPr sz="2000" b="1" spc="20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dalam</a:t>
            </a:r>
            <a:r>
              <a:rPr sz="2000" b="1" spc="19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Suryana,</a:t>
            </a:r>
            <a:r>
              <a:rPr sz="2000" b="1" spc="20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2001</a:t>
            </a:r>
            <a:r>
              <a:rPr sz="2000" b="1" spc="1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r>
              <a:rPr sz="2000" b="1" spc="20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26</a:t>
            </a:r>
            <a:r>
              <a:rPr sz="2000" b="1" spc="1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)</a:t>
            </a:r>
            <a:r>
              <a:rPr sz="2000" b="1" spc="19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mengemukakan</a:t>
            </a:r>
            <a:r>
              <a:rPr sz="2000" b="1" spc="204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enam</a:t>
            </a:r>
            <a:r>
              <a:rPr sz="2000" b="1" spc="20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ciri </a:t>
            </a:r>
            <a:r>
              <a:rPr sz="2000" b="1" spc="-5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perilaku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kewirausahaan</a:t>
            </a:r>
            <a:r>
              <a:rPr sz="20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yaitu</a:t>
            </a:r>
            <a:r>
              <a:rPr sz="20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lphaLcPeriod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Ketrampilan</a:t>
            </a:r>
            <a:r>
              <a:rPr sz="2000" b="1" spc="-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mengambil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keputusan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dan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mengambil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resiko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lphaLcPeriod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Bersifat</a:t>
            </a:r>
            <a:r>
              <a:rPr sz="2000" b="1" spc="-6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energetic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lphaLcPeriod"/>
              <a:tabLst>
                <a:tab pos="469265" algn="l"/>
                <a:tab pos="469900" algn="l"/>
              </a:tabLst>
            </a:pP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Tanggug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jawab</a:t>
            </a:r>
            <a:r>
              <a:rPr sz="2000" b="1" spc="-5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individual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lphaLcPeriod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Mengetahui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hasil-hasil</a:t>
            </a:r>
            <a:r>
              <a:rPr sz="2000" b="1" spc="-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dari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berbagai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keputusan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yang</a:t>
            </a:r>
            <a:r>
              <a:rPr sz="2000" b="1" spc="3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diambilnya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lphaLcPeriod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Mampu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mangatisipasi</a:t>
            </a:r>
            <a:r>
              <a:rPr sz="2000" b="1" spc="-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berbagai</a:t>
            </a:r>
            <a:r>
              <a:rPr sz="20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kemungkinan</a:t>
            </a:r>
            <a:r>
              <a:rPr sz="2000" b="1" spc="-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di</a:t>
            </a:r>
            <a:r>
              <a:rPr sz="20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masa</a:t>
            </a:r>
            <a:r>
              <a:rPr sz="20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datang</a:t>
            </a:r>
            <a:endParaRPr sz="20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lphaLcPeriod"/>
              <a:tabLst>
                <a:tab pos="469265" algn="l"/>
                <a:tab pos="469900" algn="l"/>
              </a:tabLst>
            </a:pPr>
            <a:r>
              <a:rPr sz="2000" b="1" spc="-5" dirty="0">
                <a:solidFill>
                  <a:srgbClr val="173883"/>
                </a:solidFill>
                <a:latin typeface="Arial"/>
                <a:cs typeface="Arial"/>
              </a:rPr>
              <a:t>Memiliki</a:t>
            </a:r>
            <a:r>
              <a:rPr sz="2000" b="1" spc="-4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kemapuan</a:t>
            </a:r>
            <a:r>
              <a:rPr sz="20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173883"/>
                </a:solidFill>
                <a:latin typeface="Arial"/>
                <a:cs typeface="Arial"/>
              </a:rPr>
              <a:t>berorganisasi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98475" marR="5080" algn="ctr">
              <a:lnSpc>
                <a:spcPct val="100000"/>
              </a:lnSpc>
              <a:spcBef>
                <a:spcPts val="105"/>
              </a:spcBef>
            </a:pPr>
            <a:r>
              <a:rPr spc="229" dirty="0"/>
              <a:t>Nilai</a:t>
            </a:r>
            <a:r>
              <a:rPr spc="-75" dirty="0"/>
              <a:t> </a:t>
            </a:r>
            <a:r>
              <a:rPr spc="-40" dirty="0"/>
              <a:t>dan</a:t>
            </a:r>
            <a:r>
              <a:rPr spc="-60" dirty="0"/>
              <a:t> </a:t>
            </a:r>
            <a:r>
              <a:rPr spc="5" dirty="0"/>
              <a:t>Perilaku </a:t>
            </a:r>
            <a:r>
              <a:rPr spc="-875" dirty="0"/>
              <a:t> </a:t>
            </a:r>
            <a:r>
              <a:rPr spc="-85" dirty="0"/>
              <a:t>Kewirausahaan</a:t>
            </a:r>
          </a:p>
          <a:p>
            <a:pPr marL="491490" algn="ctr">
              <a:lnSpc>
                <a:spcPct val="100000"/>
              </a:lnSpc>
            </a:pPr>
            <a:r>
              <a:rPr i="0" spc="60" dirty="0">
                <a:latin typeface="Lucida Sans Unicode"/>
                <a:cs typeface="Lucida Sans Unicode"/>
              </a:rPr>
              <a:t>(</a:t>
            </a:r>
            <a:r>
              <a:rPr i="0" spc="-175" dirty="0">
                <a:latin typeface="Lucida Sans Unicode"/>
                <a:cs typeface="Lucida Sans Unicode"/>
              </a:rPr>
              <a:t> </a:t>
            </a:r>
            <a:r>
              <a:rPr i="0" spc="-200" dirty="0">
                <a:latin typeface="Lucida Sans Unicode"/>
                <a:cs typeface="Lucida Sans Unicode"/>
              </a:rPr>
              <a:t>Lanjutan</a:t>
            </a:r>
            <a:r>
              <a:rPr i="0" spc="-160" dirty="0">
                <a:latin typeface="Lucida Sans Unicode"/>
                <a:cs typeface="Lucida Sans Unicode"/>
              </a:rPr>
              <a:t> </a:t>
            </a:r>
            <a:r>
              <a:rPr i="0" dirty="0">
                <a:latin typeface="Lucida Sans Unicode"/>
                <a:cs typeface="Lucida Sans Unicode"/>
              </a:rPr>
              <a:t>…</a:t>
            </a:r>
            <a:r>
              <a:rPr i="0" spc="-165" dirty="0">
                <a:latin typeface="Lucida Sans Unicode"/>
                <a:cs typeface="Lucida Sans Unicode"/>
              </a:rPr>
              <a:t> </a:t>
            </a:r>
            <a:r>
              <a:rPr i="0" spc="-5" dirty="0">
                <a:latin typeface="Lucida Sans Unicode"/>
                <a:cs typeface="Lucida Sans Unicode"/>
              </a:rPr>
              <a:t>)</a:t>
            </a: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58911" y="318515"/>
            <a:ext cx="931163" cy="7650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3006"/>
            <a:ext cx="8983345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064260" algn="l"/>
                <a:tab pos="3027680" algn="l"/>
                <a:tab pos="4516120" algn="l"/>
                <a:tab pos="6678295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Ada	b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e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bera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p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	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al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san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	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se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s</a:t>
            </a:r>
            <a:r>
              <a:rPr sz="2800" b="1" spc="5" dirty="0">
                <a:solidFill>
                  <a:srgbClr val="173883"/>
                </a:solidFill>
                <a:latin typeface="Arial"/>
                <a:cs typeface="Arial"/>
              </a:rPr>
              <a:t>e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orang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	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berwiraus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a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ha  menurut</a:t>
            </a:r>
            <a:r>
              <a:rPr sz="28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Wirasasmita</a:t>
            </a:r>
            <a:r>
              <a:rPr sz="28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(1994)</a:t>
            </a:r>
            <a:r>
              <a:rPr sz="28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173883"/>
                </a:solidFill>
                <a:latin typeface="Arial"/>
                <a:cs typeface="Arial"/>
              </a:rPr>
              <a:t>yakni</a:t>
            </a:r>
            <a:r>
              <a:rPr sz="2800" b="1" spc="4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Alasan</a:t>
            </a:r>
            <a:r>
              <a:rPr sz="28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keuangan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Alasan</a:t>
            </a:r>
            <a:r>
              <a:rPr sz="28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sosial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Alasan</a:t>
            </a:r>
            <a:r>
              <a:rPr sz="28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pelayanan</a:t>
            </a:r>
            <a:endParaRPr sz="28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Alasan</a:t>
            </a:r>
            <a:r>
              <a:rPr sz="28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memenuhi</a:t>
            </a:r>
            <a:r>
              <a:rPr sz="2800" b="1" spc="2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173883"/>
                </a:solidFill>
                <a:latin typeface="Arial"/>
                <a:cs typeface="Arial"/>
              </a:rPr>
              <a:t>diri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499486" y="652399"/>
            <a:ext cx="46323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65" dirty="0"/>
              <a:t>Motif</a:t>
            </a:r>
            <a:r>
              <a:rPr spc="-95" dirty="0"/>
              <a:t> </a:t>
            </a:r>
            <a:r>
              <a:rPr spc="80" dirty="0"/>
              <a:t>Menjadi</a:t>
            </a:r>
            <a:r>
              <a:rPr spc="-75" dirty="0"/>
              <a:t> </a:t>
            </a:r>
            <a:r>
              <a:rPr spc="-90" dirty="0"/>
              <a:t>Wirausaha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3004" y="2682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6240" y="288948"/>
            <a:ext cx="867410" cy="471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4"/>
              </a:lnSpc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Company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 MT"/>
                <a:cs typeface="Arial MT"/>
              </a:rPr>
              <a:t>LOGO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4762" y="0"/>
            <a:ext cx="9153525" cy="6628130"/>
            <a:chOff x="-4762" y="0"/>
            <a:chExt cx="9153525" cy="6628130"/>
          </a:xfrm>
        </p:grpSpPr>
        <p:sp>
          <p:nvSpPr>
            <p:cNvPr id="4" name="object 4"/>
            <p:cNvSpPr/>
            <p:nvPr/>
          </p:nvSpPr>
          <p:spPr>
            <a:xfrm>
              <a:off x="0" y="6613525"/>
              <a:ext cx="9144000" cy="8255"/>
            </a:xfrm>
            <a:custGeom>
              <a:avLst/>
              <a:gdLst/>
              <a:ahLst/>
              <a:cxnLst/>
              <a:rect l="l" t="t" r="r" b="b"/>
              <a:pathLst>
                <a:path w="9144000" h="8254">
                  <a:moveTo>
                    <a:pt x="0" y="7937"/>
                  </a:moveTo>
                  <a:lnTo>
                    <a:pt x="9144000" y="7937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7937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1219200" y="0"/>
                  </a:moveTo>
                  <a:lnTo>
                    <a:pt x="0" y="0"/>
                  </a:lnTo>
                  <a:lnTo>
                    <a:pt x="0" y="1219200"/>
                  </a:lnTo>
                  <a:lnTo>
                    <a:pt x="1219200" y="1219200"/>
                  </a:lnTo>
                  <a:lnTo>
                    <a:pt x="1219200" y="0"/>
                  </a:lnTo>
                  <a:close/>
                </a:path>
              </a:pathLst>
            </a:custGeom>
            <a:solidFill>
              <a:srgbClr val="004D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8600" y="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1219200"/>
                  </a:moveTo>
                  <a:lnTo>
                    <a:pt x="1219200" y="1219200"/>
                  </a:lnTo>
                  <a:lnTo>
                    <a:pt x="1219200" y="0"/>
                  </a:lnTo>
                  <a:lnTo>
                    <a:pt x="0" y="0"/>
                  </a:lnTo>
                  <a:lnTo>
                    <a:pt x="0" y="1219200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9144000" y="0"/>
                  </a:moveTo>
                  <a:lnTo>
                    <a:pt x="0" y="0"/>
                  </a:lnTo>
                  <a:lnTo>
                    <a:pt x="0" y="4789551"/>
                  </a:lnTo>
                  <a:lnTo>
                    <a:pt x="9144000" y="4789551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828736"/>
              <a:ext cx="9144000" cy="4789805"/>
            </a:xfrm>
            <a:custGeom>
              <a:avLst/>
              <a:gdLst/>
              <a:ahLst/>
              <a:cxnLst/>
              <a:rect l="l" t="t" r="r" b="b"/>
              <a:pathLst>
                <a:path w="9144000" h="4789805">
                  <a:moveTo>
                    <a:pt x="0" y="4789551"/>
                  </a:moveTo>
                  <a:lnTo>
                    <a:pt x="9144000" y="4789551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789551"/>
                  </a:lnTo>
                  <a:close/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39" y="1854530"/>
            <a:ext cx="898715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7470" algn="l"/>
                <a:tab pos="2056130" algn="l"/>
                <a:tab pos="3307715" algn="l"/>
                <a:tab pos="4321175" algn="l"/>
                <a:tab pos="6789420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Menurut	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Srie	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Sulastri	(2008)	,pengembangan	kewirausahaan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di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awali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dari proses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sebagai</a:t>
            </a:r>
            <a:r>
              <a:rPr sz="2400" b="1" spc="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berikut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Proses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Inovasi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Proses</a:t>
            </a:r>
            <a:r>
              <a:rPr sz="2400" b="1" spc="-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Pemicu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Proses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Pelaksanaan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Proses</a:t>
            </a:r>
            <a:r>
              <a:rPr sz="2400" b="1" spc="-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Pertumbuhan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Secara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umum</a:t>
            </a:r>
            <a:r>
              <a:rPr sz="24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tahap-tahap melakukan</a:t>
            </a:r>
            <a:r>
              <a:rPr sz="2400" b="1" spc="2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wirausaha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terdiri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dari</a:t>
            </a:r>
            <a:r>
              <a:rPr sz="2400" b="1" spc="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Tahap </a:t>
            </a:r>
            <a:r>
              <a:rPr sz="2400" b="1" dirty="0">
                <a:solidFill>
                  <a:srgbClr val="173883"/>
                </a:solidFill>
                <a:latin typeface="Arial"/>
                <a:cs typeface="Arial"/>
              </a:rPr>
              <a:t>Memulai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40" dirty="0">
                <a:solidFill>
                  <a:srgbClr val="173883"/>
                </a:solidFill>
                <a:latin typeface="Arial"/>
                <a:cs typeface="Arial"/>
              </a:rPr>
              <a:t>Tahap</a:t>
            </a: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 melaksanakan</a:t>
            </a:r>
            <a:r>
              <a:rPr sz="2400" b="1" spc="15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Mempertahankan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 usaha</a:t>
            </a:r>
            <a:endParaRPr sz="2400">
              <a:latin typeface="Arial"/>
              <a:cs typeface="Arial"/>
            </a:endParaRPr>
          </a:p>
          <a:p>
            <a:pPr marL="350520" indent="-338455">
              <a:lnSpc>
                <a:spcPct val="100000"/>
              </a:lnSpc>
              <a:buAutoNum type="arabicPeriod"/>
              <a:tabLst>
                <a:tab pos="351155" algn="l"/>
              </a:tabLst>
            </a:pPr>
            <a:r>
              <a:rPr sz="2400" b="1" spc="-5" dirty="0">
                <a:solidFill>
                  <a:srgbClr val="173883"/>
                </a:solidFill>
                <a:latin typeface="Arial"/>
                <a:cs typeface="Arial"/>
              </a:rPr>
              <a:t>Mengembangkan</a:t>
            </a:r>
            <a:r>
              <a:rPr sz="2400" b="1" spc="-30" dirty="0">
                <a:solidFill>
                  <a:srgbClr val="17388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73883"/>
                </a:solidFill>
                <a:latin typeface="Arial"/>
                <a:cs typeface="Arial"/>
              </a:rPr>
              <a:t>usaha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848482" y="652399"/>
            <a:ext cx="39338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80" dirty="0"/>
              <a:t>P</a:t>
            </a:r>
            <a:r>
              <a:rPr spc="-85" dirty="0"/>
              <a:t>r</a:t>
            </a:r>
            <a:r>
              <a:rPr spc="-200" dirty="0"/>
              <a:t>oses</a:t>
            </a:r>
            <a:r>
              <a:rPr spc="-55" dirty="0"/>
              <a:t> </a:t>
            </a:r>
            <a:r>
              <a:rPr spc="-95" dirty="0"/>
              <a:t>Kewi</a:t>
            </a:r>
            <a:r>
              <a:rPr spc="-50" dirty="0"/>
              <a:t>ra</a:t>
            </a:r>
            <a:r>
              <a:rPr spc="-65" dirty="0"/>
              <a:t>u</a:t>
            </a:r>
            <a:r>
              <a:rPr spc="-100" dirty="0"/>
              <a:t>sah</a:t>
            </a:r>
            <a:r>
              <a:rPr spc="-110" dirty="0"/>
              <a:t>a</a:t>
            </a:r>
            <a:r>
              <a:rPr spc="-80" dirty="0"/>
              <a:t>an</a:t>
            </a:r>
          </a:p>
        </p:txBody>
      </p:sp>
      <p:grpSp>
        <p:nvGrpSpPr>
          <p:cNvPr id="11" name="object 11"/>
          <p:cNvGrpSpPr/>
          <p:nvPr/>
        </p:nvGrpSpPr>
        <p:grpSpPr>
          <a:xfrm>
            <a:off x="-4762" y="6616700"/>
            <a:ext cx="9153525" cy="246379"/>
            <a:chOff x="-4762" y="6616700"/>
            <a:chExt cx="9153525" cy="246379"/>
          </a:xfrm>
        </p:grpSpPr>
        <p:sp>
          <p:nvSpPr>
            <p:cNvPr id="12" name="object 12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0"/>
                  </a:moveTo>
                  <a:lnTo>
                    <a:pt x="0" y="0"/>
                  </a:lnTo>
                  <a:lnTo>
                    <a:pt x="0" y="236535"/>
                  </a:lnTo>
                  <a:lnTo>
                    <a:pt x="9144000" y="23653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6621462"/>
              <a:ext cx="9144000" cy="236854"/>
            </a:xfrm>
            <a:custGeom>
              <a:avLst/>
              <a:gdLst/>
              <a:ahLst/>
              <a:cxnLst/>
              <a:rect l="l" t="t" r="r" b="b"/>
              <a:pathLst>
                <a:path w="9144000" h="236854">
                  <a:moveTo>
                    <a:pt x="9144000" y="236535"/>
                  </a:moveTo>
                  <a:lnTo>
                    <a:pt x="9144000" y="0"/>
                  </a:lnTo>
                  <a:lnTo>
                    <a:pt x="0" y="0"/>
                  </a:lnTo>
                  <a:lnTo>
                    <a:pt x="0" y="236535"/>
                  </a:lnTo>
                </a:path>
              </a:pathLst>
            </a:custGeom>
            <a:ln w="9525">
              <a:solidFill>
                <a:srgbClr val="17388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33004" y="268224"/>
            <a:ext cx="931163" cy="765048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7855457" y="6657028"/>
            <a:ext cx="120840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817</Words>
  <Application>Microsoft Office PowerPoint</Application>
  <PresentationFormat>On-screen Show (4:3)</PresentationFormat>
  <Paragraphs>139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MT</vt:lpstr>
      <vt:lpstr>Calibri</vt:lpstr>
      <vt:lpstr>Georgia</vt:lpstr>
      <vt:lpstr>Lucida Sans Unicode</vt:lpstr>
      <vt:lpstr>Office Theme</vt:lpstr>
      <vt:lpstr>PowerPoint Presentation</vt:lpstr>
      <vt:lpstr>Konsep Kewirausahaan</vt:lpstr>
      <vt:lpstr>Lanjutan…</vt:lpstr>
      <vt:lpstr>Karakteristik  Kewirausahaan dan  Wirausaha</vt:lpstr>
      <vt:lpstr>Lanjutan…</vt:lpstr>
      <vt:lpstr>Nilai dan Perilaku  Kewirausahaan</vt:lpstr>
      <vt:lpstr>Nilai dan Perilaku  Kewirausahaan ( Lanjutan … )</vt:lpstr>
      <vt:lpstr>Motif Menjadi Wirausaha</vt:lpstr>
      <vt:lpstr>Proses Kewirausahaan</vt:lpstr>
      <vt:lpstr>Faktor Penyebab  Keberhasilan dan  Kegagalan Wirausaha</vt:lpstr>
      <vt:lpstr>Faktor Penyebab Keberhasilan  dan Kegagalan Wirausaha  (Lanjutan…)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Compact Disk Template</dc:title>
  <dc:creator>Presentation Helper</dc:creator>
  <cp:lastModifiedBy>herman to</cp:lastModifiedBy>
  <cp:revision>15</cp:revision>
  <dcterms:created xsi:type="dcterms:W3CDTF">2023-09-13T03:01:03Z</dcterms:created>
  <dcterms:modified xsi:type="dcterms:W3CDTF">2025-10-06T05:34:45Z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2012-09-09T00:00:00Z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2023-09-13T00:00:00Z</vt:filetime>
  </property>
</Properties>
</file>