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
  </p:notesMasterIdLst>
  <p:sldIdLst>
    <p:sldId id="256" r:id="rId3"/>
    <p:sldId id="257" r:id="rId4"/>
    <p:sldId id="265" r:id="rId6"/>
    <p:sldId id="266" r:id="rId7"/>
    <p:sldId id="267" r:id="rId8"/>
    <p:sldId id="268" r:id="rId9"/>
    <p:sldId id="258" r:id="rId10"/>
    <p:sldId id="269" r:id="rId11"/>
    <p:sldId id="270" r:id="rId12"/>
    <p:sldId id="259" r:id="rId13"/>
    <p:sldId id="260" r:id="rId14"/>
    <p:sldId id="261" r:id="rId15"/>
    <p:sldId id="262" r:id="rId16"/>
    <p:sldId id="271" r:id="rId17"/>
    <p:sldId id="263" r:id="rId18"/>
    <p:sldId id="264" r:id="rId19"/>
    <p:sldId id="272" r:id="rId20"/>
    <p:sldId id="27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3567" autoAdjust="0"/>
  </p:normalViewPr>
  <p:slideViewPr>
    <p:cSldViewPr snapToGrid="0">
      <p:cViewPr>
        <p:scale>
          <a:sx n="73" d="100"/>
          <a:sy n="73" d="100"/>
        </p:scale>
        <p:origin x="618"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B0AFE0-CE8A-4EE2-A7CA-B4840E126E76}"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7DBFF6-9656-446E-9B60-075E7BE201E7}"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17DBFF6-9656-446E-9B60-075E7BE201E7}"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17DBFF6-9656-446E-9B60-075E7BE201E7}"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Slide Judul">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4212" y="685799"/>
            <a:ext cx="8001000" cy="2971801"/>
          </a:xfrm>
        </p:spPr>
        <p:txBody>
          <a:bodyPr anchor="b">
            <a:normAutofit/>
          </a:bodyPr>
          <a:lstStyle>
            <a:lvl1pPr algn="l">
              <a:defRPr sz="4800">
                <a:effectLst/>
              </a:defRPr>
            </a:lvl1pPr>
          </a:lstStyle>
          <a:p>
            <a:r>
              <a:rPr lang="id-ID"/>
              <a:t>Klik untuk mengedit gaya judul Master</a:t>
            </a:r>
            <a:endParaRPr lang="en-US" dirty="0"/>
          </a:p>
        </p:txBody>
      </p:sp>
      <p:sp>
        <p:nvSpPr>
          <p:cNvPr id="3" name="Subtitle 2"/>
          <p:cNvSpPr>
            <a:spLocks noGrp="1"/>
          </p:cNvSpPr>
          <p:nvPr>
            <p:ph type="subTitle" idx="1" hasCustomPrompt="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id-ID"/>
              <a:t>Klik untuk mengedit gaya judul Master</a:t>
            </a:r>
            <a:endParaRPr lang="en-US" dirty="0"/>
          </a:p>
        </p:txBody>
      </p:sp>
      <p:sp>
        <p:nvSpPr>
          <p:cNvPr id="17" name="Picture Placeholder 2"/>
          <p:cNvSpPr>
            <a:spLocks noGrp="1" noChangeAspect="1"/>
          </p:cNvSpPr>
          <p:nvPr>
            <p:ph type="pic" idx="13" hasCustomPrompt="1"/>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16" name="Text Placeholder 9"/>
          <p:cNvSpPr>
            <a:spLocks noGrp="1"/>
          </p:cNvSpPr>
          <p:nvPr>
            <p:ph type="body" sz="quarter" idx="14" hasCustomPrompt="1"/>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d-ID"/>
              <a:t>Klik untuk edit gaya teks Master</a:t>
            </a:r>
            <a:endParaRPr lang="id-ID"/>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4213" y="685800"/>
            <a:ext cx="10058400" cy="2743200"/>
          </a:xfrm>
        </p:spPr>
        <p:txBody>
          <a:bodyPr anchor="ctr">
            <a:normAutofit/>
          </a:bodyPr>
          <a:lstStyle>
            <a:lvl1pPr algn="l">
              <a:defRPr sz="3200" b="0" cap="all"/>
            </a:lvl1pPr>
          </a:lstStyle>
          <a:p>
            <a:r>
              <a:rPr lang="id-ID"/>
              <a:t>Klik untuk mengedit gaya judul Master</a:t>
            </a:r>
            <a:endParaRPr lang="en-US" dirty="0"/>
          </a:p>
        </p:txBody>
      </p:sp>
      <p:sp>
        <p:nvSpPr>
          <p:cNvPr id="3" name="Text Placeholder 2"/>
          <p:cNvSpPr>
            <a:spLocks noGrp="1"/>
          </p:cNvSpPr>
          <p:nvPr>
            <p:ph type="body" idx="1" hasCustomPrompt="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endParaRPr lang="id-ID"/>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41411" y="685800"/>
            <a:ext cx="9144001" cy="2743200"/>
          </a:xfrm>
        </p:spPr>
        <p:txBody>
          <a:bodyPr anchor="ctr">
            <a:normAutofit/>
          </a:bodyPr>
          <a:lstStyle>
            <a:lvl1pPr algn="l">
              <a:defRPr sz="3200" b="0" cap="all">
                <a:solidFill>
                  <a:schemeClr val="tx1"/>
                </a:solidFill>
              </a:defRPr>
            </a:lvl1pPr>
          </a:lstStyle>
          <a:p>
            <a:r>
              <a:rPr lang="id-ID"/>
              <a:t>Klik untuk mengedit gaya judul Master</a:t>
            </a:r>
            <a:endParaRPr lang="en-US" dirty="0"/>
          </a:p>
        </p:txBody>
      </p:sp>
      <p:sp>
        <p:nvSpPr>
          <p:cNvPr id="10" name="Text Placeholder 9"/>
          <p:cNvSpPr>
            <a:spLocks noGrp="1"/>
          </p:cNvSpPr>
          <p:nvPr>
            <p:ph type="body" sz="quarter" idx="13" hasCustomPrompt="1"/>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d-ID"/>
              <a:t>Klik untuk edit gaya teks Master</a:t>
            </a:r>
            <a:endParaRPr lang="id-ID"/>
          </a:p>
        </p:txBody>
      </p:sp>
      <p:sp>
        <p:nvSpPr>
          <p:cNvPr id="3" name="Text Placeholder 2"/>
          <p:cNvSpPr>
            <a:spLocks noGrp="1"/>
          </p:cNvSpPr>
          <p:nvPr>
            <p:ph type="body" idx="1" hasCustomPrompt="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endParaRPr lang="id-ID"/>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endParaRPr lang="en-US" sz="8000" dirty="0">
              <a:solidFill>
                <a:schemeClr val="tx1"/>
              </a:solidFill>
              <a:effectLst/>
            </a:endParaRP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endParaRPr lang="en-US" sz="8000" dirty="0">
              <a:solidFill>
                <a:schemeClr val="tx1"/>
              </a:solidFill>
              <a:effectLs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4212" y="3429000"/>
            <a:ext cx="8534400" cy="1697400"/>
          </a:xfrm>
        </p:spPr>
        <p:txBody>
          <a:bodyPr anchor="b">
            <a:normAutofit/>
          </a:bodyPr>
          <a:lstStyle>
            <a:lvl1pPr algn="l">
              <a:defRPr sz="3200" b="0" cap="all"/>
            </a:lvl1pPr>
          </a:lstStyle>
          <a:p>
            <a:r>
              <a:rPr lang="id-ID"/>
              <a:t>Klik untuk mengedit gaya judul Master</a:t>
            </a:r>
            <a:endParaRPr lang="en-US" dirty="0"/>
          </a:p>
        </p:txBody>
      </p:sp>
      <p:sp>
        <p:nvSpPr>
          <p:cNvPr id="3" name="Text Placeholder 2"/>
          <p:cNvSpPr>
            <a:spLocks noGrp="1"/>
          </p:cNvSpPr>
          <p:nvPr>
            <p:ph type="body" idx="1" hasCustomPrompt="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endParaRPr lang="id-ID"/>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u Nama dengan Kutipa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141413" y="685800"/>
            <a:ext cx="9144000" cy="2743200"/>
          </a:xfrm>
        </p:spPr>
        <p:txBody>
          <a:bodyPr anchor="ctr">
            <a:normAutofit/>
          </a:bodyPr>
          <a:lstStyle>
            <a:lvl1pPr algn="l">
              <a:defRPr sz="3200" b="0" cap="all">
                <a:solidFill>
                  <a:schemeClr val="tx1"/>
                </a:solidFill>
              </a:defRPr>
            </a:lvl1pPr>
          </a:lstStyle>
          <a:p>
            <a:r>
              <a:rPr lang="id-ID"/>
              <a:t>Klik untuk mengedit gaya judul Master</a:t>
            </a:r>
            <a:endParaRPr lang="en-US" dirty="0"/>
          </a:p>
        </p:txBody>
      </p:sp>
      <p:sp>
        <p:nvSpPr>
          <p:cNvPr id="10" name="Text Placeholder 9"/>
          <p:cNvSpPr>
            <a:spLocks noGrp="1"/>
          </p:cNvSpPr>
          <p:nvPr>
            <p:ph type="body" sz="quarter" idx="13" hasCustomPrompt="1"/>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d-ID"/>
              <a:t>Klik untuk edit gaya teks Master</a:t>
            </a:r>
            <a:endParaRPr lang="id-ID"/>
          </a:p>
        </p:txBody>
      </p:sp>
      <p:sp>
        <p:nvSpPr>
          <p:cNvPr id="3" name="Text Placeholder 2"/>
          <p:cNvSpPr>
            <a:spLocks noGrp="1"/>
          </p:cNvSpPr>
          <p:nvPr>
            <p:ph type="body" idx="1" hasCustomPrompt="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endParaRPr lang="id-ID"/>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endParaRPr lang="en-US" sz="8000" dirty="0">
              <a:solidFill>
                <a:schemeClr val="tx1"/>
              </a:solidFill>
              <a:effectLst/>
            </a:endParaRP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endParaRPr lang="en-US" sz="8000" dirty="0">
              <a:solidFill>
                <a:schemeClr val="tx1"/>
              </a:solidFill>
              <a:effectLst/>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enar atau Salah">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d-ID"/>
              <a:t>Klik untuk mengedit gaya judul Master</a:t>
            </a:r>
            <a:endParaRPr lang="en-US" dirty="0"/>
          </a:p>
        </p:txBody>
      </p:sp>
      <p:sp>
        <p:nvSpPr>
          <p:cNvPr id="10" name="Text Placeholder 9"/>
          <p:cNvSpPr>
            <a:spLocks noGrp="1"/>
          </p:cNvSpPr>
          <p:nvPr>
            <p:ph type="body" sz="quarter" idx="13" hasCustomPrompt="1"/>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d-ID"/>
              <a:t>Klik untuk edit gaya teks Master</a:t>
            </a:r>
            <a:endParaRPr lang="id-ID"/>
          </a:p>
        </p:txBody>
      </p:sp>
      <p:sp>
        <p:nvSpPr>
          <p:cNvPr id="3" name="Text Placeholder 2"/>
          <p:cNvSpPr>
            <a:spLocks noGrp="1"/>
          </p:cNvSpPr>
          <p:nvPr>
            <p:ph type="body" idx="1" hasCustomPrompt="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endParaRPr lang="id-ID"/>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lgn="l">
              <a:defRPr/>
            </a:lvl1pPr>
          </a:lstStyle>
          <a:p>
            <a:r>
              <a:rPr lang="id-ID"/>
              <a:t>Klik untuk mengedit gaya judul Master</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8685212" y="685800"/>
            <a:ext cx="2057400" cy="4572000"/>
          </a:xfrm>
        </p:spPr>
        <p:txBody>
          <a:bodyPr vert="eaVert"/>
          <a:lstStyle/>
          <a:p>
            <a:r>
              <a:rPr lang="id-ID"/>
              <a:t>Klik untuk mengedit gaya judul Master</a:t>
            </a:r>
            <a:endParaRPr lang="en-US" dirty="0"/>
          </a:p>
        </p:txBody>
      </p:sp>
      <p:sp>
        <p:nvSpPr>
          <p:cNvPr id="3" name="Vertical Text Placeholder 2"/>
          <p:cNvSpPr>
            <a:spLocks noGrp="1"/>
          </p:cNvSpPr>
          <p:nvPr>
            <p:ph type="body" orient="vert" idx="1" hasCustomPrompt="1"/>
          </p:nvPr>
        </p:nvSpPr>
        <p:spPr>
          <a:xfrm>
            <a:off x="685800" y="685800"/>
            <a:ext cx="7823200" cy="5308600"/>
          </a:xfrm>
        </p:spPr>
        <p:txBody>
          <a:bodyPr vert="eaVert" anchor="t"/>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id-ID"/>
              <a:t>Klik untuk mengedit gaya judul Master</a:t>
            </a:r>
            <a:endParaRPr lang="en-US" dirty="0"/>
          </a:p>
        </p:txBody>
      </p:sp>
      <p:sp>
        <p:nvSpPr>
          <p:cNvPr id="3" name="Content Placeholder 2"/>
          <p:cNvSpPr>
            <a:spLocks noGrp="1"/>
          </p:cNvSpPr>
          <p:nvPr>
            <p:ph idx="1" hasCustomPrompt="1"/>
          </p:nvPr>
        </p:nvSpPr>
        <p:spPr/>
        <p:txBody>
          <a:bodyPr anchor="ctr"/>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4211" y="2006600"/>
            <a:ext cx="8534401" cy="2281600"/>
          </a:xfrm>
        </p:spPr>
        <p:txBody>
          <a:bodyPr anchor="b">
            <a:normAutofit/>
          </a:bodyPr>
          <a:lstStyle>
            <a:lvl1pPr algn="l">
              <a:defRPr sz="3600" b="0" cap="all"/>
            </a:lvl1pPr>
          </a:lstStyle>
          <a:p>
            <a:r>
              <a:rPr lang="id-ID"/>
              <a:t>Klik untuk mengedit gaya judul Master</a:t>
            </a:r>
            <a:endParaRPr lang="en-US" dirty="0"/>
          </a:p>
        </p:txBody>
      </p:sp>
      <p:sp>
        <p:nvSpPr>
          <p:cNvPr id="3" name="Text Placeholder 2"/>
          <p:cNvSpPr>
            <a:spLocks noGrp="1"/>
          </p:cNvSpPr>
          <p:nvPr>
            <p:ph type="body" idx="1" hasCustomPrompt="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d-ID"/>
              <a:t>Klik untuk edit gaya teks Master</a:t>
            </a:r>
            <a:endParaRPr lang="id-ID"/>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id-ID"/>
              <a:t>Klik untuk mengedit gaya judul Master</a:t>
            </a:r>
            <a:endParaRPr lang="en-US" dirty="0"/>
          </a:p>
        </p:txBody>
      </p:sp>
      <p:sp>
        <p:nvSpPr>
          <p:cNvPr id="3" name="Content Placeholder 2"/>
          <p:cNvSpPr>
            <a:spLocks noGrp="1"/>
          </p:cNvSpPr>
          <p:nvPr>
            <p:ph sz="half" idx="1" hasCustomPrompt="1"/>
          </p:nvPr>
        </p:nvSpPr>
        <p:spPr>
          <a:xfrm>
            <a:off x="684211" y="685800"/>
            <a:ext cx="4937655" cy="3615267"/>
          </a:xfrm>
        </p:spPr>
        <p:txBody>
          <a:bodyPr>
            <a:normAutofit/>
          </a:bodyPr>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4" name="Content Placeholder 3"/>
          <p:cNvSpPr>
            <a:spLocks noGrp="1"/>
          </p:cNvSpPr>
          <p:nvPr>
            <p:ph sz="half" idx="2" hasCustomPrompt="1"/>
          </p:nvPr>
        </p:nvSpPr>
        <p:spPr>
          <a:xfrm>
            <a:off x="5808133" y="685801"/>
            <a:ext cx="4934479" cy="3615266"/>
          </a:xfrm>
        </p:spPr>
        <p:txBody>
          <a:bodyPr>
            <a:normAutofit/>
          </a:bodyPr>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id-ID"/>
              <a:t>Klik untuk mengedit gaya judul Master</a:t>
            </a:r>
            <a:endParaRPr lang="en-US" dirty="0"/>
          </a:p>
        </p:txBody>
      </p:sp>
      <p:sp>
        <p:nvSpPr>
          <p:cNvPr id="3" name="Text Placeholder 2"/>
          <p:cNvSpPr>
            <a:spLocks noGrp="1"/>
          </p:cNvSpPr>
          <p:nvPr>
            <p:ph type="body" idx="1" hasCustomPrompt="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endParaRPr lang="id-ID"/>
          </a:p>
        </p:txBody>
      </p:sp>
      <p:sp>
        <p:nvSpPr>
          <p:cNvPr id="4" name="Content Placeholder 3"/>
          <p:cNvSpPr>
            <a:spLocks noGrp="1"/>
          </p:cNvSpPr>
          <p:nvPr>
            <p:ph sz="half" idx="2" hasCustomPrompt="1"/>
          </p:nvPr>
        </p:nvSpPr>
        <p:spPr>
          <a:xfrm>
            <a:off x="684211" y="1270529"/>
            <a:ext cx="4937655" cy="3030538"/>
          </a:xfrm>
        </p:spPr>
        <p:txBody>
          <a:bodyPr anchor="t">
            <a:normAutofit/>
          </a:bodyPr>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5" name="Text Placeholder 4"/>
          <p:cNvSpPr>
            <a:spLocks noGrp="1"/>
          </p:cNvSpPr>
          <p:nvPr>
            <p:ph type="body" sz="quarter" idx="3" hasCustomPrompt="1"/>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endParaRPr lang="id-ID"/>
          </a:p>
        </p:txBody>
      </p:sp>
      <p:sp>
        <p:nvSpPr>
          <p:cNvPr id="6" name="Content Placeholder 5"/>
          <p:cNvSpPr>
            <a:spLocks noGrp="1"/>
          </p:cNvSpPr>
          <p:nvPr>
            <p:ph sz="quarter" idx="4" hasCustomPrompt="1"/>
          </p:nvPr>
        </p:nvSpPr>
        <p:spPr>
          <a:xfrm>
            <a:off x="5806545" y="1262062"/>
            <a:ext cx="4929188" cy="3030538"/>
          </a:xfrm>
        </p:spPr>
        <p:txBody>
          <a:bodyPr anchor="t">
            <a:normAutofit/>
          </a:bodyPr>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085012" y="685800"/>
            <a:ext cx="3657600" cy="1371600"/>
          </a:xfrm>
        </p:spPr>
        <p:txBody>
          <a:bodyPr anchor="b">
            <a:normAutofit/>
          </a:bodyPr>
          <a:lstStyle>
            <a:lvl1pPr algn="l">
              <a:defRPr sz="2400" b="0"/>
            </a:lvl1pPr>
          </a:lstStyle>
          <a:p>
            <a:r>
              <a:rPr lang="id-ID"/>
              <a:t>Klik untuk mengedit gaya judul Master</a:t>
            </a:r>
            <a:endParaRPr lang="en-US" dirty="0"/>
          </a:p>
        </p:txBody>
      </p:sp>
      <p:sp>
        <p:nvSpPr>
          <p:cNvPr id="3" name="Content Placeholder 2"/>
          <p:cNvSpPr>
            <a:spLocks noGrp="1"/>
          </p:cNvSpPr>
          <p:nvPr>
            <p:ph idx="1" hasCustomPrompt="1"/>
          </p:nvPr>
        </p:nvSpPr>
        <p:spPr>
          <a:xfrm>
            <a:off x="684212" y="685800"/>
            <a:ext cx="5943601" cy="5308600"/>
          </a:xfrm>
        </p:spPr>
        <p:txBody>
          <a:bodyPr anchor="ctr">
            <a:normAutofit/>
          </a:bodyPr>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4" name="Text Placeholder 3"/>
          <p:cNvSpPr>
            <a:spLocks noGrp="1"/>
          </p:cNvSpPr>
          <p:nvPr>
            <p:ph type="body" sz="half" idx="2" hasCustomPrompt="1"/>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endParaRPr lang="id-ID"/>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722812" y="1447800"/>
            <a:ext cx="6019800" cy="1143000"/>
          </a:xfrm>
        </p:spPr>
        <p:txBody>
          <a:bodyPr anchor="b">
            <a:normAutofit/>
          </a:bodyPr>
          <a:lstStyle>
            <a:lvl1pPr algn="l">
              <a:defRPr sz="2800" b="0"/>
            </a:lvl1pPr>
          </a:lstStyle>
          <a:p>
            <a:r>
              <a:rPr lang="id-ID"/>
              <a:t>Klik untuk mengedit gaya judul Master</a:t>
            </a:r>
            <a:endParaRPr lang="en-US" dirty="0"/>
          </a:p>
        </p:txBody>
      </p:sp>
      <p:sp>
        <p:nvSpPr>
          <p:cNvPr id="14" name="Picture Placeholder 2"/>
          <p:cNvSpPr>
            <a:spLocks noGrp="1" noChangeAspect="1"/>
          </p:cNvSpPr>
          <p:nvPr>
            <p:ph type="pic" idx="1" hasCustomPrompt="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4" name="Text Placeholder 3"/>
          <p:cNvSpPr>
            <a:spLocks noGrp="1"/>
          </p:cNvSpPr>
          <p:nvPr>
            <p:ph type="body" sz="half" idx="2" hasCustomPrompt="1"/>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endParaRPr lang="id-ID"/>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d-ID"/>
              <a:t>Klik untuk mengedit gaya judul Master</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d-ID"/>
              <a:t>Klik untuk edit gaya teks Master</a:t>
            </a:r>
            <a:endParaRPr lang="id-ID"/>
          </a:p>
          <a:p>
            <a:pPr lvl="1"/>
            <a:r>
              <a:rPr lang="id-ID"/>
              <a:t>Tingkat kedua</a:t>
            </a:r>
            <a:endParaRPr lang="id-ID"/>
          </a:p>
          <a:p>
            <a:pPr lvl="2"/>
            <a:r>
              <a:rPr lang="id-ID"/>
              <a:t>Tingkat ketiga</a:t>
            </a:r>
            <a:endParaRPr lang="id-ID"/>
          </a:p>
          <a:p>
            <a:pPr lvl="3"/>
            <a:r>
              <a:rPr lang="id-ID"/>
              <a:t>Tingkat keempat</a:t>
            </a:r>
            <a:endParaRPr lang="id-ID"/>
          </a:p>
          <a:p>
            <a:pPr lvl="4"/>
            <a:r>
              <a:rPr lang="id-ID"/>
              <a:t>Tingkat kelima</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27512">
              <a:srgbClr val="F6AB31"/>
            </a:gs>
            <a:gs pos="52300">
              <a:srgbClr val="E98620"/>
            </a:gs>
            <a:gs pos="60000">
              <a:schemeClr val="bg2">
                <a:tint val="97000"/>
                <a:hueMod val="162000"/>
                <a:satMod val="200000"/>
                <a:lumMod val="124000"/>
              </a:schemeClr>
            </a:gs>
            <a:gs pos="100000">
              <a:schemeClr val="bg2">
                <a:shade val="96000"/>
                <a:hueMod val="88000"/>
                <a:satMod val="220000"/>
                <a:lumMod val="82000"/>
              </a:schemeClr>
            </a:gs>
          </a:gsLst>
          <a:lin ang="6120000" scaled="1"/>
        </a:gradFill>
        <a:effectLst/>
      </p:bgPr>
    </p:bg>
    <p:spTree>
      <p:nvGrpSpPr>
        <p:cNvPr id="1" name=""/>
        <p:cNvGrpSpPr/>
        <p:nvPr/>
      </p:nvGrpSpPr>
      <p:grpSpPr>
        <a:xfrm>
          <a:off x="0" y="0"/>
          <a:ext cx="0" cy="0"/>
          <a:chOff x="0" y="0"/>
          <a:chExt cx="0" cy="0"/>
        </a:xfrm>
      </p:grpSpPr>
      <p:sp>
        <p:nvSpPr>
          <p:cNvPr id="2" name="Judul 1"/>
          <p:cNvSpPr>
            <a:spLocks noGrp="1"/>
          </p:cNvSpPr>
          <p:nvPr>
            <p:ph type="ctrTitle"/>
          </p:nvPr>
        </p:nvSpPr>
        <p:spPr>
          <a:xfrm>
            <a:off x="149845" y="422909"/>
            <a:ext cx="7377390" cy="3006090"/>
          </a:xfrm>
          <a:ln w="57150">
            <a:solidFill>
              <a:schemeClr val="bg1"/>
            </a:solidFill>
          </a:ln>
        </p:spPr>
        <p:style>
          <a:lnRef idx="2">
            <a:schemeClr val="dk1"/>
          </a:lnRef>
          <a:fillRef idx="1">
            <a:schemeClr val="lt1"/>
          </a:fillRef>
          <a:effectRef idx="0">
            <a:schemeClr val="dk1"/>
          </a:effectRef>
          <a:fontRef idx="minor">
            <a:schemeClr val="dk1"/>
          </a:fontRef>
        </p:style>
        <p:txBody>
          <a:bodyPr anchor="ctr">
            <a:noAutofit/>
          </a:bodyPr>
          <a:lstStyle/>
          <a:p>
            <a:pPr algn="ctr"/>
            <a:r>
              <a:rPr lang="id-ID" sz="5400" b="1" spc="-5">
                <a:solidFill>
                  <a:srgbClr val="FF0000"/>
                </a:solidFill>
                <a:effectLst/>
                <a:latin typeface="Cambria" panose="02040503050406030204" pitchFamily="18" charset="0"/>
                <a:ea typeface="Cambria" panose="02040503050406030204" pitchFamily="18" charset="0"/>
                <a:cs typeface="Trebuchet MS" panose="020B0603020202020204" pitchFamily="34" charset="0"/>
              </a:rPr>
              <a:t>PANCASILA</a:t>
            </a:r>
            <a:r>
              <a:rPr lang="id-ID" sz="5400" b="1" spc="-160">
                <a:solidFill>
                  <a:srgbClr val="FF0000"/>
                </a:solidFill>
                <a:effectLst/>
                <a:latin typeface="Cambria" panose="02040503050406030204" pitchFamily="18" charset="0"/>
                <a:ea typeface="Cambria" panose="02040503050406030204" pitchFamily="18" charset="0"/>
                <a:cs typeface="Trebuchet MS" panose="020B0603020202020204" pitchFamily="34" charset="0"/>
              </a:rPr>
              <a:t> </a:t>
            </a:r>
            <a:r>
              <a:rPr lang="id-ID" sz="5400" b="1" spc="-5">
                <a:solidFill>
                  <a:srgbClr val="FF0000"/>
                </a:solidFill>
                <a:effectLst/>
                <a:latin typeface="Cambria" panose="02040503050406030204" pitchFamily="18" charset="0"/>
                <a:ea typeface="Cambria" panose="02040503050406030204" pitchFamily="18" charset="0"/>
                <a:cs typeface="Trebuchet MS" panose="020B0603020202020204" pitchFamily="34" charset="0"/>
              </a:rPr>
              <a:t>MENJADI</a:t>
            </a:r>
            <a:r>
              <a:rPr lang="id-ID" sz="5400" b="1" spc="-170">
                <a:solidFill>
                  <a:srgbClr val="FF0000"/>
                </a:solidFill>
                <a:effectLst/>
                <a:latin typeface="Cambria" panose="02040503050406030204" pitchFamily="18" charset="0"/>
                <a:ea typeface="Cambria" panose="02040503050406030204" pitchFamily="18" charset="0"/>
                <a:cs typeface="Trebuchet MS" panose="020B0603020202020204" pitchFamily="34" charset="0"/>
              </a:rPr>
              <a:t> </a:t>
            </a:r>
            <a:r>
              <a:rPr lang="id-ID" sz="5400" b="1" spc="-5">
                <a:solidFill>
                  <a:srgbClr val="FF0000"/>
                </a:solidFill>
                <a:effectLst/>
                <a:latin typeface="Cambria" panose="02040503050406030204" pitchFamily="18" charset="0"/>
                <a:ea typeface="Cambria" panose="02040503050406030204" pitchFamily="18" charset="0"/>
                <a:cs typeface="Trebuchet MS" panose="020B0603020202020204" pitchFamily="34" charset="0"/>
              </a:rPr>
              <a:t>DASAR</a:t>
            </a:r>
            <a:r>
              <a:rPr lang="id-ID" sz="5400" b="1" spc="-160">
                <a:solidFill>
                  <a:srgbClr val="FF0000"/>
                </a:solidFill>
                <a:effectLst/>
                <a:latin typeface="Cambria" panose="02040503050406030204" pitchFamily="18" charset="0"/>
                <a:ea typeface="Cambria" panose="02040503050406030204" pitchFamily="18" charset="0"/>
                <a:cs typeface="Trebuchet MS" panose="020B0603020202020204" pitchFamily="34" charset="0"/>
              </a:rPr>
              <a:t> </a:t>
            </a:r>
            <a:r>
              <a:rPr lang="id-ID" sz="5400" b="1" spc="-5">
                <a:solidFill>
                  <a:srgbClr val="FF0000"/>
                </a:solidFill>
                <a:effectLst/>
                <a:latin typeface="Cambria" panose="02040503050406030204" pitchFamily="18" charset="0"/>
                <a:ea typeface="Cambria" panose="02040503050406030204" pitchFamily="18" charset="0"/>
                <a:cs typeface="Trebuchet MS" panose="020B0603020202020204" pitchFamily="34" charset="0"/>
              </a:rPr>
              <a:t>NILAI</a:t>
            </a:r>
            <a:r>
              <a:rPr lang="id-ID" sz="5400" b="1" spc="-560">
                <a:solidFill>
                  <a:srgbClr val="FF0000"/>
                </a:solidFill>
                <a:effectLst/>
                <a:latin typeface="Cambria" panose="02040503050406030204" pitchFamily="18" charset="0"/>
                <a:ea typeface="Cambria" panose="02040503050406030204" pitchFamily="18" charset="0"/>
                <a:cs typeface="Trebuchet MS" panose="020B0603020202020204" pitchFamily="34" charset="0"/>
              </a:rPr>
              <a:t> </a:t>
            </a:r>
            <a:r>
              <a:rPr lang="id-ID" sz="5400" b="1">
                <a:solidFill>
                  <a:srgbClr val="FF0000"/>
                </a:solidFill>
                <a:effectLst/>
                <a:latin typeface="Cambria" panose="02040503050406030204" pitchFamily="18" charset="0"/>
                <a:ea typeface="Cambria" panose="02040503050406030204" pitchFamily="18" charset="0"/>
                <a:cs typeface="Trebuchet MS" panose="020B0603020202020204" pitchFamily="34" charset="0"/>
              </a:rPr>
              <a:t>PENGEMBANGAN</a:t>
            </a:r>
            <a:r>
              <a:rPr lang="id-ID" sz="5400" b="1" spc="-180">
                <a:solidFill>
                  <a:srgbClr val="FF0000"/>
                </a:solidFill>
                <a:effectLst/>
                <a:latin typeface="Cambria" panose="02040503050406030204" pitchFamily="18" charset="0"/>
                <a:ea typeface="Cambria" panose="02040503050406030204" pitchFamily="18" charset="0"/>
                <a:cs typeface="Trebuchet MS" panose="020B0603020202020204" pitchFamily="34" charset="0"/>
              </a:rPr>
              <a:t> </a:t>
            </a:r>
            <a:r>
              <a:rPr lang="id-ID" sz="5400" b="1">
                <a:solidFill>
                  <a:srgbClr val="FF0000"/>
                </a:solidFill>
                <a:effectLst/>
                <a:latin typeface="Cambria" panose="02040503050406030204" pitchFamily="18" charset="0"/>
                <a:ea typeface="Cambria" panose="02040503050406030204" pitchFamily="18" charset="0"/>
                <a:cs typeface="Trebuchet MS" panose="020B0603020202020204" pitchFamily="34" charset="0"/>
              </a:rPr>
              <a:t>ILMU</a:t>
            </a:r>
            <a:endParaRPr lang="en-US" sz="5400" b="1">
              <a:solidFill>
                <a:srgbClr val="FF0000"/>
              </a:solidFill>
              <a:latin typeface="Cambria" panose="02040503050406030204" pitchFamily="18" charset="0"/>
              <a:ea typeface="Cambria" panose="02040503050406030204" pitchFamily="18" charset="0"/>
            </a:endParaRPr>
          </a:p>
        </p:txBody>
      </p:sp>
      <p:pic>
        <p:nvPicPr>
          <p:cNvPr id="5" name="Gambar 4"/>
          <p:cNvPicPr>
            <a:picLocks noChangeAspect="1"/>
          </p:cNvPicPr>
          <p:nvPr/>
        </p:nvPicPr>
        <p:blipFill>
          <a:blip r:embed="rId1"/>
          <a:stretch>
            <a:fillRect/>
          </a:stretch>
        </p:blipFill>
        <p:spPr>
          <a:xfrm>
            <a:off x="7774075" y="422909"/>
            <a:ext cx="4417925" cy="3459773"/>
          </a:xfrm>
          <a:prstGeom prst="rect">
            <a:avLst/>
          </a:prstGeom>
          <a:ln w="57150">
            <a:solidFill>
              <a:schemeClr val="bg1"/>
            </a:solidFill>
          </a:ln>
        </p:spPr>
      </p:pic>
      <p:sp>
        <p:nvSpPr>
          <p:cNvPr id="8" name="TextBox 7"/>
          <p:cNvSpPr txBox="1"/>
          <p:nvPr/>
        </p:nvSpPr>
        <p:spPr>
          <a:xfrm>
            <a:off x="6608445" y="5686425"/>
            <a:ext cx="5583555" cy="645160"/>
          </a:xfrm>
          <a:prstGeom prst="rect">
            <a:avLst/>
          </a:prstGeom>
          <a:noFill/>
        </p:spPr>
        <p:txBody>
          <a:bodyPr wrap="square">
            <a:spAutoFit/>
          </a:bodyPr>
          <a:lstStyle/>
          <a:p>
            <a:r>
              <a:rPr lang="en-US" dirty="0"/>
              <a:t>                 </a:t>
            </a:r>
            <a:r>
              <a:rPr lang="en-US" sz="3600" i="1" dirty="0">
                <a:latin typeface="Berlin Sans FB" panose="020E0602020502020306" pitchFamily="34" charset="0"/>
              </a:rPr>
              <a:t>Oleh : </a:t>
            </a:r>
            <a:r>
              <a:rPr lang="id-ID" altLang="en-US" sz="3600" i="1" dirty="0" err="1">
                <a:latin typeface="Berlin Sans FB" panose="020E0602020502020306" pitchFamily="34" charset="0"/>
              </a:rPr>
              <a:t>Asep Saepullah</a:t>
            </a:r>
            <a:endParaRPr lang="id-ID" altLang="en-US" sz="3600" i="1" dirty="0" err="1">
              <a:latin typeface="Berlin Sans FB" panose="020E0602020502020306"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3692" y="1"/>
            <a:ext cx="11659102" cy="5632311"/>
          </a:xfrm>
          <a:prstGeom prst="rect">
            <a:avLst/>
          </a:prstGeom>
          <a:noFill/>
        </p:spPr>
        <p:txBody>
          <a:bodyPr wrap="square">
            <a:spAutoFit/>
          </a:bodyPr>
          <a:lstStyle/>
          <a:p>
            <a:pPr marL="457200" indent="-457200">
              <a:buFont typeface="Wingdings" panose="05000000000000000000" pitchFamily="2" charset="2"/>
              <a:buChar char="v"/>
            </a:pPr>
            <a:r>
              <a:rPr lang="en-US" sz="3200" dirty="0">
                <a:latin typeface="Arial Rounded MT Bold" panose="020F0704030504030204" pitchFamily="34" charset="0"/>
              </a:rPr>
              <a:t>Strategi </a:t>
            </a:r>
            <a:r>
              <a:rPr lang="en-US" sz="3200" dirty="0" err="1">
                <a:latin typeface="Arial Rounded MT Bold" panose="020F0704030504030204" pitchFamily="34" charset="0"/>
              </a:rPr>
              <a:t>Pengembangan</a:t>
            </a:r>
            <a:r>
              <a:rPr lang="en-US" sz="3200" dirty="0">
                <a:latin typeface="Arial Rounded MT Bold" panose="020F0704030504030204" pitchFamily="34" charset="0"/>
              </a:rPr>
              <a:t> IPTEK Pancasila </a:t>
            </a:r>
            <a:r>
              <a:rPr lang="en-US" sz="3200" dirty="0" err="1">
                <a:latin typeface="Arial Rounded MT Bold" panose="020F0704030504030204" pitchFamily="34" charset="0"/>
              </a:rPr>
              <a:t>Sebagai</a:t>
            </a:r>
            <a:r>
              <a:rPr lang="en-US" sz="3200" dirty="0">
                <a:latin typeface="Arial Rounded MT Bold" panose="020F0704030504030204" pitchFamily="34" charset="0"/>
              </a:rPr>
              <a:t> Dasar Nilai :</a:t>
            </a:r>
            <a:endParaRPr lang="en-US" sz="3200" dirty="0">
              <a:latin typeface="Arial Rounded MT Bold" panose="020F0704030504030204" pitchFamily="34" charset="0"/>
            </a:endParaRPr>
          </a:p>
          <a:p>
            <a:endParaRPr lang="en-US" sz="3200" dirty="0">
              <a:latin typeface="Arial Rounded MT Bold" panose="020F0704030504030204" pitchFamily="34" charset="0"/>
            </a:endParaRPr>
          </a:p>
          <a:p>
            <a:r>
              <a:rPr lang="en-US" dirty="0"/>
              <a:t>1.	</a:t>
            </a:r>
            <a:r>
              <a:rPr lang="en-US" sz="2400" dirty="0" err="1">
                <a:latin typeface="Arial Rounded MT Bold" panose="020F0704030504030204" pitchFamily="34" charset="0"/>
              </a:rPr>
              <a:t>Dengan</a:t>
            </a:r>
            <a:r>
              <a:rPr lang="en-US" sz="2400" dirty="0">
                <a:latin typeface="Arial Rounded MT Bold" panose="020F0704030504030204" pitchFamily="34" charset="0"/>
              </a:rPr>
              <a:t> </a:t>
            </a:r>
            <a:r>
              <a:rPr lang="en-US" sz="2400" dirty="0" err="1">
                <a:latin typeface="Arial Rounded MT Bold" panose="020F0704030504030204" pitchFamily="34" charset="0"/>
              </a:rPr>
              <a:t>sila</a:t>
            </a:r>
            <a:r>
              <a:rPr lang="en-US" sz="2400" dirty="0">
                <a:latin typeface="Arial Rounded MT Bold" panose="020F0704030504030204" pitchFamily="34" charset="0"/>
              </a:rPr>
              <a:t> </a:t>
            </a:r>
            <a:r>
              <a:rPr lang="en-US" sz="2400" dirty="0" err="1">
                <a:latin typeface="Arial Rounded MT Bold" panose="020F0704030504030204" pitchFamily="34" charset="0"/>
              </a:rPr>
              <a:t>Pertama</a:t>
            </a:r>
            <a:r>
              <a:rPr lang="en-US" sz="2400" dirty="0">
                <a:latin typeface="Arial Rounded MT Bold" panose="020F0704030504030204" pitchFamily="34" charset="0"/>
              </a:rPr>
              <a:t>, </a:t>
            </a:r>
            <a:r>
              <a:rPr lang="en-US" sz="2400" dirty="0" err="1">
                <a:latin typeface="Arial Rounded MT Bold" panose="020F0704030504030204" pitchFamily="34" charset="0"/>
              </a:rPr>
              <a:t>menempatkan</a:t>
            </a:r>
            <a:r>
              <a:rPr lang="en-US" sz="2400" dirty="0">
                <a:latin typeface="Arial Rounded MT Bold" panose="020F0704030504030204" pitchFamily="34" charset="0"/>
              </a:rPr>
              <a:t> </a:t>
            </a:r>
            <a:r>
              <a:rPr lang="en-US" sz="2400" dirty="0" err="1">
                <a:latin typeface="Arial Rounded MT Bold" panose="020F0704030504030204" pitchFamily="34" charset="0"/>
              </a:rPr>
              <a:t>manusia</a:t>
            </a:r>
            <a:r>
              <a:rPr lang="en-US" sz="2400" dirty="0">
                <a:latin typeface="Arial Rounded MT Bold" panose="020F0704030504030204" pitchFamily="34" charset="0"/>
              </a:rPr>
              <a:t> </a:t>
            </a:r>
            <a:r>
              <a:rPr lang="en-US" sz="2400" dirty="0" err="1">
                <a:latin typeface="Arial Rounded MT Bold" panose="020F0704030504030204" pitchFamily="34" charset="0"/>
              </a:rPr>
              <a:t>dalam</a:t>
            </a:r>
            <a:r>
              <a:rPr lang="en-US" sz="2400" dirty="0">
                <a:latin typeface="Arial Rounded MT Bold" panose="020F0704030504030204" pitchFamily="34" charset="0"/>
              </a:rPr>
              <a:t> </a:t>
            </a:r>
            <a:r>
              <a:rPr lang="en-US" sz="2400" dirty="0" err="1">
                <a:latin typeface="Arial Rounded MT Bold" panose="020F0704030504030204" pitchFamily="34" charset="0"/>
              </a:rPr>
              <a:t>alam</a:t>
            </a:r>
            <a:r>
              <a:rPr lang="en-US" sz="2400" dirty="0">
                <a:latin typeface="Arial Rounded MT Bold" panose="020F0704030504030204" pitchFamily="34" charset="0"/>
              </a:rPr>
              <a:t> </a:t>
            </a:r>
            <a:r>
              <a:rPr lang="en-US" sz="2400" dirty="0" err="1">
                <a:latin typeface="Arial Rounded MT Bold" panose="020F0704030504030204" pitchFamily="34" charset="0"/>
              </a:rPr>
              <a:t>sebagiannya</a:t>
            </a:r>
            <a:r>
              <a:rPr lang="en-US" sz="2400" dirty="0">
                <a:latin typeface="Arial Rounded MT Bold" panose="020F0704030504030204" pitchFamily="34" charset="0"/>
              </a:rPr>
              <a:t> dan </a:t>
            </a:r>
            <a:r>
              <a:rPr lang="en-US" sz="2400" dirty="0" err="1">
                <a:latin typeface="Arial Rounded MT Bold" panose="020F0704030504030204" pitchFamily="34" charset="0"/>
              </a:rPr>
              <a:t>bukan</a:t>
            </a:r>
            <a:r>
              <a:rPr lang="en-US" sz="2400" dirty="0">
                <a:latin typeface="Arial Rounded MT Bold" panose="020F0704030504030204" pitchFamily="34" charset="0"/>
              </a:rPr>
              <a:t> </a:t>
            </a:r>
            <a:r>
              <a:rPr lang="en-US" sz="2400" dirty="0" err="1">
                <a:latin typeface="Arial Rounded MT Bold" panose="020F0704030504030204" pitchFamily="34" charset="0"/>
              </a:rPr>
              <a:t>pusatnya</a:t>
            </a:r>
            <a:r>
              <a:rPr lang="en-US" sz="2400" dirty="0">
                <a:latin typeface="Arial Rounded MT Bold" panose="020F0704030504030204" pitchFamily="34" charset="0"/>
              </a:rPr>
              <a:t>.</a:t>
            </a:r>
            <a:endParaRPr lang="en-US" sz="2400" dirty="0">
              <a:latin typeface="Arial Rounded MT Bold" panose="020F0704030504030204" pitchFamily="34" charset="0"/>
            </a:endParaRPr>
          </a:p>
          <a:p>
            <a:r>
              <a:rPr lang="en-US" sz="2400" dirty="0">
                <a:latin typeface="Arial Rounded MT Bold" panose="020F0704030504030204" pitchFamily="34" charset="0"/>
              </a:rPr>
              <a:t>2.	</a:t>
            </a:r>
            <a:r>
              <a:rPr lang="en-US" sz="2400" dirty="0" err="1">
                <a:latin typeface="Arial Rounded MT Bold" panose="020F0704030504030204" pitchFamily="34" charset="0"/>
              </a:rPr>
              <a:t>Dengan</a:t>
            </a:r>
            <a:r>
              <a:rPr lang="en-US" sz="2400" dirty="0">
                <a:latin typeface="Arial Rounded MT Bold" panose="020F0704030504030204" pitchFamily="34" charset="0"/>
              </a:rPr>
              <a:t> Sila </a:t>
            </a:r>
            <a:r>
              <a:rPr lang="en-US" sz="2400" dirty="0" err="1">
                <a:latin typeface="Arial Rounded MT Bold" panose="020F0704030504030204" pitchFamily="34" charset="0"/>
              </a:rPr>
              <a:t>Kedua</a:t>
            </a:r>
            <a:r>
              <a:rPr lang="en-US" sz="2400" dirty="0">
                <a:latin typeface="Arial Rounded MT Bold" panose="020F0704030504030204" pitchFamily="34" charset="0"/>
              </a:rPr>
              <a:t>, </a:t>
            </a:r>
            <a:r>
              <a:rPr lang="en-US" sz="2400" dirty="0" err="1">
                <a:latin typeface="Arial Rounded MT Bold" panose="020F0704030504030204" pitchFamily="34" charset="0"/>
              </a:rPr>
              <a:t>untuk</a:t>
            </a:r>
            <a:r>
              <a:rPr lang="en-US" sz="2400" dirty="0">
                <a:latin typeface="Arial Rounded MT Bold" panose="020F0704030504030204" pitchFamily="34" charset="0"/>
              </a:rPr>
              <a:t> </a:t>
            </a:r>
            <a:r>
              <a:rPr lang="en-US" sz="2400" dirty="0" err="1">
                <a:latin typeface="Arial Rounded MT Bold" panose="020F0704030504030204" pitchFamily="34" charset="0"/>
              </a:rPr>
              <a:t>Kemanusiaan</a:t>
            </a:r>
            <a:r>
              <a:rPr lang="en-US" sz="2400" dirty="0">
                <a:latin typeface="Arial Rounded MT Bold" panose="020F0704030504030204" pitchFamily="34" charset="0"/>
              </a:rPr>
              <a:t>, </a:t>
            </a:r>
            <a:r>
              <a:rPr lang="en-US" sz="2400" dirty="0" err="1">
                <a:latin typeface="Arial Rounded MT Bold" panose="020F0704030504030204" pitchFamily="34" charset="0"/>
              </a:rPr>
              <a:t>tidak</a:t>
            </a:r>
            <a:r>
              <a:rPr lang="en-US" sz="2400" dirty="0">
                <a:latin typeface="Arial Rounded MT Bold" panose="020F0704030504030204" pitchFamily="34" charset="0"/>
              </a:rPr>
              <a:t> </a:t>
            </a:r>
            <a:r>
              <a:rPr lang="en-US" sz="2400" dirty="0" err="1">
                <a:latin typeface="Arial Rounded MT Bold" panose="020F0704030504030204" pitchFamily="34" charset="0"/>
              </a:rPr>
              <a:t>hanya</a:t>
            </a:r>
            <a:r>
              <a:rPr lang="en-US" sz="2400" dirty="0">
                <a:latin typeface="Arial Rounded MT Bold" panose="020F0704030504030204" pitchFamily="34" charset="0"/>
              </a:rPr>
              <a:t> </a:t>
            </a:r>
            <a:r>
              <a:rPr lang="en-US" sz="2400" dirty="0" err="1">
                <a:latin typeface="Arial Rounded MT Bold" panose="020F0704030504030204" pitchFamily="34" charset="0"/>
              </a:rPr>
              <a:t>untuk</a:t>
            </a:r>
            <a:r>
              <a:rPr lang="en-US" sz="2400" dirty="0">
                <a:latin typeface="Arial Rounded MT Bold" panose="020F0704030504030204" pitchFamily="34" charset="0"/>
              </a:rPr>
              <a:t> </a:t>
            </a:r>
            <a:r>
              <a:rPr lang="en-US" sz="2400" dirty="0" err="1">
                <a:latin typeface="Arial Rounded MT Bold" panose="020F0704030504030204" pitchFamily="34" charset="0"/>
              </a:rPr>
              <a:t>kelompok</a:t>
            </a:r>
            <a:r>
              <a:rPr lang="en-US" sz="2400" dirty="0">
                <a:latin typeface="Arial Rounded MT Bold" panose="020F0704030504030204" pitchFamily="34" charset="0"/>
              </a:rPr>
              <a:t>, </a:t>
            </a:r>
            <a:r>
              <a:rPr lang="en-US" sz="2400" dirty="0" err="1">
                <a:latin typeface="Arial Rounded MT Bold" panose="020F0704030504030204" pitchFamily="34" charset="0"/>
              </a:rPr>
              <a:t>lapisan</a:t>
            </a:r>
            <a:r>
              <a:rPr lang="en-US" sz="2400" dirty="0">
                <a:latin typeface="Arial Rounded MT Bold" panose="020F0704030504030204" pitchFamily="34" charset="0"/>
              </a:rPr>
              <a:t> </a:t>
            </a:r>
            <a:r>
              <a:rPr lang="en-US" sz="2400" dirty="0" err="1">
                <a:latin typeface="Arial Rounded MT Bold" panose="020F0704030504030204" pitchFamily="34" charset="0"/>
              </a:rPr>
              <a:t>tertentu</a:t>
            </a:r>
            <a:r>
              <a:rPr lang="en-US" sz="2400" dirty="0">
                <a:latin typeface="Arial Rounded MT Bold" panose="020F0704030504030204" pitchFamily="34" charset="0"/>
              </a:rPr>
              <a:t>.</a:t>
            </a:r>
            <a:endParaRPr lang="en-US" sz="2400" dirty="0">
              <a:latin typeface="Arial Rounded MT Bold" panose="020F0704030504030204" pitchFamily="34" charset="0"/>
            </a:endParaRPr>
          </a:p>
          <a:p>
            <a:r>
              <a:rPr lang="en-US" sz="2400" dirty="0">
                <a:latin typeface="Arial Rounded MT Bold" panose="020F0704030504030204" pitchFamily="34" charset="0"/>
              </a:rPr>
              <a:t>3.	</a:t>
            </a:r>
            <a:r>
              <a:rPr lang="en-US" sz="2400" dirty="0" err="1">
                <a:latin typeface="Arial Rounded MT Bold" panose="020F0704030504030204" pitchFamily="34" charset="0"/>
              </a:rPr>
              <a:t>Dengan</a:t>
            </a:r>
            <a:r>
              <a:rPr lang="en-US" sz="2400" dirty="0">
                <a:latin typeface="Arial Rounded MT Bold" panose="020F0704030504030204" pitchFamily="34" charset="0"/>
              </a:rPr>
              <a:t> Sila </a:t>
            </a:r>
            <a:r>
              <a:rPr lang="en-US" sz="2400" dirty="0" err="1">
                <a:latin typeface="Arial Rounded MT Bold" panose="020F0704030504030204" pitchFamily="34" charset="0"/>
              </a:rPr>
              <a:t>Ketiga</a:t>
            </a:r>
            <a:r>
              <a:rPr lang="en-US" sz="2400" dirty="0">
                <a:latin typeface="Arial Rounded MT Bold" panose="020F0704030504030204" pitchFamily="34" charset="0"/>
              </a:rPr>
              <a:t>, </a:t>
            </a:r>
            <a:r>
              <a:rPr lang="en-US" sz="2400" dirty="0" err="1">
                <a:latin typeface="Arial Rounded MT Bold" panose="020F0704030504030204" pitchFamily="34" charset="0"/>
              </a:rPr>
              <a:t>Solidaritas</a:t>
            </a:r>
            <a:r>
              <a:rPr lang="en-US" sz="2400" dirty="0">
                <a:latin typeface="Arial Rounded MT Bold" panose="020F0704030504030204" pitchFamily="34" charset="0"/>
              </a:rPr>
              <a:t> </a:t>
            </a:r>
            <a:r>
              <a:rPr lang="en-US" sz="2400" dirty="0" err="1">
                <a:latin typeface="Arial Rounded MT Bold" panose="020F0704030504030204" pitchFamily="34" charset="0"/>
              </a:rPr>
              <a:t>dalam</a:t>
            </a:r>
            <a:r>
              <a:rPr lang="en-US" sz="2400" dirty="0">
                <a:latin typeface="Arial Rounded MT Bold" panose="020F0704030504030204" pitchFamily="34" charset="0"/>
              </a:rPr>
              <a:t> sub-</a:t>
            </a:r>
            <a:r>
              <a:rPr lang="en-US" sz="2400" dirty="0" err="1">
                <a:latin typeface="Arial Rounded MT Bold" panose="020F0704030504030204" pitchFamily="34" charset="0"/>
              </a:rPr>
              <a:t>sistem</a:t>
            </a:r>
            <a:r>
              <a:rPr lang="en-US" sz="2400" dirty="0">
                <a:latin typeface="Arial Rounded MT Bold" panose="020F0704030504030204" pitchFamily="34" charset="0"/>
              </a:rPr>
              <a:t> sangat </a:t>
            </a:r>
            <a:r>
              <a:rPr lang="en-US" sz="2400" dirty="0" err="1">
                <a:latin typeface="Arial Rounded MT Bold" panose="020F0704030504030204" pitchFamily="34" charset="0"/>
              </a:rPr>
              <a:t>penting</a:t>
            </a:r>
            <a:r>
              <a:rPr lang="en-US" sz="2400" dirty="0">
                <a:latin typeface="Arial Rounded MT Bold" panose="020F0704030504030204" pitchFamily="34" charset="0"/>
              </a:rPr>
              <a:t> </a:t>
            </a:r>
            <a:r>
              <a:rPr lang="en-US" sz="2400" dirty="0" err="1">
                <a:latin typeface="Arial Rounded MT Bold" panose="020F0704030504030204" pitchFamily="34" charset="0"/>
              </a:rPr>
              <a:t>untuk</a:t>
            </a:r>
            <a:r>
              <a:rPr lang="en-US" sz="2400" dirty="0">
                <a:latin typeface="Arial Rounded MT Bold" panose="020F0704030504030204" pitchFamily="34" charset="0"/>
              </a:rPr>
              <a:t> </a:t>
            </a:r>
            <a:r>
              <a:rPr lang="en-US" sz="2400" dirty="0" err="1">
                <a:latin typeface="Arial Rounded MT Bold" panose="020F0704030504030204" pitchFamily="34" charset="0"/>
              </a:rPr>
              <a:t>kelangsungan</a:t>
            </a:r>
            <a:r>
              <a:rPr lang="en-US" sz="2400" dirty="0">
                <a:latin typeface="Arial Rounded MT Bold" panose="020F0704030504030204" pitchFamily="34" charset="0"/>
              </a:rPr>
              <a:t> </a:t>
            </a:r>
            <a:r>
              <a:rPr lang="en-US" sz="2400" dirty="0" err="1">
                <a:latin typeface="Arial Rounded MT Bold" panose="020F0704030504030204" pitchFamily="34" charset="0"/>
              </a:rPr>
              <a:t>keseluruhan</a:t>
            </a:r>
            <a:r>
              <a:rPr lang="en-US" sz="2400" dirty="0">
                <a:latin typeface="Arial Rounded MT Bold" panose="020F0704030504030204" pitchFamily="34" charset="0"/>
              </a:rPr>
              <a:t> </a:t>
            </a:r>
            <a:r>
              <a:rPr lang="en-US" sz="2400" dirty="0" err="1">
                <a:latin typeface="Arial Rounded MT Bold" panose="020F0704030504030204" pitchFamily="34" charset="0"/>
              </a:rPr>
              <a:t>individualitas</a:t>
            </a:r>
            <a:r>
              <a:rPr lang="en-US" sz="2400" dirty="0">
                <a:latin typeface="Arial Rounded MT Bold" panose="020F0704030504030204" pitchFamily="34" charset="0"/>
              </a:rPr>
              <a:t>, </a:t>
            </a:r>
            <a:r>
              <a:rPr lang="en-US" sz="2400" dirty="0" err="1">
                <a:latin typeface="Arial Rounded MT Bold" panose="020F0704030504030204" pitchFamily="34" charset="0"/>
              </a:rPr>
              <a:t>tetapi</a:t>
            </a:r>
            <a:r>
              <a:rPr lang="en-US" sz="2400" dirty="0">
                <a:latin typeface="Arial Rounded MT Bold" panose="020F0704030504030204" pitchFamily="34" charset="0"/>
              </a:rPr>
              <a:t> </a:t>
            </a:r>
            <a:r>
              <a:rPr lang="en-US" sz="2400" dirty="0" err="1">
                <a:latin typeface="Arial Rounded MT Bold" panose="020F0704030504030204" pitchFamily="34" charset="0"/>
              </a:rPr>
              <a:t>tidak</a:t>
            </a:r>
            <a:r>
              <a:rPr lang="en-US" sz="2400" dirty="0">
                <a:latin typeface="Arial Rounded MT Bold" panose="020F0704030504030204" pitchFamily="34" charset="0"/>
              </a:rPr>
              <a:t> </a:t>
            </a:r>
            <a:r>
              <a:rPr lang="en-US" sz="2400" dirty="0" err="1">
                <a:latin typeface="Arial Rounded MT Bold" panose="020F0704030504030204" pitchFamily="34" charset="0"/>
              </a:rPr>
              <a:t>mengganggu</a:t>
            </a:r>
            <a:r>
              <a:rPr lang="en-US" sz="2400" dirty="0">
                <a:latin typeface="Arial Rounded MT Bold" panose="020F0704030504030204" pitchFamily="34" charset="0"/>
              </a:rPr>
              <a:t> </a:t>
            </a:r>
            <a:r>
              <a:rPr lang="en-US" sz="2400" dirty="0" err="1">
                <a:latin typeface="Arial Rounded MT Bold" panose="020F0704030504030204" pitchFamily="34" charset="0"/>
              </a:rPr>
              <a:t>integrasi</a:t>
            </a:r>
            <a:r>
              <a:rPr lang="en-US" sz="2400" dirty="0">
                <a:latin typeface="Arial Rounded MT Bold" panose="020F0704030504030204" pitchFamily="34" charset="0"/>
              </a:rPr>
              <a:t>.</a:t>
            </a:r>
            <a:endParaRPr lang="en-US" sz="2400" dirty="0">
              <a:latin typeface="Arial Rounded MT Bold" panose="020F0704030504030204" pitchFamily="34" charset="0"/>
            </a:endParaRPr>
          </a:p>
          <a:p>
            <a:r>
              <a:rPr lang="en-US" sz="2400" dirty="0">
                <a:latin typeface="Arial Rounded MT Bold" panose="020F0704030504030204" pitchFamily="34" charset="0"/>
              </a:rPr>
              <a:t>4.	</a:t>
            </a:r>
            <a:r>
              <a:rPr lang="en-US" sz="2400" dirty="0" err="1">
                <a:latin typeface="Arial Rounded MT Bold" panose="020F0704030504030204" pitchFamily="34" charset="0"/>
              </a:rPr>
              <a:t>Dengan</a:t>
            </a:r>
            <a:r>
              <a:rPr lang="en-US" sz="2400" dirty="0">
                <a:latin typeface="Arial Rounded MT Bold" panose="020F0704030504030204" pitchFamily="34" charset="0"/>
              </a:rPr>
              <a:t> Sila </a:t>
            </a:r>
            <a:r>
              <a:rPr lang="en-US" sz="2400" dirty="0" err="1">
                <a:latin typeface="Arial Rounded MT Bold" panose="020F0704030504030204" pitchFamily="34" charset="0"/>
              </a:rPr>
              <a:t>Keempat</a:t>
            </a:r>
            <a:r>
              <a:rPr lang="en-US" sz="2400" dirty="0">
                <a:latin typeface="Arial Rounded MT Bold" panose="020F0704030504030204" pitchFamily="34" charset="0"/>
              </a:rPr>
              <a:t>, </a:t>
            </a:r>
            <a:r>
              <a:rPr lang="en-US" sz="2400" dirty="0" err="1">
                <a:latin typeface="Arial Rounded MT Bold" panose="020F0704030504030204" pitchFamily="34" charset="0"/>
              </a:rPr>
              <a:t>Penerapan</a:t>
            </a:r>
            <a:r>
              <a:rPr lang="en-US" sz="2400" dirty="0">
                <a:latin typeface="Arial Rounded MT Bold" panose="020F0704030504030204" pitchFamily="34" charset="0"/>
              </a:rPr>
              <a:t> dan </a:t>
            </a:r>
            <a:r>
              <a:rPr lang="en-US" sz="2400" dirty="0" err="1">
                <a:latin typeface="Arial Rounded MT Bold" panose="020F0704030504030204" pitchFamily="34" charset="0"/>
              </a:rPr>
              <a:t>penyebaran</a:t>
            </a:r>
            <a:r>
              <a:rPr lang="en-US" sz="2400" dirty="0">
                <a:latin typeface="Arial Rounded MT Bold" panose="020F0704030504030204" pitchFamily="34" charset="0"/>
              </a:rPr>
              <a:t> </a:t>
            </a:r>
            <a:r>
              <a:rPr lang="en-US" sz="2400" dirty="0" err="1">
                <a:latin typeface="Arial Rounded MT Bold" panose="020F0704030504030204" pitchFamily="34" charset="0"/>
              </a:rPr>
              <a:t>ilmu</a:t>
            </a:r>
            <a:r>
              <a:rPr lang="en-US" sz="2400" dirty="0">
                <a:latin typeface="Arial Rounded MT Bold" panose="020F0704030504030204" pitchFamily="34" charset="0"/>
              </a:rPr>
              <a:t> </a:t>
            </a:r>
            <a:r>
              <a:rPr lang="en-US" sz="2400" dirty="0" err="1">
                <a:latin typeface="Arial Rounded MT Bold" panose="020F0704030504030204" pitchFamily="34" charset="0"/>
              </a:rPr>
              <a:t>pengetahuan</a:t>
            </a:r>
            <a:r>
              <a:rPr lang="en-US" sz="2400" dirty="0">
                <a:latin typeface="Arial Rounded MT Bold" panose="020F0704030504030204" pitchFamily="34" charset="0"/>
              </a:rPr>
              <a:t> </a:t>
            </a:r>
            <a:r>
              <a:rPr lang="en-US" sz="2400" dirty="0" err="1">
                <a:latin typeface="Arial Rounded MT Bold" panose="020F0704030504030204" pitchFamily="34" charset="0"/>
              </a:rPr>
              <a:t>harus</a:t>
            </a:r>
            <a:r>
              <a:rPr lang="en-US" sz="2400" dirty="0">
                <a:latin typeface="Arial Rounded MT Bold" panose="020F0704030504030204" pitchFamily="34" charset="0"/>
              </a:rPr>
              <a:t> </a:t>
            </a:r>
            <a:r>
              <a:rPr lang="en-US" sz="2400" dirty="0" err="1">
                <a:latin typeface="Arial Rounded MT Bold" panose="020F0704030504030204" pitchFamily="34" charset="0"/>
              </a:rPr>
              <a:t>demokratis</a:t>
            </a:r>
            <a:r>
              <a:rPr lang="en-US" sz="2400" dirty="0">
                <a:latin typeface="Arial Rounded MT Bold" panose="020F0704030504030204" pitchFamily="34" charset="0"/>
              </a:rPr>
              <a:t> </a:t>
            </a:r>
            <a:r>
              <a:rPr lang="en-US" sz="2400" dirty="0" err="1">
                <a:latin typeface="Arial Rounded MT Bold" panose="020F0704030504030204" pitchFamily="34" charset="0"/>
              </a:rPr>
              <a:t>dapat</a:t>
            </a:r>
            <a:r>
              <a:rPr lang="en-US" sz="2400" dirty="0">
                <a:latin typeface="Arial Rounded MT Bold" panose="020F0704030504030204" pitchFamily="34" charset="0"/>
              </a:rPr>
              <a:t> </a:t>
            </a:r>
            <a:r>
              <a:rPr lang="en-US" sz="2400" dirty="0" err="1">
                <a:latin typeface="Arial Rounded MT Bold" panose="020F0704030504030204" pitchFamily="34" charset="0"/>
              </a:rPr>
              <a:t>dimusyawarahkan</a:t>
            </a:r>
            <a:r>
              <a:rPr lang="en-US" sz="2400" dirty="0">
                <a:latin typeface="Arial Rounded MT Bold" panose="020F0704030504030204" pitchFamily="34" charset="0"/>
              </a:rPr>
              <a:t> </a:t>
            </a:r>
            <a:r>
              <a:rPr lang="en-US" sz="2400" dirty="0" err="1">
                <a:latin typeface="Arial Rounded MT Bold" panose="020F0704030504030204" pitchFamily="34" charset="0"/>
              </a:rPr>
              <a:t>secara</a:t>
            </a:r>
            <a:r>
              <a:rPr lang="en-US" sz="2400" dirty="0">
                <a:latin typeface="Arial Rounded MT Bold" panose="020F0704030504030204" pitchFamily="34" charset="0"/>
              </a:rPr>
              <a:t> </a:t>
            </a:r>
            <a:r>
              <a:rPr lang="en-US" sz="2400" dirty="0" err="1">
                <a:latin typeface="Arial Rounded MT Bold" panose="020F0704030504030204" pitchFamily="34" charset="0"/>
              </a:rPr>
              <a:t>perwakilan</a:t>
            </a:r>
            <a:r>
              <a:rPr lang="en-US" sz="2400" dirty="0">
                <a:latin typeface="Arial Rounded MT Bold" panose="020F0704030504030204" pitchFamily="34" charset="0"/>
              </a:rPr>
              <a:t>, </a:t>
            </a:r>
            <a:r>
              <a:rPr lang="en-US" sz="2400" dirty="0" err="1">
                <a:latin typeface="Arial Rounded MT Bold" panose="020F0704030504030204" pitchFamily="34" charset="0"/>
              </a:rPr>
              <a:t>sejak</a:t>
            </a:r>
            <a:r>
              <a:rPr lang="en-US" sz="2400" dirty="0">
                <a:latin typeface="Arial Rounded MT Bold" panose="020F0704030504030204" pitchFamily="34" charset="0"/>
              </a:rPr>
              <a:t> </a:t>
            </a:r>
            <a:r>
              <a:rPr lang="en-US" sz="2400" dirty="0" err="1">
                <a:latin typeface="Arial Rounded MT Bold" panose="020F0704030504030204" pitchFamily="34" charset="0"/>
              </a:rPr>
              <a:t>dari</a:t>
            </a:r>
            <a:r>
              <a:rPr lang="en-US" sz="2400" dirty="0">
                <a:latin typeface="Arial Rounded MT Bold" panose="020F0704030504030204" pitchFamily="34" charset="0"/>
              </a:rPr>
              <a:t> </a:t>
            </a:r>
            <a:r>
              <a:rPr lang="en-US" sz="2400" dirty="0" err="1">
                <a:latin typeface="Arial Rounded MT Bold" panose="020F0704030504030204" pitchFamily="34" charset="0"/>
              </a:rPr>
              <a:t>kebijakan</a:t>
            </a:r>
            <a:r>
              <a:rPr lang="en-US" sz="2400" dirty="0">
                <a:latin typeface="Arial Rounded MT Bold" panose="020F0704030504030204" pitchFamily="34" charset="0"/>
              </a:rPr>
              <a:t>, </a:t>
            </a:r>
            <a:r>
              <a:rPr lang="en-US" sz="2400" dirty="0" err="1">
                <a:latin typeface="Arial Rounded MT Bold" panose="020F0704030504030204" pitchFamily="34" charset="0"/>
              </a:rPr>
              <a:t>penelitian</a:t>
            </a:r>
            <a:r>
              <a:rPr lang="en-US" sz="2400" dirty="0">
                <a:latin typeface="Arial Rounded MT Bold" panose="020F0704030504030204" pitchFamily="34" charset="0"/>
              </a:rPr>
              <a:t> </a:t>
            </a:r>
            <a:r>
              <a:rPr lang="en-US" sz="2400" dirty="0" err="1">
                <a:latin typeface="Arial Rounded MT Bold" panose="020F0704030504030204" pitchFamily="34" charset="0"/>
              </a:rPr>
              <a:t>sampai</a:t>
            </a:r>
            <a:r>
              <a:rPr lang="en-US" sz="2400" dirty="0">
                <a:latin typeface="Arial Rounded MT Bold" panose="020F0704030504030204" pitchFamily="34" charset="0"/>
              </a:rPr>
              <a:t> </a:t>
            </a:r>
            <a:r>
              <a:rPr lang="en-US" sz="2400" dirty="0" err="1">
                <a:latin typeface="Arial Rounded MT Bold" panose="020F0704030504030204" pitchFamily="34" charset="0"/>
              </a:rPr>
              <a:t>penerapan</a:t>
            </a:r>
            <a:r>
              <a:rPr lang="en-US" sz="2400" dirty="0">
                <a:latin typeface="Arial Rounded MT Bold" panose="020F0704030504030204" pitchFamily="34" charset="0"/>
              </a:rPr>
              <a:t> </a:t>
            </a:r>
            <a:r>
              <a:rPr lang="en-US" sz="2400" dirty="0" err="1">
                <a:latin typeface="Arial Rounded MT Bold" panose="020F0704030504030204" pitchFamily="34" charset="0"/>
              </a:rPr>
              <a:t>massal</a:t>
            </a:r>
            <a:r>
              <a:rPr lang="en-US" sz="2400" dirty="0">
                <a:latin typeface="Arial Rounded MT Bold" panose="020F0704030504030204" pitchFamily="34" charset="0"/>
              </a:rPr>
              <a:t>.</a:t>
            </a:r>
            <a:endParaRPr lang="en-US" sz="2400" dirty="0">
              <a:latin typeface="Arial Rounded MT Bold" panose="020F0704030504030204" pitchFamily="34" charset="0"/>
            </a:endParaRPr>
          </a:p>
          <a:p>
            <a:r>
              <a:rPr lang="en-US" sz="2400" dirty="0">
                <a:latin typeface="Arial Rounded MT Bold" panose="020F0704030504030204" pitchFamily="34" charset="0"/>
              </a:rPr>
              <a:t>5.	</a:t>
            </a:r>
            <a:r>
              <a:rPr lang="en-US" sz="2400" dirty="0" err="1">
                <a:latin typeface="Arial Rounded MT Bold" panose="020F0704030504030204" pitchFamily="34" charset="0"/>
              </a:rPr>
              <a:t>Melalui</a:t>
            </a:r>
            <a:r>
              <a:rPr lang="en-US" sz="2400" dirty="0">
                <a:latin typeface="Arial Rounded MT Bold" panose="020F0704030504030204" pitchFamily="34" charset="0"/>
              </a:rPr>
              <a:t> Sila </a:t>
            </a:r>
            <a:r>
              <a:rPr lang="en-US" sz="2400" dirty="0" err="1">
                <a:latin typeface="Arial Rounded MT Bold" panose="020F0704030504030204" pitchFamily="34" charset="0"/>
              </a:rPr>
              <a:t>Kelima</a:t>
            </a:r>
            <a:r>
              <a:rPr lang="en-US" sz="2400" dirty="0">
                <a:latin typeface="Arial Rounded MT Bold" panose="020F0704030504030204" pitchFamily="34" charset="0"/>
              </a:rPr>
              <a:t>, </a:t>
            </a:r>
            <a:r>
              <a:rPr lang="en-US" sz="2400" dirty="0" err="1">
                <a:latin typeface="Arial Rounded MT Bold" panose="020F0704030504030204" pitchFamily="34" charset="0"/>
              </a:rPr>
              <a:t>Keadilan</a:t>
            </a:r>
            <a:r>
              <a:rPr lang="en-US" sz="2400" dirty="0">
                <a:latin typeface="Arial Rounded MT Bold" panose="020F0704030504030204" pitchFamily="34" charset="0"/>
              </a:rPr>
              <a:t> social juga </a:t>
            </a:r>
            <a:r>
              <a:rPr lang="en-US" sz="2400" dirty="0" err="1">
                <a:latin typeface="Arial Rounded MT Bold" panose="020F0704030504030204" pitchFamily="34" charset="0"/>
              </a:rPr>
              <a:t>menjaga</a:t>
            </a:r>
            <a:r>
              <a:rPr lang="en-US" sz="2400" dirty="0">
                <a:latin typeface="Arial Rounded MT Bold" panose="020F0704030504030204" pitchFamily="34" charset="0"/>
              </a:rPr>
              <a:t> </a:t>
            </a:r>
            <a:r>
              <a:rPr lang="en-US" sz="2400" dirty="0" err="1">
                <a:latin typeface="Arial Rounded MT Bold" panose="020F0704030504030204" pitchFamily="34" charset="0"/>
              </a:rPr>
              <a:t>keseimbangan</a:t>
            </a:r>
            <a:r>
              <a:rPr lang="en-US" sz="2400" dirty="0">
                <a:latin typeface="Arial Rounded MT Bold" panose="020F0704030504030204" pitchFamily="34" charset="0"/>
              </a:rPr>
              <a:t> </a:t>
            </a:r>
            <a:r>
              <a:rPr lang="en-US" sz="2400" dirty="0" err="1">
                <a:latin typeface="Arial Rounded MT Bold" panose="020F0704030504030204" pitchFamily="34" charset="0"/>
              </a:rPr>
              <a:t>antara</a:t>
            </a:r>
            <a:r>
              <a:rPr lang="en-US" sz="2400" dirty="0">
                <a:latin typeface="Arial Rounded MT Bold" panose="020F0704030504030204" pitchFamily="34" charset="0"/>
              </a:rPr>
              <a:t> </a:t>
            </a:r>
            <a:r>
              <a:rPr lang="en-US" sz="2400" dirty="0" err="1">
                <a:latin typeface="Arial Rounded MT Bold" panose="020F0704030504030204" pitchFamily="34" charset="0"/>
              </a:rPr>
              <a:t>individu</a:t>
            </a:r>
            <a:r>
              <a:rPr lang="en-US" sz="2400" dirty="0">
                <a:latin typeface="Arial Rounded MT Bold" panose="020F0704030504030204" pitchFamily="34" charset="0"/>
              </a:rPr>
              <a:t> dan Masyarakat.  </a:t>
            </a:r>
            <a:endParaRPr lang="en-US" sz="2400" dirty="0">
              <a:latin typeface="Arial Rounded MT Bold" panose="020F0704030504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Kotak Teks 7"/>
          <p:cNvSpPr txBox="1"/>
          <p:nvPr/>
        </p:nvSpPr>
        <p:spPr>
          <a:xfrm>
            <a:off x="836543" y="1064645"/>
            <a:ext cx="10518913" cy="5016758"/>
          </a:xfrm>
          <a:prstGeom prst="rect">
            <a:avLst/>
          </a:prstGeom>
          <a:ln w="57150">
            <a:solidFill>
              <a:schemeClr val="bg1">
                <a:alpha val="60000"/>
              </a:schemeClr>
            </a:solidFill>
          </a:ln>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en-US" sz="2000">
                <a:latin typeface="Cambria" panose="02040503050406030204" pitchFamily="18" charset="0"/>
                <a:ea typeface="Cambria" panose="02040503050406030204" pitchFamily="18" charset="0"/>
              </a:rPr>
              <a:t>Pentingnya Pancasila sebagai dasar pengembangan ilmu dapat ditelusuri ke dalam hal-hal sebagai berikut.</a:t>
            </a:r>
            <a:endParaRPr lang="en-US" sz="2000">
              <a:latin typeface="Cambria" panose="02040503050406030204" pitchFamily="18" charset="0"/>
              <a:ea typeface="Cambria" panose="02040503050406030204" pitchFamily="18" charset="0"/>
            </a:endParaRPr>
          </a:p>
          <a:p>
            <a:pPr marL="457200" indent="-457200" algn="just">
              <a:buFont typeface="+mj-lt"/>
              <a:buAutoNum type="arabicPeriod"/>
            </a:pPr>
            <a:r>
              <a:rPr lang="en-US" sz="2000">
                <a:latin typeface="Cambria" panose="02040503050406030204" pitchFamily="18" charset="0"/>
                <a:ea typeface="Cambria" panose="02040503050406030204" pitchFamily="18" charset="0"/>
              </a:rPr>
              <a:t>Pluralitas nilai yang berkembang dalam kehidupan bangsa Indonesia dewasa ini seiring dengan kemajuan iptek menimbulkan perubahan dalam cara pandang manusia tentang kehidupan. Hal ini membutuhkan renungan dan refleksi yang mendalam agar bangsa Indonesia tidak terjerumus ke dalam penentuan keputusan nilai yang tidak sesuai dengan kepribadian bangsa.</a:t>
            </a:r>
            <a:endParaRPr lang="en-US" sz="2000">
              <a:latin typeface="Cambria" panose="02040503050406030204" pitchFamily="18" charset="0"/>
              <a:ea typeface="Cambria" panose="02040503050406030204" pitchFamily="18" charset="0"/>
            </a:endParaRPr>
          </a:p>
          <a:p>
            <a:pPr marL="457200" indent="-457200" algn="just">
              <a:buFont typeface="+mj-lt"/>
              <a:buAutoNum type="arabicPeriod"/>
            </a:pPr>
            <a:r>
              <a:rPr lang="en-US" sz="2000">
                <a:latin typeface="Cambria" panose="02040503050406030204" pitchFamily="18" charset="0"/>
                <a:ea typeface="Cambria" panose="02040503050406030204" pitchFamily="18" charset="0"/>
              </a:rPr>
              <a:t>Dampak negatif yang ditimbulkan kemajuan iptek terhadap lingkungan hidup berada dalam titik nadir yang membahayakan eksistensi hidup manusia di masa yang akan datang. Oleh karena itu, diperlukan tuntunan moral bagi para ilmuwan dalam pengembangan iptek di Indonesia. </a:t>
            </a:r>
            <a:endParaRPr lang="en-US" sz="2000">
              <a:latin typeface="Cambria" panose="02040503050406030204" pitchFamily="18" charset="0"/>
              <a:ea typeface="Cambria" panose="02040503050406030204" pitchFamily="18" charset="0"/>
            </a:endParaRPr>
          </a:p>
          <a:p>
            <a:pPr marL="457200" indent="-457200" algn="just">
              <a:buFont typeface="+mj-lt"/>
              <a:buAutoNum type="arabicPeriod"/>
            </a:pPr>
            <a:r>
              <a:rPr lang="en-US" sz="2000">
                <a:latin typeface="Cambria" panose="02040503050406030204" pitchFamily="18" charset="0"/>
                <a:ea typeface="Cambria" panose="02040503050406030204" pitchFamily="18" charset="0"/>
              </a:rPr>
              <a:t>Perkembangan iptek yang didominasi negara-negara Barat dengan politik global ikut mengancam nilai- nilai khas dalam kehidupan bangsa Indonesia, seperti spiritualitas, gotong royong, solidaritas, musyawarah, dan cita rasa keadilan. Oleh karena itu, diperlukan orientasi yang jelas untuk menyaring dan menangkal pengaruh nilai-nilai global yang tidak sesuai dengan nilai-nilai kepribadian bangsa Indonesia.</a:t>
            </a:r>
            <a:endParaRPr lang="en-US" sz="2000">
              <a:latin typeface="Cambria" panose="02040503050406030204" pitchFamily="18" charset="0"/>
              <a:ea typeface="Cambria" panose="020405030504060302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Kotak Teks 2"/>
          <p:cNvSpPr txBox="1"/>
          <p:nvPr/>
        </p:nvSpPr>
        <p:spPr>
          <a:xfrm>
            <a:off x="457200" y="336406"/>
            <a:ext cx="10913165" cy="584775"/>
          </a:xfrm>
          <a:prstGeom prst="rect">
            <a:avLst/>
          </a:prstGeom>
          <a:ln w="57150">
            <a:solidFill>
              <a:schemeClr val="bg1">
                <a:alpha val="60000"/>
              </a:schemeClr>
            </a:solidFill>
          </a:ln>
        </p:spPr>
        <p:style>
          <a:lnRef idx="1">
            <a:schemeClr val="accent3"/>
          </a:lnRef>
          <a:fillRef idx="3">
            <a:schemeClr val="accent3"/>
          </a:fillRef>
          <a:effectRef idx="2">
            <a:schemeClr val="accent3"/>
          </a:effectRef>
          <a:fontRef idx="minor">
            <a:schemeClr val="lt1"/>
          </a:fontRef>
        </p:style>
        <p:txBody>
          <a:bodyPr wrap="square" rtlCol="0" anchor="ctr">
            <a:spAutoFit/>
          </a:bodyPr>
          <a:lstStyle/>
          <a:p>
            <a:pPr marL="457200" indent="-457200">
              <a:buFont typeface="Wingdings" panose="05000000000000000000" pitchFamily="2" charset="2"/>
              <a:buChar char="v"/>
            </a:pP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Alasan</a:t>
            </a:r>
            <a:r>
              <a:rPr lang="en-US" sz="3200" dirty="0">
                <a:solidFill>
                  <a:schemeClr val="bg1"/>
                </a:solidFill>
                <a:latin typeface="Cambria" panose="02040503050406030204" pitchFamily="18" charset="0"/>
                <a:ea typeface="Cambria" panose="02040503050406030204" pitchFamily="18" charset="0"/>
              </a:rPr>
              <a:t> Pancasila </a:t>
            </a:r>
            <a:r>
              <a:rPr lang="en-US" sz="3200" dirty="0" err="1">
                <a:solidFill>
                  <a:schemeClr val="bg1"/>
                </a:solidFill>
                <a:latin typeface="Cambria" panose="02040503050406030204" pitchFamily="18" charset="0"/>
                <a:ea typeface="Cambria" panose="02040503050406030204" pitchFamily="18" charset="0"/>
              </a:rPr>
              <a:t>sebagai</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dasar</a:t>
            </a:r>
            <a:r>
              <a:rPr lang="en-US" sz="3200" dirty="0">
                <a:solidFill>
                  <a:schemeClr val="bg1"/>
                </a:solidFill>
                <a:latin typeface="Cambria" panose="02040503050406030204" pitchFamily="18" charset="0"/>
                <a:ea typeface="Cambria" panose="02040503050406030204" pitchFamily="18" charset="0"/>
              </a:rPr>
              <a:t> Nilai </a:t>
            </a:r>
            <a:r>
              <a:rPr lang="en-US" sz="3200" dirty="0" err="1">
                <a:solidFill>
                  <a:schemeClr val="bg1"/>
                </a:solidFill>
                <a:latin typeface="Cambria" panose="02040503050406030204" pitchFamily="18" charset="0"/>
                <a:ea typeface="Cambria" panose="02040503050406030204" pitchFamily="18" charset="0"/>
              </a:rPr>
              <a:t>Pengembangan</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Ilmu</a:t>
            </a:r>
            <a:endParaRPr lang="en-US" sz="3200" dirty="0">
              <a:solidFill>
                <a:schemeClr val="bg1"/>
              </a:solidFill>
              <a:latin typeface="Cambria" panose="02040503050406030204" pitchFamily="18" charset="0"/>
              <a:ea typeface="Cambria" panose="02040503050406030204" pitchFamily="18" charset="0"/>
            </a:endParaRPr>
          </a:p>
        </p:txBody>
      </p:sp>
      <p:sp>
        <p:nvSpPr>
          <p:cNvPr id="5" name="Kotak Teks 4"/>
          <p:cNvSpPr txBox="1"/>
          <p:nvPr/>
        </p:nvSpPr>
        <p:spPr>
          <a:xfrm>
            <a:off x="457200" y="1423852"/>
            <a:ext cx="10913165" cy="4154984"/>
          </a:xfrm>
          <a:prstGeom prst="rect">
            <a:avLst/>
          </a:prstGeom>
          <a:ln w="57150">
            <a:solidFill>
              <a:schemeClr val="bg1">
                <a:alpha val="60000"/>
              </a:schemeClr>
            </a:solidFill>
          </a:ln>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n-US" sz="2400" dirty="0">
                <a:solidFill>
                  <a:schemeClr val="bg1"/>
                </a:solidFill>
                <a:latin typeface="Cambria" panose="02040503050406030204" pitchFamily="18" charset="0"/>
                <a:ea typeface="Cambria" panose="02040503050406030204" pitchFamily="18" charset="0"/>
                <a:cs typeface="Trebuchet MS" panose="020B0603020202020204" pitchFamily="34" charset="0"/>
              </a:rPr>
              <a:t>B</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eberapa alasan Pancasila diperlukan sebagai dasar nilai</a:t>
            </a:r>
            <a:r>
              <a:rPr lang="id-ID" sz="24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pengembangan iptek dalam kehidupan bangsa Indonesia meliputi hal-hal</a:t>
            </a:r>
            <a:r>
              <a:rPr lang="id-ID" sz="2400" spc="-33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sebagai</a:t>
            </a:r>
            <a:r>
              <a:rPr lang="id-ID" sz="24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berikut.</a:t>
            </a:r>
            <a:r>
              <a:rPr lang="id-ID" sz="2400" spc="-3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endParaRPr lang="en-US" sz="2400" spc="-35" dirty="0">
              <a:solidFill>
                <a:schemeClr val="bg1"/>
              </a:solidFill>
              <a:effectLst/>
              <a:latin typeface="Cambria" panose="02040503050406030204" pitchFamily="18" charset="0"/>
              <a:ea typeface="Cambria" panose="02040503050406030204" pitchFamily="18" charset="0"/>
              <a:cs typeface="Trebuchet MS" panose="020B0603020202020204" pitchFamily="34" charset="0"/>
            </a:endParaRPr>
          </a:p>
          <a:p>
            <a:pPr marL="457200" indent="-457200" algn="just">
              <a:buFont typeface="+mj-lt"/>
              <a:buAutoNum type="arabicPeriod"/>
            </a:pPr>
            <a:r>
              <a:rPr lang="en-US" sz="2400" spc="-5" dirty="0">
                <a:solidFill>
                  <a:schemeClr val="bg1"/>
                </a:solidFill>
                <a:latin typeface="Cambria" panose="02040503050406030204" pitchFamily="18" charset="0"/>
                <a:ea typeface="Cambria" panose="02040503050406030204" pitchFamily="18" charset="0"/>
                <a:cs typeface="Trebuchet MS" panose="020B0603020202020204" pitchFamily="34" charset="0"/>
              </a:rPr>
              <a:t>K</a:t>
            </a:r>
            <a:r>
              <a:rPr lang="id-ID" sz="24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erusakan</a:t>
            </a:r>
            <a:r>
              <a:rPr lang="id-ID" sz="2400" spc="-4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lingkungan</a:t>
            </a:r>
            <a:r>
              <a:rPr lang="id-ID" sz="2400" spc="-6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yang</a:t>
            </a:r>
            <a:r>
              <a:rPr lang="id-ID" sz="2400" spc="-4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ditimbulkan</a:t>
            </a:r>
            <a:r>
              <a:rPr lang="id-ID" sz="2400" spc="-4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oleh</a:t>
            </a:r>
            <a:r>
              <a:rPr lang="id-ID" sz="2400" spc="-2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iptek,</a:t>
            </a:r>
            <a:r>
              <a:rPr lang="id-ID" sz="2400" spc="-31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baik</a:t>
            </a:r>
            <a:r>
              <a:rPr lang="id-ID" sz="2400" spc="-4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dengan</a:t>
            </a:r>
            <a:r>
              <a:rPr lang="id-ID" sz="24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dalih</a:t>
            </a:r>
            <a:r>
              <a:rPr lang="id-ID" sz="24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percepatan</a:t>
            </a:r>
            <a:r>
              <a:rPr lang="id-ID" sz="24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pembangunan</a:t>
            </a:r>
            <a:r>
              <a:rPr lang="id-ID" sz="24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daerah</a:t>
            </a:r>
            <a:r>
              <a:rPr lang="id-ID" sz="24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tertinggal</a:t>
            </a:r>
            <a:r>
              <a:rPr lang="id-ID" sz="24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maupun</a:t>
            </a:r>
            <a:r>
              <a:rPr lang="id-ID" sz="24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upaya</a:t>
            </a:r>
            <a:r>
              <a:rPr lang="id-ID" sz="2400" spc="-31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peningkatan kesejahteraan masyarakat perlu mendapat perhatian yang</a:t>
            </a:r>
            <a:r>
              <a:rPr lang="id-ID" sz="24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serius.</a:t>
            </a:r>
            <a:r>
              <a:rPr lang="id-ID" sz="2400" spc="-3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Penggalian</a:t>
            </a:r>
            <a:r>
              <a:rPr lang="id-ID" sz="2400" spc="-2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tambang</a:t>
            </a:r>
            <a:r>
              <a:rPr lang="id-ID" sz="2400" spc="-3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batubara,</a:t>
            </a:r>
            <a:r>
              <a:rPr lang="id-ID" sz="2400" spc="-3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minyak,</a:t>
            </a:r>
            <a:r>
              <a:rPr lang="id-ID" sz="2400" spc="-3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biji</a:t>
            </a:r>
            <a:r>
              <a:rPr lang="id-ID" sz="2400" spc="-3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besi,</a:t>
            </a:r>
            <a:r>
              <a:rPr lang="id-ID" sz="2400" spc="-3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emas,</a:t>
            </a:r>
            <a:r>
              <a:rPr lang="id-ID" sz="2400" spc="-3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dan</a:t>
            </a:r>
            <a:r>
              <a:rPr lang="id-ID" sz="2400" spc="-3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lainnya</a:t>
            </a:r>
            <a:r>
              <a:rPr lang="id-ID" sz="24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di</a:t>
            </a:r>
            <a:r>
              <a:rPr lang="id-ID" sz="2400" spc="-31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Kalimantan, Sumatera, Papua, dan lain-lain dengan menggunakan teknologi</a:t>
            </a:r>
            <a:r>
              <a:rPr lang="id-ID" sz="24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canggih mempercepat kerusakan lingkungan. Apabila hal ini dibiarkan</a:t>
            </a:r>
            <a:r>
              <a:rPr lang="id-ID" sz="24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berlarut-larut,</a:t>
            </a:r>
            <a:r>
              <a:rPr lang="id-ID" sz="2400" spc="-1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maka</a:t>
            </a:r>
            <a:r>
              <a:rPr lang="id-ID" sz="2400" spc="-1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generasi</a:t>
            </a:r>
            <a:r>
              <a:rPr lang="id-ID" sz="24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yang</a:t>
            </a:r>
            <a:r>
              <a:rPr lang="id-ID" sz="2400" spc="-1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akan</a:t>
            </a:r>
            <a:r>
              <a:rPr lang="id-ID" sz="2400" spc="-1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datang,</a:t>
            </a:r>
            <a:r>
              <a:rPr lang="id-ID" sz="2400" spc="-1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menerima</a:t>
            </a:r>
            <a:r>
              <a:rPr lang="id-ID" sz="2400" spc="1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resiko</a:t>
            </a:r>
            <a:r>
              <a:rPr lang="id-ID" sz="2400" spc="-1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kehidupanyang</a:t>
            </a:r>
            <a:r>
              <a:rPr lang="id-ID" sz="2400" spc="-5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rawan</a:t>
            </a:r>
            <a:r>
              <a:rPr lang="id-ID" sz="24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bencana</a:t>
            </a:r>
            <a:r>
              <a:rPr lang="id-ID" sz="24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lantaran</a:t>
            </a:r>
            <a:r>
              <a:rPr lang="id-ID" sz="24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kerusakan</a:t>
            </a:r>
            <a:r>
              <a:rPr lang="id-ID" sz="2400" spc="-3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lingkungan</a:t>
            </a:r>
            <a:r>
              <a:rPr lang="id-ID" sz="24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dapat</a:t>
            </a:r>
            <a:r>
              <a:rPr lang="id-ID" sz="2400" spc="-4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memicu</a:t>
            </a:r>
            <a:r>
              <a:rPr lang="id-ID" sz="2400" spc="-5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terjadinya</a:t>
            </a:r>
            <a:r>
              <a:rPr lang="id-ID" sz="2400" spc="-31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bencana,</a:t>
            </a:r>
            <a:r>
              <a:rPr lang="id-ID" sz="2400" spc="7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seperti</a:t>
            </a:r>
            <a:r>
              <a:rPr lang="id-ID" sz="2400" spc="7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longsor,</a:t>
            </a:r>
            <a:r>
              <a:rPr lang="id-ID" sz="2400" spc="8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banjir,</a:t>
            </a:r>
            <a:r>
              <a:rPr lang="id-ID" sz="2400" spc="7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pencemaran</a:t>
            </a:r>
            <a:r>
              <a:rPr lang="id-ID" sz="2400" spc="8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akibat</a:t>
            </a:r>
            <a:r>
              <a:rPr lang="id-ID" sz="2400" spc="8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limbah,</a:t>
            </a:r>
            <a:r>
              <a:rPr lang="id-ID" sz="2400" spc="6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dan</a:t>
            </a:r>
            <a:r>
              <a:rPr lang="id-ID" sz="2400" spc="8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seterusnya</a:t>
            </a:r>
            <a:r>
              <a:rPr lang="en-US"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a:t>
            </a:r>
            <a:endParaRPr lang="en-US" sz="24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Kotak Teks 4"/>
          <p:cNvSpPr txBox="1"/>
          <p:nvPr/>
        </p:nvSpPr>
        <p:spPr>
          <a:xfrm>
            <a:off x="322690" y="3683724"/>
            <a:ext cx="10885336" cy="2677656"/>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marL="457200" indent="-457200" algn="just">
              <a:buFont typeface="+mj-lt"/>
              <a:buAutoNum type="arabicPeriod" startAt="3"/>
            </a:pPr>
            <a:r>
              <a:rPr lang="en-US" sz="2400" dirty="0">
                <a:solidFill>
                  <a:srgbClr val="231F20"/>
                </a:solidFill>
                <a:latin typeface="Cambria" panose="02040503050406030204" pitchFamily="18" charset="0"/>
                <a:ea typeface="Cambria" panose="02040503050406030204" pitchFamily="18" charset="0"/>
                <a:cs typeface="Trebuchet MS" panose="020B0603020202020204" pitchFamily="34" charset="0"/>
              </a:rPr>
              <a:t>N</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ilai-nilai kearifan lokal yang menjadi simbol kehidupan di berbagai</a:t>
            </a:r>
            <a:r>
              <a:rPr lang="id-ID" sz="2400" spc="5"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daerah mulai digantikan dengan gaya hidup global, seperti: budaya gotong</a:t>
            </a:r>
            <a:r>
              <a:rPr lang="id-ID" sz="2400" spc="5"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royong digantikan dengan individualis yang tidak patuh membayar pajak dan</a:t>
            </a:r>
            <a:r>
              <a:rPr lang="id-ID" sz="2400" spc="-315"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hanya menjadi </a:t>
            </a:r>
            <a:r>
              <a:rPr lang="id-ID" sz="2400" i="1"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free rider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di negara ini, sikap bersahaja digantikan dengan gaya</a:t>
            </a:r>
            <a:r>
              <a:rPr lang="id-ID" sz="2400" spc="5"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hidup</a:t>
            </a:r>
            <a:r>
              <a:rPr lang="id-ID" sz="2400" spc="-5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bermewah-mewah,</a:t>
            </a:r>
            <a:r>
              <a:rPr lang="id-ID" sz="2400" spc="-6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konsumerisme;</a:t>
            </a:r>
            <a:r>
              <a:rPr lang="id-ID" sz="2400" spc="-6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solidaritas</a:t>
            </a:r>
            <a:r>
              <a:rPr lang="id-ID" sz="2400" spc="-45"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sosial</a:t>
            </a:r>
            <a:r>
              <a:rPr lang="id-ID" sz="2400" spc="-7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digantikan</a:t>
            </a:r>
            <a:r>
              <a:rPr lang="id-ID" sz="2400" spc="-6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dengan</a:t>
            </a:r>
            <a:r>
              <a:rPr lang="id-ID" sz="2400" spc="-31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spc="-5"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semangat individualistis;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musyawarah untuk mufakat digantikan dengan</a:t>
            </a:r>
            <a:r>
              <a:rPr lang="id-ID" sz="2400" spc="5"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i="1"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voting</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a:t>
            </a:r>
            <a:r>
              <a:rPr lang="id-ID" sz="2400" spc="-13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dan</a:t>
            </a:r>
            <a:r>
              <a:rPr lang="id-ID" sz="2400" spc="-12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 </a:t>
            </a:r>
            <a:r>
              <a:rPr lang="id-ID"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seterusnya</a:t>
            </a:r>
            <a:r>
              <a:rPr lang="en-US" sz="2400" dirty="0">
                <a:solidFill>
                  <a:srgbClr val="231F20"/>
                </a:solidFill>
                <a:effectLst/>
                <a:latin typeface="Cambria" panose="02040503050406030204" pitchFamily="18" charset="0"/>
                <a:ea typeface="Cambria" panose="02040503050406030204" pitchFamily="18" charset="0"/>
                <a:cs typeface="Trebuchet MS" panose="020B0603020202020204" pitchFamily="34" charset="0"/>
              </a:rPr>
              <a:t>.</a:t>
            </a:r>
            <a:endParaRPr lang="en-US" sz="2400" dirty="0">
              <a:latin typeface="Cambria" panose="02040503050406030204" pitchFamily="18" charset="0"/>
              <a:ea typeface="Cambria" panose="02040503050406030204" pitchFamily="18" charset="0"/>
            </a:endParaRPr>
          </a:p>
        </p:txBody>
      </p:sp>
      <p:sp>
        <p:nvSpPr>
          <p:cNvPr id="6" name="Kotak Teks 5"/>
          <p:cNvSpPr txBox="1"/>
          <p:nvPr/>
        </p:nvSpPr>
        <p:spPr>
          <a:xfrm>
            <a:off x="365760" y="143692"/>
            <a:ext cx="10885336" cy="3416320"/>
          </a:xfrm>
          <a:prstGeom prst="rect">
            <a:avLst/>
          </a:prstGeom>
          <a:ln w="57150">
            <a:solidFill>
              <a:schemeClr val="bg1">
                <a:alpha val="60000"/>
              </a:schemeClr>
            </a:solidFill>
          </a:ln>
        </p:spPr>
        <p:style>
          <a:lnRef idx="1">
            <a:schemeClr val="accent6"/>
          </a:lnRef>
          <a:fillRef idx="2">
            <a:schemeClr val="accent6"/>
          </a:fillRef>
          <a:effectRef idx="1">
            <a:schemeClr val="accent6"/>
          </a:effectRef>
          <a:fontRef idx="minor">
            <a:schemeClr val="dk1"/>
          </a:fontRef>
        </p:style>
        <p:txBody>
          <a:bodyPr wrap="square">
            <a:spAutoFit/>
          </a:bodyPr>
          <a:lstStyle/>
          <a:p>
            <a:pPr marL="457200" indent="-457200" algn="just">
              <a:buFont typeface="+mj-lt"/>
              <a:buAutoNum type="arabicPeriod" startAt="2"/>
            </a:pPr>
            <a:r>
              <a:rPr lang="en-US" sz="2400" dirty="0" err="1">
                <a:solidFill>
                  <a:schemeClr val="bg1"/>
                </a:solidFill>
                <a:latin typeface="Cambria" panose="02040503050406030204" pitchFamily="18" charset="0"/>
                <a:ea typeface="Cambria" panose="02040503050406030204" pitchFamily="18" charset="0"/>
              </a:rPr>
              <a:t>Penjabaran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sila-sila</a:t>
            </a:r>
            <a:r>
              <a:rPr lang="en-US" sz="2400" dirty="0">
                <a:solidFill>
                  <a:schemeClr val="bg1"/>
                </a:solidFill>
                <a:latin typeface="Cambria" panose="02040503050406030204" pitchFamily="18" charset="0"/>
                <a:ea typeface="Cambria" panose="02040503050406030204" pitchFamily="18" charset="0"/>
              </a:rPr>
              <a:t> Pancasila </a:t>
            </a:r>
            <a:r>
              <a:rPr lang="en-US" sz="2400" dirty="0" err="1">
                <a:solidFill>
                  <a:schemeClr val="bg1"/>
                </a:solidFill>
                <a:latin typeface="Cambria" panose="02040503050406030204" pitchFamily="18" charset="0"/>
                <a:ea typeface="Cambria" panose="02040503050406030204" pitchFamily="18" charset="0"/>
              </a:rPr>
              <a:t>sebagai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dasar</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nilai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pengembangan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iptek</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dapat</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menjadi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sarana</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untuk</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mengontrol</a:t>
            </a:r>
            <a:r>
              <a:rPr lang="en-US" sz="2400" dirty="0">
                <a:solidFill>
                  <a:schemeClr val="bg1"/>
                </a:solidFill>
                <a:latin typeface="Cambria" panose="02040503050406030204" pitchFamily="18" charset="0"/>
                <a:ea typeface="Cambria" panose="02040503050406030204" pitchFamily="18" charset="0"/>
              </a:rPr>
              <a:t> dan </a:t>
            </a:r>
            <a:r>
              <a:rPr lang="en-US" sz="2400" dirty="0" err="1">
                <a:solidFill>
                  <a:schemeClr val="bg1"/>
                </a:solidFill>
                <a:latin typeface="Cambria" panose="02040503050406030204" pitchFamily="18" charset="0"/>
                <a:ea typeface="Cambria" panose="02040503050406030204" pitchFamily="18" charset="0"/>
              </a:rPr>
              <a:t>mengendalikan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kemajuan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iptek</a:t>
            </a:r>
            <a:r>
              <a:rPr lang="en-US" sz="2400" dirty="0">
                <a:solidFill>
                  <a:schemeClr val="bg1"/>
                </a:solidFill>
                <a:latin typeface="Cambria" panose="02040503050406030204" pitchFamily="18" charset="0"/>
                <a:ea typeface="Cambria" panose="02040503050406030204" pitchFamily="18" charset="0"/>
              </a:rPr>
              <a:t> yang </a:t>
            </a:r>
            <a:r>
              <a:rPr lang="en-US" sz="2400" dirty="0" err="1">
                <a:solidFill>
                  <a:schemeClr val="bg1"/>
                </a:solidFill>
                <a:latin typeface="Cambria" panose="02040503050406030204" pitchFamily="18" charset="0"/>
                <a:ea typeface="Cambria" panose="02040503050406030204" pitchFamily="18" charset="0"/>
              </a:rPr>
              <a:t>berpengaruh</a:t>
            </a:r>
            <a:r>
              <a:rPr lang="en-US" sz="2400" dirty="0">
                <a:solidFill>
                  <a:schemeClr val="bg1"/>
                </a:solidFill>
                <a:latin typeface="Cambria" panose="02040503050406030204" pitchFamily="18" charset="0"/>
                <a:ea typeface="Cambria" panose="02040503050406030204" pitchFamily="18" charset="0"/>
              </a:rPr>
              <a:t> pada </a:t>
            </a:r>
            <a:r>
              <a:rPr lang="en-US" sz="2400" dirty="0" err="1">
                <a:solidFill>
                  <a:schemeClr val="bg1"/>
                </a:solidFill>
                <a:latin typeface="Cambria" panose="02040503050406030204" pitchFamily="18" charset="0"/>
                <a:ea typeface="Cambria" panose="02040503050406030204" pitchFamily="18" charset="0"/>
              </a:rPr>
              <a:t>cara</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berpikir</a:t>
            </a:r>
            <a:r>
              <a:rPr lang="en-US" sz="2400" dirty="0">
                <a:solidFill>
                  <a:schemeClr val="bg1"/>
                </a:solidFill>
                <a:latin typeface="Cambria" panose="02040503050406030204" pitchFamily="18" charset="0"/>
                <a:ea typeface="Cambria" panose="02040503050406030204" pitchFamily="18" charset="0"/>
              </a:rPr>
              <a:t> dan </a:t>
            </a:r>
            <a:r>
              <a:rPr lang="en-US" sz="2400" dirty="0" err="1">
                <a:solidFill>
                  <a:schemeClr val="bg1"/>
                </a:solidFill>
                <a:latin typeface="Cambria" panose="02040503050406030204" pitchFamily="18" charset="0"/>
                <a:ea typeface="Cambria" panose="02040503050406030204" pitchFamily="18" charset="0"/>
              </a:rPr>
              <a:t>bertindak</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masyarakat</a:t>
            </a:r>
            <a:r>
              <a:rPr lang="en-US" sz="2400" dirty="0">
                <a:solidFill>
                  <a:schemeClr val="bg1"/>
                </a:solidFill>
                <a:latin typeface="Cambria" panose="02040503050406030204" pitchFamily="18" charset="0"/>
                <a:ea typeface="Cambria" panose="02040503050406030204" pitchFamily="18" charset="0"/>
              </a:rPr>
              <a:t> yang </a:t>
            </a:r>
            <a:r>
              <a:rPr lang="en-US" sz="2400" dirty="0" err="1">
                <a:solidFill>
                  <a:schemeClr val="bg1"/>
                </a:solidFill>
                <a:latin typeface="Cambria" panose="02040503050406030204" pitchFamily="18" charset="0"/>
                <a:ea typeface="Cambria" panose="02040503050406030204" pitchFamily="18" charset="0"/>
              </a:rPr>
              <a:t>cenderung</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pragmatis</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Artinya</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penggunaan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benda-benda</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teknologi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dalam</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kehidupan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masyarakat</a:t>
            </a:r>
            <a:r>
              <a:rPr lang="en-US" sz="2400" dirty="0">
                <a:solidFill>
                  <a:schemeClr val="bg1"/>
                </a:solidFill>
                <a:latin typeface="Cambria" panose="02040503050406030204" pitchFamily="18" charset="0"/>
                <a:ea typeface="Cambria" panose="02040503050406030204" pitchFamily="18" charset="0"/>
              </a:rPr>
              <a:t> Indonesia </a:t>
            </a:r>
            <a:r>
              <a:rPr lang="en-US" sz="2400" dirty="0" err="1">
                <a:solidFill>
                  <a:schemeClr val="bg1"/>
                </a:solidFill>
                <a:latin typeface="Cambria" panose="02040503050406030204" pitchFamily="18" charset="0"/>
                <a:ea typeface="Cambria" panose="02040503050406030204" pitchFamily="18" charset="0"/>
              </a:rPr>
              <a:t>dewasa</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ini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telah</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menggantikan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peran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nilai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nilai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luhur</a:t>
            </a:r>
            <a:r>
              <a:rPr lang="en-US" sz="2400" dirty="0">
                <a:solidFill>
                  <a:schemeClr val="bg1"/>
                </a:solidFill>
                <a:latin typeface="Cambria" panose="02040503050406030204" pitchFamily="18" charset="0"/>
                <a:ea typeface="Cambria" panose="02040503050406030204" pitchFamily="18" charset="0"/>
              </a:rPr>
              <a:t> yang </a:t>
            </a:r>
            <a:r>
              <a:rPr lang="en-US" sz="2400" dirty="0" err="1">
                <a:solidFill>
                  <a:schemeClr val="bg1"/>
                </a:solidFill>
                <a:latin typeface="Cambria" panose="02040503050406030204" pitchFamily="18" charset="0"/>
                <a:ea typeface="Cambria" panose="02040503050406030204" pitchFamily="18" charset="0"/>
              </a:rPr>
              <a:t>diyakini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dapat</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menciptakan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kepribadian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manusia</a:t>
            </a:r>
            <a:r>
              <a:rPr lang="en-US" sz="2400" dirty="0">
                <a:solidFill>
                  <a:schemeClr val="bg1"/>
                </a:solidFill>
                <a:latin typeface="Cambria" panose="02040503050406030204" pitchFamily="18" charset="0"/>
                <a:ea typeface="Cambria" panose="02040503050406030204" pitchFamily="18" charset="0"/>
              </a:rPr>
              <a:t> Indonesia yang </a:t>
            </a:r>
            <a:r>
              <a:rPr lang="en-US" sz="2400" dirty="0" err="1">
                <a:solidFill>
                  <a:schemeClr val="bg1"/>
                </a:solidFill>
                <a:latin typeface="Cambria" panose="02040503050406030204" pitchFamily="18" charset="0"/>
                <a:ea typeface="Cambria" panose="02040503050406030204" pitchFamily="18" charset="0"/>
              </a:rPr>
              <a:t>memiliki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sifat</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sosial</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humanis</a:t>
            </a:r>
            <a:r>
              <a:rPr lang="en-US" sz="2400" dirty="0">
                <a:solidFill>
                  <a:schemeClr val="bg1"/>
                </a:solidFill>
                <a:latin typeface="Cambria" panose="02040503050406030204" pitchFamily="18" charset="0"/>
                <a:ea typeface="Cambria" panose="02040503050406030204" pitchFamily="18" charset="0"/>
              </a:rPr>
              <a:t>, dan </a:t>
            </a:r>
            <a:r>
              <a:rPr lang="en-US" sz="2400" dirty="0" err="1">
                <a:solidFill>
                  <a:schemeClr val="bg1"/>
                </a:solidFill>
                <a:latin typeface="Cambria" panose="02040503050406030204" pitchFamily="18" charset="0"/>
                <a:ea typeface="Cambria" panose="02040503050406030204" pitchFamily="18" charset="0"/>
              </a:rPr>
              <a:t>religius</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Selain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itu</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sifat</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tersebut</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kini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sudah</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mulai</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tergerus</a:t>
            </a:r>
            <a:r>
              <a:rPr lang="en-US" sz="2400" dirty="0">
                <a:solidFill>
                  <a:schemeClr val="bg1"/>
                </a:solidFill>
                <a:latin typeface="Cambria" panose="02040503050406030204" pitchFamily="18" charset="0"/>
                <a:ea typeface="Cambria" panose="02040503050406030204" pitchFamily="18" charset="0"/>
              </a:rPr>
              <a:t> dan </a:t>
            </a:r>
            <a:r>
              <a:rPr lang="en-US" sz="2400" dirty="0" err="1">
                <a:solidFill>
                  <a:schemeClr val="bg1"/>
                </a:solidFill>
                <a:latin typeface="Cambria" panose="02040503050406030204" pitchFamily="18" charset="0"/>
                <a:ea typeface="Cambria" panose="02040503050406030204" pitchFamily="18" charset="0"/>
              </a:rPr>
              <a:t>digantikan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sifat</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individualistis</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dehumanis</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pragmatis</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bahkan</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cenderung</a:t>
            </a:r>
            <a:r>
              <a:rPr lang="en-US" sz="2400" dirty="0">
                <a:solidFill>
                  <a:schemeClr val="bg1"/>
                </a:solidFill>
                <a:latin typeface="Cambria" panose="02040503050406030204" pitchFamily="18" charset="0"/>
                <a:ea typeface="Cambria" panose="02040503050406030204" pitchFamily="18" charset="0"/>
              </a:rPr>
              <a:t> </a:t>
            </a:r>
            <a:r>
              <a:rPr lang="en-US" sz="2400" dirty="0" err="1">
                <a:solidFill>
                  <a:schemeClr val="bg1"/>
                </a:solidFill>
                <a:latin typeface="Cambria" panose="02040503050406030204" pitchFamily="18" charset="0"/>
                <a:ea typeface="Cambria" panose="02040503050406030204" pitchFamily="18" charset="0"/>
              </a:rPr>
              <a:t>sekuler</a:t>
            </a:r>
            <a:r>
              <a:rPr lang="en-US" sz="2400" dirty="0">
                <a:solidFill>
                  <a:schemeClr val="bg1"/>
                </a:solidFill>
                <a:latin typeface="Cambria" panose="02040503050406030204" pitchFamily="18" charset="0"/>
                <a:ea typeface="Cambria" panose="02040503050406030204" pitchFamily="18" charset="0"/>
              </a:rPr>
              <a:t>.</a:t>
            </a:r>
            <a:endParaRPr lang="en-US" sz="2400" dirty="0">
              <a:solidFill>
                <a:schemeClr val="bg1"/>
              </a:solidFill>
              <a:latin typeface="Cambria" panose="02040503050406030204" pitchFamily="18" charset="0"/>
              <a:ea typeface="Cambria" panose="020405030504060302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126" y="-5175908"/>
            <a:ext cx="12192000" cy="16086409"/>
          </a:xfrm>
        </p:spPr>
        <p:txBody>
          <a:bodyPr>
            <a:noAutofit/>
          </a:bodyPr>
          <a:lstStyle/>
          <a:p>
            <a:pPr>
              <a:buFont typeface="Wingdings" panose="05000000000000000000" pitchFamily="2" charset="2"/>
              <a:buChar char="v"/>
            </a:pPr>
            <a:r>
              <a:rPr lang="en-US" sz="2800" dirty="0">
                <a:latin typeface="Arial Rounded MT Bold" panose="020F0704030504030204" pitchFamily="34" charset="0"/>
              </a:rPr>
              <a:t>Pancasila </a:t>
            </a:r>
            <a:r>
              <a:rPr lang="en-US" sz="2800" dirty="0" err="1">
                <a:latin typeface="Arial Rounded MT Bold" panose="020F0704030504030204" pitchFamily="34" charset="0"/>
              </a:rPr>
              <a:t>Merupakan</a:t>
            </a:r>
            <a:r>
              <a:rPr lang="en-US" sz="2800" dirty="0">
                <a:latin typeface="Arial Rounded MT Bold" panose="020F0704030504030204" pitchFamily="34" charset="0"/>
              </a:rPr>
              <a:t> </a:t>
            </a:r>
            <a:r>
              <a:rPr lang="en-US" sz="2800" dirty="0" err="1">
                <a:latin typeface="Arial Rounded MT Bold" panose="020F0704030504030204" pitchFamily="34" charset="0"/>
              </a:rPr>
              <a:t>Sumber</a:t>
            </a:r>
            <a:r>
              <a:rPr lang="en-US" sz="2800" dirty="0">
                <a:latin typeface="Arial Rounded MT Bold" panose="020F0704030504030204" pitchFamily="34" charset="0"/>
              </a:rPr>
              <a:t> </a:t>
            </a:r>
            <a:r>
              <a:rPr lang="en-US" sz="2800" dirty="0" err="1">
                <a:latin typeface="Arial Rounded MT Bold" panose="020F0704030504030204" pitchFamily="34" charset="0"/>
              </a:rPr>
              <a:t>Historis</a:t>
            </a:r>
            <a:r>
              <a:rPr lang="en-US" sz="2800" dirty="0">
                <a:latin typeface="Arial Rounded MT Bold" panose="020F0704030504030204" pitchFamily="34" charset="0"/>
              </a:rPr>
              <a:t>, </a:t>
            </a:r>
            <a:r>
              <a:rPr lang="en-US" sz="2800" dirty="0" err="1">
                <a:latin typeface="Arial Rounded MT Bold" panose="020F0704030504030204" pitchFamily="34" charset="0"/>
              </a:rPr>
              <a:t>politis</a:t>
            </a:r>
            <a:r>
              <a:rPr lang="en-US" sz="2800" dirty="0">
                <a:latin typeface="Arial Rounded MT Bold" panose="020F0704030504030204" pitchFamily="34" charset="0"/>
              </a:rPr>
              <a:t> &amp; </a:t>
            </a:r>
            <a:r>
              <a:rPr lang="en-US" sz="2800" dirty="0" err="1">
                <a:latin typeface="Arial Rounded MT Bold" panose="020F0704030504030204" pitchFamily="34" charset="0"/>
              </a:rPr>
              <a:t>Sosiologis</a:t>
            </a:r>
            <a:r>
              <a:rPr lang="en-US" sz="2800" dirty="0">
                <a:latin typeface="Arial Rounded MT Bold" panose="020F0704030504030204" pitchFamily="34" charset="0"/>
              </a:rPr>
              <a:t> </a:t>
            </a:r>
            <a:r>
              <a:rPr lang="en-US" sz="2800" dirty="0" err="1">
                <a:latin typeface="Arial Rounded MT Bold" panose="020F0704030504030204" pitchFamily="34" charset="0"/>
              </a:rPr>
              <a:t>dalam</a:t>
            </a:r>
            <a:r>
              <a:rPr lang="en-US" sz="2800" dirty="0">
                <a:latin typeface="Arial Rounded MT Bold" panose="020F0704030504030204" pitchFamily="34" charset="0"/>
              </a:rPr>
              <a:t> </a:t>
            </a:r>
            <a:r>
              <a:rPr lang="en-US" sz="2800" dirty="0" err="1">
                <a:latin typeface="Arial Rounded MT Bold" panose="020F0704030504030204" pitchFamily="34" charset="0"/>
              </a:rPr>
              <a:t>Pengembangan</a:t>
            </a:r>
            <a:r>
              <a:rPr lang="en-US" sz="2800" dirty="0">
                <a:latin typeface="Arial Rounded MT Bold" panose="020F0704030504030204" pitchFamily="34" charset="0"/>
              </a:rPr>
              <a:t> </a:t>
            </a:r>
            <a:r>
              <a:rPr lang="en-US" sz="2800" dirty="0" err="1">
                <a:latin typeface="Arial Rounded MT Bold" panose="020F0704030504030204" pitchFamily="34" charset="0"/>
              </a:rPr>
              <a:t>Ilmu</a:t>
            </a:r>
            <a:endParaRPr lang="en-US" sz="2800" dirty="0">
              <a:latin typeface="Arial Rounded MT Bold" panose="020F0704030504030204" pitchFamily="34" charset="0"/>
            </a:endParaRPr>
          </a:p>
          <a:p>
            <a:pPr marL="0" indent="0">
              <a:buNone/>
            </a:pPr>
            <a:r>
              <a:rPr lang="en-US" sz="2400" dirty="0"/>
              <a:t>1.	</a:t>
            </a:r>
            <a:r>
              <a:rPr lang="en-US" b="1" dirty="0" err="1">
                <a:latin typeface="Cambria" panose="02040503050406030204" pitchFamily="18" charset="0"/>
                <a:ea typeface="Cambria" panose="02040503050406030204" pitchFamily="18" charset="0"/>
              </a:rPr>
              <a:t>Sumber</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historis</a:t>
            </a:r>
            <a:r>
              <a:rPr lang="en-US" b="1" dirty="0">
                <a:latin typeface="Cambria" panose="02040503050406030204" pitchFamily="18" charset="0"/>
                <a:ea typeface="Cambria" panose="02040503050406030204" pitchFamily="18" charset="0"/>
              </a:rPr>
              <a:t> Pancasila </a:t>
            </a:r>
            <a:r>
              <a:rPr lang="en-US" b="1" dirty="0" err="1">
                <a:latin typeface="Cambria" panose="02040503050406030204" pitchFamily="18" charset="0"/>
                <a:ea typeface="Cambria" panose="02040503050406030204" pitchFamily="18" charset="0"/>
              </a:rPr>
              <a:t>sebagai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dasar</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nilai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dalam</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pengembangan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ilmu</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dapat</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ditelusuri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dalam</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Pembukaan</a:t>
            </a:r>
            <a:r>
              <a:rPr lang="en-US" b="1" dirty="0">
                <a:latin typeface="Cambria" panose="02040503050406030204" pitchFamily="18" charset="0"/>
                <a:ea typeface="Cambria" panose="02040503050406030204" pitchFamily="18" charset="0"/>
              </a:rPr>
              <a:t> UUD 1945 di </a:t>
            </a:r>
            <a:r>
              <a:rPr lang="en-US" b="1" dirty="0" err="1">
                <a:latin typeface="Cambria" panose="02040503050406030204" pitchFamily="18" charset="0"/>
                <a:ea typeface="Cambria" panose="02040503050406030204" pitchFamily="18" charset="0"/>
              </a:rPr>
              <a:t>Alinia</a:t>
            </a:r>
            <a:r>
              <a:rPr lang="en-US" b="1" dirty="0">
                <a:latin typeface="Cambria" panose="02040503050406030204" pitchFamily="18" charset="0"/>
                <a:ea typeface="Cambria" panose="02040503050406030204" pitchFamily="18" charset="0"/>
              </a:rPr>
              <a:t> ke-4 pada kata “…</a:t>
            </a:r>
            <a:r>
              <a:rPr lang="en-US" b="1" dirty="0" err="1">
                <a:latin typeface="Cambria" panose="02040503050406030204" pitchFamily="18" charset="0"/>
                <a:ea typeface="Cambria" panose="02040503050406030204" pitchFamily="18" charset="0"/>
              </a:rPr>
              <a:t>mencerdaskan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kehidupan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bangsa</a:t>
            </a:r>
            <a:r>
              <a:rPr lang="en-US" b="1" dirty="0">
                <a:latin typeface="Cambria" panose="02040503050406030204" pitchFamily="18" charset="0"/>
                <a:ea typeface="Cambria" panose="02040503050406030204" pitchFamily="18" charset="0"/>
              </a:rPr>
              <a:t>”.</a:t>
            </a:r>
            <a:endParaRPr lang="en-US" b="1" dirty="0">
              <a:latin typeface="Cambria" panose="02040503050406030204" pitchFamily="18" charset="0"/>
              <a:ea typeface="Cambria" panose="02040503050406030204" pitchFamily="18" charset="0"/>
            </a:endParaRPr>
          </a:p>
          <a:p>
            <a:pPr marL="0" indent="0">
              <a:buNone/>
            </a:pPr>
            <a:r>
              <a:rPr lang="en-US" b="1" dirty="0">
                <a:latin typeface="Cambria" panose="02040503050406030204" pitchFamily="18" charset="0"/>
                <a:ea typeface="Cambria" panose="02040503050406030204" pitchFamily="18" charset="0"/>
              </a:rPr>
              <a:t>2.	</a:t>
            </a:r>
            <a:r>
              <a:rPr lang="en-US" b="1" dirty="0" err="1">
                <a:latin typeface="Cambria" panose="02040503050406030204" pitchFamily="18" charset="0"/>
                <a:ea typeface="Cambria" panose="02040503050406030204" pitchFamily="18" charset="0"/>
              </a:rPr>
              <a:t>Sumber</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sosio;ogis</a:t>
            </a:r>
            <a:r>
              <a:rPr lang="en-US" b="1" dirty="0">
                <a:latin typeface="Cambria" panose="02040503050406030204" pitchFamily="18" charset="0"/>
                <a:ea typeface="Cambria" panose="02040503050406030204" pitchFamily="18" charset="0"/>
              </a:rPr>
              <a:t> Pancasila </a:t>
            </a:r>
            <a:r>
              <a:rPr lang="en-US" b="1" dirty="0" err="1">
                <a:latin typeface="Cambria" panose="02040503050406030204" pitchFamily="18" charset="0"/>
                <a:ea typeface="Cambria" panose="02040503050406030204" pitchFamily="18" charset="0"/>
              </a:rPr>
              <a:t>sebagai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dasar</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nilai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dalam</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pengembangan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ilmu</a:t>
            </a:r>
            <a:r>
              <a:rPr lang="en-US" b="1" dirty="0">
                <a:latin typeface="Cambria" panose="02040503050406030204" pitchFamily="18" charset="0"/>
                <a:ea typeface="Cambria" panose="02040503050406030204" pitchFamily="18" charset="0"/>
              </a:rPr>
              <a:t> yang </a:t>
            </a:r>
            <a:r>
              <a:rPr lang="en-US" b="1" dirty="0" err="1">
                <a:latin typeface="Cambria" panose="02040503050406030204" pitchFamily="18" charset="0"/>
                <a:ea typeface="Cambria" panose="02040503050406030204" pitchFamily="18" charset="0"/>
              </a:rPr>
              <a:t>didapati</a:t>
            </a:r>
            <a:r>
              <a:rPr lang="en-US" b="1" dirty="0">
                <a:latin typeface="Cambria" panose="02040503050406030204" pitchFamily="18" charset="0"/>
                <a:ea typeface="Cambria" panose="02040503050406030204" pitchFamily="18" charset="0"/>
              </a:rPr>
              <a:t> pada </a:t>
            </a:r>
            <a:r>
              <a:rPr lang="en-US" b="1" dirty="0" err="1">
                <a:latin typeface="Cambria" panose="02040503050406030204" pitchFamily="18" charset="0"/>
                <a:ea typeface="Cambria" panose="02040503050406030204" pitchFamily="18" charset="0"/>
              </a:rPr>
              <a:t>sikap</a:t>
            </a:r>
            <a:r>
              <a:rPr lang="en-US" b="1" dirty="0">
                <a:latin typeface="Cambria" panose="02040503050406030204" pitchFamily="18" charset="0"/>
                <a:ea typeface="Cambria" panose="02040503050406030204" pitchFamily="18" charset="0"/>
              </a:rPr>
              <a:t> Masyarakat yang sangat </a:t>
            </a:r>
            <a:r>
              <a:rPr lang="en-US" b="1" dirty="0" err="1">
                <a:latin typeface="Cambria" panose="02040503050406030204" pitchFamily="18" charset="0"/>
                <a:ea typeface="Cambria" panose="02040503050406030204" pitchFamily="18" charset="0"/>
              </a:rPr>
              <a:t>memperhatikan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dimensi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ketuhanan</a:t>
            </a:r>
            <a:r>
              <a:rPr lang="en-US" b="1" dirty="0">
                <a:latin typeface="Cambria" panose="02040503050406030204" pitchFamily="18" charset="0"/>
                <a:ea typeface="Cambria" panose="02040503050406030204" pitchFamily="18" charset="0"/>
              </a:rPr>
              <a:t> dan </a:t>
            </a:r>
            <a:r>
              <a:rPr lang="en-US" b="1" dirty="0" err="1">
                <a:latin typeface="Cambria" panose="02040503050406030204" pitchFamily="18" charset="0"/>
                <a:ea typeface="Cambria" panose="02040503050406030204" pitchFamily="18" charset="0"/>
              </a:rPr>
              <a:t>kemanusiaan</a:t>
            </a:r>
            <a:r>
              <a:rPr lang="en-US" b="1" dirty="0">
                <a:latin typeface="Cambria" panose="02040503050406030204" pitchFamily="18" charset="0"/>
                <a:ea typeface="Cambria" panose="02040503050406030204" pitchFamily="18" charset="0"/>
              </a:rPr>
              <a:t>.</a:t>
            </a:r>
            <a:endParaRPr lang="en-US" b="1" dirty="0">
              <a:latin typeface="Cambria" panose="02040503050406030204" pitchFamily="18" charset="0"/>
              <a:ea typeface="Cambria" panose="02040503050406030204" pitchFamily="18" charset="0"/>
            </a:endParaRPr>
          </a:p>
          <a:p>
            <a:pPr marL="0" indent="0">
              <a:buNone/>
            </a:pPr>
            <a:r>
              <a:rPr lang="en-US" b="1" dirty="0">
                <a:latin typeface="Cambria" panose="02040503050406030204" pitchFamily="18" charset="0"/>
                <a:ea typeface="Cambria" panose="02040503050406030204" pitchFamily="18" charset="0"/>
              </a:rPr>
              <a:t>3.	</a:t>
            </a:r>
            <a:r>
              <a:rPr lang="en-US" b="1" dirty="0" err="1">
                <a:latin typeface="Cambria" panose="02040503050406030204" pitchFamily="18" charset="0"/>
                <a:ea typeface="Cambria" panose="02040503050406030204" pitchFamily="18" charset="0"/>
              </a:rPr>
              <a:t>Sumber</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politis</a:t>
            </a:r>
            <a:r>
              <a:rPr lang="en-US" b="1" dirty="0">
                <a:latin typeface="Cambria" panose="02040503050406030204" pitchFamily="18" charset="0"/>
                <a:ea typeface="Cambria" panose="02040503050406030204" pitchFamily="18" charset="0"/>
              </a:rPr>
              <a:t> Pancasila </a:t>
            </a:r>
            <a:r>
              <a:rPr lang="en-US" b="1" dirty="0" err="1">
                <a:latin typeface="Cambria" panose="02040503050406030204" pitchFamily="18" charset="0"/>
                <a:ea typeface="Cambria" panose="02040503050406030204" pitchFamily="18" charset="0"/>
              </a:rPr>
              <a:t>sebagai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dasar</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nilai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dalam</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pengembangan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ilmu</a:t>
            </a:r>
            <a:r>
              <a:rPr lang="en-US" b="1" dirty="0">
                <a:latin typeface="Cambria" panose="02040503050406030204" pitchFamily="18" charset="0"/>
                <a:ea typeface="Cambria" panose="02040503050406030204" pitchFamily="18" charset="0"/>
              </a:rPr>
              <a:t> :</a:t>
            </a:r>
            <a:endParaRPr lang="en-US" b="1" dirty="0">
              <a:latin typeface="Cambria" panose="02040503050406030204" pitchFamily="18" charset="0"/>
              <a:ea typeface="Cambria" panose="02040503050406030204" pitchFamily="18" charset="0"/>
            </a:endParaRPr>
          </a:p>
          <a:p>
            <a:pPr marL="0" indent="0">
              <a:buNone/>
            </a:pPr>
            <a:r>
              <a:rPr lang="en-US" b="1" dirty="0">
                <a:latin typeface="Cambria" panose="02040503050406030204" pitchFamily="18" charset="0"/>
                <a:ea typeface="Cambria" panose="02040503050406030204" pitchFamily="18" charset="0"/>
              </a:rPr>
              <a:t>•</a:t>
            </a:r>
            <a:r>
              <a:rPr lang="en-US" b="1" i="1" dirty="0">
                <a:latin typeface="Cambria" panose="02040503050406030204" pitchFamily="18" charset="0"/>
                <a:ea typeface="Cambria" panose="02040503050406030204" pitchFamily="18" charset="0"/>
              </a:rPr>
              <a:t>Orde lama</a:t>
            </a:r>
            <a:r>
              <a:rPr lang="en-US" b="1" dirty="0">
                <a:latin typeface="Cambria" panose="02040503050406030204" pitchFamily="18" charset="0"/>
                <a:ea typeface="Cambria" panose="02040503050406030204" pitchFamily="18" charset="0"/>
              </a:rPr>
              <a:t>, Pancasila </a:t>
            </a:r>
            <a:r>
              <a:rPr lang="en-US" b="1" dirty="0" err="1">
                <a:latin typeface="Cambria" panose="02040503050406030204" pitchFamily="18" charset="0"/>
                <a:ea typeface="Cambria" panose="02040503050406030204" pitchFamily="18" charset="0"/>
              </a:rPr>
              <a:t>sebagai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dsar</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nilai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pengembangan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atau</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orientasi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ilmu</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pidato</a:t>
            </a:r>
            <a:r>
              <a:rPr lang="en-US" b="1" dirty="0">
                <a:latin typeface="Cambria" panose="02040503050406030204" pitchFamily="18" charset="0"/>
                <a:ea typeface="Cambria" panose="02040503050406030204" pitchFamily="18" charset="0"/>
              </a:rPr>
              <a:t> Soekarno di UGM pada 19 September 1951).</a:t>
            </a:r>
            <a:endParaRPr lang="en-US" b="1" dirty="0">
              <a:latin typeface="Cambria" panose="02040503050406030204" pitchFamily="18" charset="0"/>
              <a:ea typeface="Cambria" panose="02040503050406030204" pitchFamily="18" charset="0"/>
            </a:endParaRPr>
          </a:p>
          <a:p>
            <a:pPr marL="0" indent="0">
              <a:buNone/>
            </a:pPr>
            <a:r>
              <a:rPr lang="en-US" sz="2400" dirty="0">
                <a:latin typeface="Cambria" panose="02040503050406030204" pitchFamily="18" charset="0"/>
                <a:ea typeface="Cambria" panose="02040503050406030204" pitchFamily="18" charset="0"/>
              </a:rPr>
              <a:t>•</a:t>
            </a:r>
            <a:r>
              <a:rPr lang="en-US" sz="2400" b="1" i="1" dirty="0">
                <a:latin typeface="Cambria" panose="02040503050406030204" pitchFamily="18" charset="0"/>
                <a:ea typeface="Cambria" panose="02040503050406030204" pitchFamily="18" charset="0"/>
              </a:rPr>
              <a:t>Orde </a:t>
            </a:r>
            <a:r>
              <a:rPr lang="en-US" sz="2400" b="1" i="1" dirty="0" err="1">
                <a:latin typeface="Cambria" panose="02040503050406030204" pitchFamily="18" charset="0"/>
                <a:ea typeface="Cambria" panose="02040503050406030204" pitchFamily="18" charset="0"/>
              </a:rPr>
              <a:t>baru</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disinggung</a:t>
            </a:r>
            <a:r>
              <a:rPr lang="en-US" sz="2400" b="1" dirty="0">
                <a:latin typeface="Cambria" panose="02040503050406030204" pitchFamily="18" charset="0"/>
                <a:ea typeface="Cambria" panose="02040503050406030204" pitchFamily="18" charset="0"/>
              </a:rPr>
              <a:t> oleh </a:t>
            </a:r>
            <a:r>
              <a:rPr lang="en-US" sz="2400" b="1" dirty="0" err="1">
                <a:latin typeface="Cambria" panose="02040503050406030204" pitchFamily="18" charset="0"/>
                <a:ea typeface="Cambria" panose="02040503050406030204" pitchFamily="18" charset="0"/>
              </a:rPr>
              <a:t>Soeharto</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saat</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memberikan</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sambutan</a:t>
            </a:r>
            <a:r>
              <a:rPr lang="en-US" sz="2400" b="1" dirty="0">
                <a:latin typeface="Cambria" panose="02040503050406030204" pitchFamily="18" charset="0"/>
                <a:ea typeface="Cambria" panose="02040503050406030204" pitchFamily="18" charset="0"/>
              </a:rPr>
              <a:t> pada </a:t>
            </a:r>
            <a:r>
              <a:rPr lang="en-US" sz="2400" b="1" dirty="0" err="1">
                <a:latin typeface="Cambria" panose="02040503050406030204" pitchFamily="18" charset="0"/>
                <a:ea typeface="Cambria" panose="02040503050406030204" pitchFamily="18" charset="0"/>
              </a:rPr>
              <a:t>Kongres</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Pengetahuan</a:t>
            </a:r>
            <a:r>
              <a:rPr lang="en-US" sz="2400" b="1" dirty="0">
                <a:latin typeface="Cambria" panose="02040503050406030204" pitchFamily="18" charset="0"/>
                <a:ea typeface="Cambria" panose="02040503050406030204" pitchFamily="18" charset="0"/>
              </a:rPr>
              <a:t> Nasional IV, 1986 di Jakarta.</a:t>
            </a:r>
            <a:endParaRPr lang="en-US" sz="2400" b="1" dirty="0">
              <a:latin typeface="Cambria" panose="02040503050406030204" pitchFamily="18" charset="0"/>
              <a:ea typeface="Cambria" panose="02040503050406030204" pitchFamily="18" charset="0"/>
            </a:endParaRPr>
          </a:p>
          <a:p>
            <a:pPr marL="0" indent="0">
              <a:buNone/>
            </a:pPr>
            <a:r>
              <a:rPr lang="en-US" sz="2400" b="1" dirty="0">
                <a:latin typeface="Cambria" panose="02040503050406030204" pitchFamily="18" charset="0"/>
                <a:ea typeface="Cambria" panose="02040503050406030204" pitchFamily="18" charset="0"/>
              </a:rPr>
              <a:t>•</a:t>
            </a:r>
            <a:r>
              <a:rPr lang="en-US" sz="2400" b="1" i="1" dirty="0">
                <a:latin typeface="Cambria" panose="02040503050406030204" pitchFamily="18" charset="0"/>
                <a:ea typeface="Cambria" panose="02040503050406030204" pitchFamily="18" charset="0"/>
              </a:rPr>
              <a:t>Reformasi</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dalam</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pidato</a:t>
            </a:r>
            <a:r>
              <a:rPr lang="en-US" sz="2400" b="1" dirty="0">
                <a:latin typeface="Cambria" panose="02040503050406030204" pitchFamily="18" charset="0"/>
                <a:ea typeface="Cambria" panose="02040503050406030204" pitchFamily="18" charset="0"/>
              </a:rPr>
              <a:t> BJ. Habib </a:t>
            </a:r>
            <a:r>
              <a:rPr lang="en-US" sz="2400" b="1" dirty="0" err="1">
                <a:latin typeface="Cambria" panose="02040503050406030204" pitchFamily="18" charset="0"/>
                <a:ea typeface="Cambria" panose="02040503050406030204" pitchFamily="18" charset="0"/>
              </a:rPr>
              <a:t>ie</a:t>
            </a:r>
            <a:r>
              <a:rPr lang="en-US" sz="2400" b="1" dirty="0">
                <a:latin typeface="Cambria" panose="02040503050406030204" pitchFamily="18" charset="0"/>
                <a:ea typeface="Cambria" panose="02040503050406030204" pitchFamily="18" charset="0"/>
              </a:rPr>
              <a:t> 1 </a:t>
            </a:r>
            <a:r>
              <a:rPr lang="en-US" sz="2400" b="1" dirty="0" err="1">
                <a:latin typeface="Cambria" panose="02040503050406030204" pitchFamily="18" charset="0"/>
                <a:ea typeface="Cambria" panose="02040503050406030204" pitchFamily="18" charset="0"/>
              </a:rPr>
              <a:t>Juni</a:t>
            </a:r>
            <a:r>
              <a:rPr lang="en-US" sz="2400" b="1" dirty="0">
                <a:latin typeface="Cambria" panose="02040503050406030204" pitchFamily="18" charset="0"/>
                <a:ea typeface="Cambria" panose="02040503050406030204" pitchFamily="18" charset="0"/>
              </a:rPr>
              <a:t> 2011, </a:t>
            </a:r>
            <a:r>
              <a:rPr lang="en-US" sz="2400" b="1" dirty="0" err="1">
                <a:latin typeface="Cambria" panose="02040503050406030204" pitchFamily="18" charset="0"/>
                <a:ea typeface="Cambria" panose="02040503050406030204" pitchFamily="18" charset="0"/>
              </a:rPr>
              <a:t>ditegaskan</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bahwa</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penjabaran</a:t>
            </a:r>
            <a:r>
              <a:rPr lang="en-US" sz="2400" b="1" dirty="0">
                <a:latin typeface="Cambria" panose="02040503050406030204" pitchFamily="18" charset="0"/>
                <a:ea typeface="Cambria" panose="02040503050406030204" pitchFamily="18" charset="0"/>
              </a:rPr>
              <a:t> Pancasila </a:t>
            </a:r>
            <a:r>
              <a:rPr lang="en-US" sz="2400" b="1" dirty="0" err="1">
                <a:latin typeface="Cambria" panose="02040503050406030204" pitchFamily="18" charset="0"/>
                <a:ea typeface="Cambria" panose="02040503050406030204" pitchFamily="18" charset="0"/>
              </a:rPr>
              <a:t>sebagai</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dasar</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nilai</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dalam</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berbagai</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kebijakan</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penyelenggaraan</a:t>
            </a:r>
            <a:r>
              <a:rPr lang="en-US" sz="2400" b="1" dirty="0">
                <a:latin typeface="Cambria" panose="02040503050406030204" pitchFamily="18" charset="0"/>
                <a:ea typeface="Cambria" panose="02040503050406030204" pitchFamily="18" charset="0"/>
              </a:rPr>
              <a:t> negara </a:t>
            </a:r>
            <a:r>
              <a:rPr lang="en-US" sz="2400" b="1" dirty="0" err="1">
                <a:latin typeface="Cambria" panose="02040503050406030204" pitchFamily="18" charset="0"/>
                <a:ea typeface="Cambria" panose="02040503050406030204" pitchFamily="18" charset="0"/>
              </a:rPr>
              <a:t>merupakan</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bentuk</a:t>
            </a:r>
            <a:r>
              <a:rPr lang="en-US" sz="2400" b="1" dirty="0">
                <a:latin typeface="Cambria" panose="02040503050406030204" pitchFamily="18" charset="0"/>
                <a:ea typeface="Cambria" panose="02040503050406030204" pitchFamily="18" charset="0"/>
              </a:rPr>
              <a:t> Upaya </a:t>
            </a:r>
            <a:r>
              <a:rPr lang="en-US" sz="2400" b="1" dirty="0" err="1">
                <a:latin typeface="Cambria" panose="02040503050406030204" pitchFamily="18" charset="0"/>
                <a:ea typeface="Cambria" panose="02040503050406030204" pitchFamily="18" charset="0"/>
              </a:rPr>
              <a:t>untuk</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mengaktualisasikan</a:t>
            </a:r>
            <a:r>
              <a:rPr lang="en-US" sz="2400" b="1" dirty="0">
                <a:latin typeface="Cambria" panose="02040503050406030204" pitchFamily="18" charset="0"/>
                <a:ea typeface="Cambria" panose="02040503050406030204" pitchFamily="18" charset="0"/>
              </a:rPr>
              <a:t> Pancasila </a:t>
            </a:r>
            <a:r>
              <a:rPr lang="en-US" sz="2400" b="1" dirty="0" err="1">
                <a:latin typeface="Cambria" panose="02040503050406030204" pitchFamily="18" charset="0"/>
                <a:ea typeface="Cambria" panose="02040503050406030204" pitchFamily="18" charset="0"/>
              </a:rPr>
              <a:t>dalam</a:t>
            </a:r>
            <a:r>
              <a:rPr lang="en-US" sz="2400" b="1" dirty="0">
                <a:latin typeface="Cambria" panose="02040503050406030204" pitchFamily="18" charset="0"/>
                <a:ea typeface="Cambria" panose="02040503050406030204" pitchFamily="18" charset="0"/>
              </a:rPr>
              <a:t> </a:t>
            </a:r>
            <a:r>
              <a:rPr lang="en-US" sz="2400" b="1" dirty="0" err="1">
                <a:latin typeface="Cambria" panose="02040503050406030204" pitchFamily="18" charset="0"/>
                <a:ea typeface="Cambria" panose="02040503050406030204" pitchFamily="18" charset="0"/>
              </a:rPr>
              <a:t>kehidupan</a:t>
            </a:r>
            <a:r>
              <a:rPr lang="en-US" sz="2400" b="1" dirty="0">
                <a:latin typeface="Cambria" panose="02040503050406030204" pitchFamily="18" charset="0"/>
                <a:ea typeface="Cambria" panose="02040503050406030204" pitchFamily="18" charset="0"/>
              </a:rPr>
              <a:t>.</a:t>
            </a:r>
            <a:endParaRPr lang="en-US" sz="2400" b="1" dirty="0">
              <a:latin typeface="Cambria" panose="02040503050406030204" pitchFamily="18" charset="0"/>
              <a:ea typeface="Cambria" panose="020405030504060302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otak Teks 1"/>
          <p:cNvSpPr txBox="1"/>
          <p:nvPr/>
        </p:nvSpPr>
        <p:spPr>
          <a:xfrm>
            <a:off x="397565" y="260501"/>
            <a:ext cx="10926927" cy="584775"/>
          </a:xfrm>
          <a:prstGeom prst="rect">
            <a:avLst/>
          </a:prstGeom>
          <a:ln w="57150">
            <a:solidFill>
              <a:schemeClr val="bg1"/>
            </a:solidFill>
          </a:ln>
        </p:spPr>
        <p:style>
          <a:lnRef idx="0">
            <a:schemeClr val="accent6"/>
          </a:lnRef>
          <a:fillRef idx="3">
            <a:schemeClr val="accent6"/>
          </a:fillRef>
          <a:effectRef idx="3">
            <a:schemeClr val="accent6"/>
          </a:effectRef>
          <a:fontRef idx="minor">
            <a:schemeClr val="lt1"/>
          </a:fontRef>
        </p:style>
        <p:txBody>
          <a:bodyPr wrap="square" rtlCol="0">
            <a:spAutoFit/>
          </a:bodyPr>
          <a:lstStyle/>
          <a:p>
            <a:pPr marL="457200" indent="-457200">
              <a:buFont typeface="Wingdings" panose="05000000000000000000" pitchFamily="2" charset="2"/>
              <a:buChar char="v"/>
            </a:pPr>
            <a:r>
              <a:rPr lang="en-US" sz="3200" dirty="0" err="1">
                <a:solidFill>
                  <a:schemeClr val="bg1"/>
                </a:solidFill>
                <a:latin typeface="Cambria" panose="02040503050406030204" pitchFamily="18" charset="0"/>
                <a:ea typeface="Cambria" panose="02040503050406030204" pitchFamily="18" charset="0"/>
              </a:rPr>
              <a:t>Tantangan</a:t>
            </a:r>
            <a:r>
              <a:rPr lang="en-US" sz="3200" dirty="0">
                <a:solidFill>
                  <a:schemeClr val="bg1"/>
                </a:solidFill>
                <a:latin typeface="Cambria" panose="02040503050406030204" pitchFamily="18" charset="0"/>
                <a:ea typeface="Cambria" panose="02040503050406030204" pitchFamily="18" charset="0"/>
              </a:rPr>
              <a:t> Pancasila </a:t>
            </a:r>
            <a:r>
              <a:rPr lang="en-US" sz="3200" dirty="0" err="1">
                <a:solidFill>
                  <a:schemeClr val="bg1"/>
                </a:solidFill>
                <a:latin typeface="Cambria" panose="02040503050406030204" pitchFamily="18" charset="0"/>
                <a:ea typeface="Cambria" panose="02040503050406030204" pitchFamily="18" charset="0"/>
              </a:rPr>
              <a:t>sebagai</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dasar</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Pengembangan</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Ilmu</a:t>
            </a:r>
            <a:endParaRPr lang="en-US" sz="3200" dirty="0">
              <a:solidFill>
                <a:schemeClr val="bg1"/>
              </a:solidFill>
              <a:latin typeface="Cambria" panose="02040503050406030204" pitchFamily="18" charset="0"/>
              <a:ea typeface="Cambria" panose="02040503050406030204" pitchFamily="18" charset="0"/>
            </a:endParaRPr>
          </a:p>
        </p:txBody>
      </p:sp>
      <p:sp>
        <p:nvSpPr>
          <p:cNvPr id="6" name="Kotak Teks 5"/>
          <p:cNvSpPr txBox="1"/>
          <p:nvPr/>
        </p:nvSpPr>
        <p:spPr>
          <a:xfrm>
            <a:off x="287383" y="1084217"/>
            <a:ext cx="11507052" cy="4708981"/>
          </a:xfrm>
          <a:prstGeom prst="rect">
            <a:avLst/>
          </a:prstGeom>
          <a:ln w="57150">
            <a:solidFill>
              <a:schemeClr val="bg1">
                <a:alpha val="60000"/>
              </a:schemeClr>
            </a:solidFill>
          </a:ln>
        </p:spPr>
        <p:style>
          <a:lnRef idx="1">
            <a:schemeClr val="accent3"/>
          </a:lnRef>
          <a:fillRef idx="3">
            <a:schemeClr val="accent3"/>
          </a:fillRef>
          <a:effectRef idx="2">
            <a:schemeClr val="accent3"/>
          </a:effectRef>
          <a:fontRef idx="minor">
            <a:schemeClr val="lt1"/>
          </a:fontRef>
        </p:style>
        <p:txBody>
          <a:bodyPr wrap="square">
            <a:spAutoFit/>
          </a:bodyPr>
          <a:lstStyle/>
          <a:p>
            <a:pPr algn="just"/>
            <a:r>
              <a:rPr lang="en-US" sz="2000">
                <a:solidFill>
                  <a:schemeClr val="bg1"/>
                </a:solidFill>
                <a:latin typeface="Cambria" panose="02040503050406030204" pitchFamily="18" charset="0"/>
                <a:ea typeface="Cambria" panose="02040503050406030204" pitchFamily="18" charset="0"/>
              </a:rPr>
              <a:t>Ada beberapa bentuk tantangan terhadap Pancasila sebagai dasar pengembangan iptek di Indonesia:</a:t>
            </a:r>
            <a:endParaRPr lang="en-US" sz="200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a:solidFill>
                  <a:schemeClr val="bg1"/>
                </a:solidFill>
                <a:latin typeface="Cambria" panose="02040503050406030204" pitchFamily="18" charset="0"/>
                <a:ea typeface="Cambria" panose="02040503050406030204" pitchFamily="18" charset="0"/>
              </a:rPr>
              <a:t>Kapitalisme yang sebagai menguasai perekonomian dunia, termasuk Indonesia. Akibatnya, ruang bagi penerapan nilai-nilai Pancasila sebagai dasar pengembangan ilmu menjadi terbatas. Upaya bagi pengembangan sistem ekonomi Pancasila yang pernah dirintis Prof. Mubyarto pada 1980- an belum menemukan wujud nyata yang dapat diandalkan untuk menangkal dan menyaingi sistem ekonomi yang berorientasi pada pemilik modal besar.</a:t>
            </a:r>
            <a:endParaRPr lang="en-US" sz="200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a:solidFill>
                  <a:schemeClr val="bg1"/>
                </a:solidFill>
                <a:latin typeface="Cambria" panose="02040503050406030204" pitchFamily="18" charset="0"/>
                <a:ea typeface="Cambria" panose="02040503050406030204" pitchFamily="18" charset="0"/>
              </a:rPr>
              <a:t>Globalisasi yang menyebabkan lemahnya daya saing bangsa Indonesia dalam pengembangan iptek sehingga Indonesia lebih berkedudukan sebagai konsumen daripada produsen dibandingkan dengan negara- negara lain.</a:t>
            </a:r>
            <a:endParaRPr lang="en-US" sz="200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a:solidFill>
                  <a:schemeClr val="bg1"/>
                </a:solidFill>
                <a:latin typeface="Cambria" panose="02040503050406030204" pitchFamily="18" charset="0"/>
                <a:ea typeface="Cambria" panose="02040503050406030204" pitchFamily="18" charset="0"/>
              </a:rPr>
              <a:t>Konsumerisme menyebabkan negara Indonesia menjadi pasar bagi produk teknologi negara lain yang lebih maju ipteknya. Pancasila sebagai pengembangan ilmu baru pada taraf wacana yang belum berada pada tingkat aplikasi kebijakan negara.</a:t>
            </a:r>
            <a:endParaRPr lang="en-US" sz="200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a:solidFill>
                  <a:schemeClr val="bg1"/>
                </a:solidFill>
                <a:latin typeface="Cambria" panose="02040503050406030204" pitchFamily="18" charset="0"/>
                <a:ea typeface="Cambria" panose="02040503050406030204" pitchFamily="18" charset="0"/>
              </a:rPr>
              <a:t>Pragmatisme yang berorientasi pada tiga ciri, yaitu: workability (keberhasilan), satisfaction (kepuasan), dan result (hasil) (Titus, dkk., 1984) mewarnai perilaku kehidupan sebagian besar masyarakat Indonesia.</a:t>
            </a:r>
            <a:endParaRPr lang="en-US" sz="2000">
              <a:solidFill>
                <a:schemeClr val="bg1"/>
              </a:solidFill>
              <a:latin typeface="Cambria" panose="02040503050406030204" pitchFamily="18" charset="0"/>
              <a:ea typeface="Cambria" panose="020405030504060302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otak Teks 1"/>
          <p:cNvSpPr txBox="1"/>
          <p:nvPr/>
        </p:nvSpPr>
        <p:spPr>
          <a:xfrm>
            <a:off x="304798" y="809630"/>
            <a:ext cx="10734263" cy="584775"/>
          </a:xfrm>
          <a:prstGeom prst="rect">
            <a:avLst/>
          </a:prstGeom>
          <a:ln w="57150">
            <a:solidFill>
              <a:schemeClr val="bg1">
                <a:alpha val="60000"/>
              </a:schemeClr>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marL="457200" indent="-457200">
              <a:buFont typeface="Wingdings" panose="05000000000000000000" pitchFamily="2" charset="2"/>
              <a:buChar char="v"/>
            </a:pP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Urgensi</a:t>
            </a:r>
            <a:r>
              <a:rPr lang="en-US" sz="3200" dirty="0">
                <a:solidFill>
                  <a:schemeClr val="bg1"/>
                </a:solidFill>
                <a:latin typeface="Cambria" panose="02040503050406030204" pitchFamily="18" charset="0"/>
                <a:ea typeface="Cambria" panose="02040503050406030204" pitchFamily="18" charset="0"/>
              </a:rPr>
              <a:t> Pancasila </a:t>
            </a:r>
            <a:r>
              <a:rPr lang="en-US" sz="3200" dirty="0" err="1">
                <a:solidFill>
                  <a:schemeClr val="bg1"/>
                </a:solidFill>
                <a:latin typeface="Cambria" panose="02040503050406030204" pitchFamily="18" charset="0"/>
                <a:ea typeface="Cambria" panose="02040503050406030204" pitchFamily="18" charset="0"/>
              </a:rPr>
              <a:t>sebagai</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dasar</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nilai</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Pengembangan</a:t>
            </a:r>
            <a:r>
              <a:rPr lang="en-US" sz="3200" dirty="0">
                <a:solidFill>
                  <a:schemeClr val="bg1"/>
                </a:solidFill>
                <a:latin typeface="Cambria" panose="02040503050406030204" pitchFamily="18" charset="0"/>
                <a:ea typeface="Cambria" panose="02040503050406030204" pitchFamily="18" charset="0"/>
              </a:rPr>
              <a:t> </a:t>
            </a:r>
            <a:r>
              <a:rPr lang="en-US" sz="3200" dirty="0" err="1">
                <a:solidFill>
                  <a:schemeClr val="bg1"/>
                </a:solidFill>
                <a:latin typeface="Cambria" panose="02040503050406030204" pitchFamily="18" charset="0"/>
                <a:ea typeface="Cambria" panose="02040503050406030204" pitchFamily="18" charset="0"/>
              </a:rPr>
              <a:t>Ilmu</a:t>
            </a:r>
            <a:endParaRPr lang="en-US" sz="3200" dirty="0">
              <a:solidFill>
                <a:schemeClr val="bg1"/>
              </a:solidFill>
              <a:latin typeface="Cambria" panose="02040503050406030204" pitchFamily="18" charset="0"/>
              <a:ea typeface="Cambria" panose="02040503050406030204" pitchFamily="18" charset="0"/>
            </a:endParaRPr>
          </a:p>
        </p:txBody>
      </p:sp>
      <p:sp>
        <p:nvSpPr>
          <p:cNvPr id="6" name="Kotak Teks 5"/>
          <p:cNvSpPr txBox="1"/>
          <p:nvPr/>
        </p:nvSpPr>
        <p:spPr>
          <a:xfrm>
            <a:off x="811694" y="1780985"/>
            <a:ext cx="10227367" cy="4093428"/>
          </a:xfrm>
          <a:prstGeom prst="rect">
            <a:avLst/>
          </a:prstGeom>
          <a:ln w="57150">
            <a:solidFill>
              <a:schemeClr val="bg1">
                <a:alpha val="60000"/>
              </a:schemeClr>
            </a:solidFill>
          </a:ln>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000" dirty="0" err="1">
                <a:solidFill>
                  <a:schemeClr val="bg1"/>
                </a:solidFill>
                <a:latin typeface="Cambria" panose="02040503050406030204" pitchFamily="18" charset="0"/>
                <a:ea typeface="Cambria" panose="02040503050406030204" pitchFamily="18" charset="0"/>
              </a:rPr>
              <a:t>Pentingnya</a:t>
            </a:r>
            <a:r>
              <a:rPr lang="en-US" sz="2000" dirty="0">
                <a:solidFill>
                  <a:schemeClr val="bg1"/>
                </a:solidFill>
                <a:latin typeface="Cambria" panose="02040503050406030204" pitchFamily="18" charset="0"/>
                <a:ea typeface="Cambria" panose="02040503050406030204" pitchFamily="18" charset="0"/>
              </a:rPr>
              <a:t> Pancasila </a:t>
            </a:r>
            <a:r>
              <a:rPr lang="en-US" sz="2000" dirty="0" err="1">
                <a:solidFill>
                  <a:schemeClr val="bg1"/>
                </a:solidFill>
                <a:latin typeface="Cambria" panose="02040503050406030204" pitchFamily="18" charset="0"/>
                <a:ea typeface="Cambria" panose="02040503050406030204" pitchFamily="18" charset="0"/>
              </a:rPr>
              <a:t>sebagai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dasar</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nilai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pengembangan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meliputi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hal-hal</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sebagai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berikut</a:t>
            </a:r>
            <a:r>
              <a:rPr lang="en-US" sz="2000" dirty="0">
                <a:solidFill>
                  <a:schemeClr val="bg1"/>
                </a:solidFill>
                <a:latin typeface="Cambria" panose="02040503050406030204" pitchFamily="18" charset="0"/>
                <a:ea typeface="Cambria" panose="02040503050406030204" pitchFamily="18" charset="0"/>
              </a:rPr>
              <a:t>:</a:t>
            </a:r>
            <a:endParaRPr lang="en-US" sz="2000" dirty="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dirty="0" err="1">
                <a:solidFill>
                  <a:schemeClr val="bg1"/>
                </a:solidFill>
                <a:latin typeface="Cambria" panose="02040503050406030204" pitchFamily="18" charset="0"/>
                <a:ea typeface="Cambria" panose="02040503050406030204" pitchFamily="18" charset="0"/>
              </a:rPr>
              <a:t>Perkembangan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dan </a:t>
            </a:r>
            <a:r>
              <a:rPr lang="en-US" sz="2000" dirty="0" err="1">
                <a:solidFill>
                  <a:schemeClr val="bg1"/>
                </a:solidFill>
                <a:latin typeface="Cambria" panose="02040503050406030204" pitchFamily="18" charset="0"/>
                <a:ea typeface="Cambria" panose="02040503050406030204" pitchFamily="18" charset="0"/>
              </a:rPr>
              <a:t>teknologi</a:t>
            </a:r>
            <a:r>
              <a:rPr lang="en-US" sz="2000" dirty="0">
                <a:solidFill>
                  <a:schemeClr val="bg1"/>
                </a:solidFill>
                <a:latin typeface="Cambria" panose="02040503050406030204" pitchFamily="18" charset="0"/>
                <a:ea typeface="Cambria" panose="02040503050406030204" pitchFamily="18" charset="0"/>
              </a:rPr>
              <a:t> di Indonesia </a:t>
            </a:r>
            <a:r>
              <a:rPr lang="en-US" sz="2000" dirty="0" err="1">
                <a:solidFill>
                  <a:schemeClr val="bg1"/>
                </a:solidFill>
                <a:latin typeface="Cambria" panose="02040503050406030204" pitchFamily="18" charset="0"/>
                <a:ea typeface="Cambria" panose="02040503050406030204" pitchFamily="18" charset="0"/>
              </a:rPr>
              <a:t>dewasa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ini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tidak</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berakar</a:t>
            </a:r>
            <a:r>
              <a:rPr lang="en-US" sz="2000" dirty="0">
                <a:solidFill>
                  <a:schemeClr val="bg1"/>
                </a:solidFill>
                <a:latin typeface="Cambria" panose="02040503050406030204" pitchFamily="18" charset="0"/>
                <a:ea typeface="Cambria" panose="02040503050406030204" pitchFamily="18" charset="0"/>
              </a:rPr>
              <a:t> pada </a:t>
            </a:r>
            <a:r>
              <a:rPr lang="en-US" sz="2000" dirty="0" err="1">
                <a:solidFill>
                  <a:schemeClr val="bg1"/>
                </a:solidFill>
                <a:latin typeface="Cambria" panose="02040503050406030204" pitchFamily="18" charset="0"/>
                <a:ea typeface="Cambria" panose="02040503050406030204" pitchFamily="18" charset="0"/>
              </a:rPr>
              <a:t>nilai-nilai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budaya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bangsa</a:t>
            </a:r>
            <a:r>
              <a:rPr lang="en-US" sz="2000" dirty="0">
                <a:solidFill>
                  <a:schemeClr val="bg1"/>
                </a:solidFill>
                <a:latin typeface="Cambria" panose="02040503050406030204" pitchFamily="18" charset="0"/>
                <a:ea typeface="Cambria" panose="02040503050406030204" pitchFamily="18" charset="0"/>
              </a:rPr>
              <a:t> Indonesia </a:t>
            </a:r>
            <a:r>
              <a:rPr lang="en-US" sz="2000" dirty="0" err="1">
                <a:solidFill>
                  <a:schemeClr val="bg1"/>
                </a:solidFill>
                <a:latin typeface="Cambria" panose="02040503050406030204" pitchFamily="18" charset="0"/>
                <a:ea typeface="Cambria" panose="02040503050406030204" pitchFamily="18" charset="0"/>
              </a:rPr>
              <a:t>sendiri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sehingga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pengetahuan</a:t>
            </a:r>
            <a:r>
              <a:rPr lang="en-US" sz="2000" dirty="0">
                <a:solidFill>
                  <a:schemeClr val="bg1"/>
                </a:solidFill>
                <a:latin typeface="Cambria" panose="02040503050406030204" pitchFamily="18" charset="0"/>
                <a:ea typeface="Cambria" panose="02040503050406030204" pitchFamily="18" charset="0"/>
              </a:rPr>
              <a:t> yang </a:t>
            </a:r>
            <a:r>
              <a:rPr lang="en-US" sz="2000" dirty="0" err="1">
                <a:solidFill>
                  <a:schemeClr val="bg1"/>
                </a:solidFill>
                <a:latin typeface="Cambria" panose="02040503050406030204" pitchFamily="18" charset="0"/>
                <a:ea typeface="Cambria" panose="02040503050406030204" pitchFamily="18" charset="0"/>
              </a:rPr>
              <a:t>dikembangkan</a:t>
            </a:r>
            <a:r>
              <a:rPr lang="en-US" sz="2000" dirty="0">
                <a:solidFill>
                  <a:schemeClr val="bg1"/>
                </a:solidFill>
                <a:latin typeface="Cambria" panose="02040503050406030204" pitchFamily="18" charset="0"/>
                <a:ea typeface="Cambria" panose="02040503050406030204" pitchFamily="18" charset="0"/>
              </a:rPr>
              <a:t> di Indonesia </a:t>
            </a:r>
            <a:r>
              <a:rPr lang="en-US" sz="2000" dirty="0" err="1">
                <a:solidFill>
                  <a:schemeClr val="bg1"/>
                </a:solidFill>
                <a:latin typeface="Cambria" panose="02040503050406030204" pitchFamily="18" charset="0"/>
                <a:ea typeface="Cambria" panose="02040503050406030204" pitchFamily="18" charset="0"/>
              </a:rPr>
              <a:t>sepenuhnya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berorientasi</a:t>
            </a:r>
            <a:r>
              <a:rPr lang="en-US" sz="2000" dirty="0">
                <a:solidFill>
                  <a:schemeClr val="bg1"/>
                </a:solidFill>
                <a:latin typeface="Cambria" panose="02040503050406030204" pitchFamily="18" charset="0"/>
                <a:ea typeface="Cambria" panose="02040503050406030204" pitchFamily="18" charset="0"/>
              </a:rPr>
              <a:t> pada Barat (western oriented).</a:t>
            </a:r>
            <a:endParaRPr lang="en-US" sz="2000" dirty="0">
              <a:solidFill>
                <a:schemeClr val="bg1"/>
              </a:solidFill>
              <a:latin typeface="Cambria" panose="02040503050406030204" pitchFamily="18" charset="0"/>
              <a:ea typeface="Cambria" panose="02040503050406030204" pitchFamily="18" charset="0"/>
            </a:endParaRPr>
          </a:p>
          <a:p>
            <a:pPr algn="just"/>
            <a:endParaRPr lang="en-US" sz="2000" dirty="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startAt="2"/>
            </a:pPr>
            <a:r>
              <a:rPr lang="en-US" sz="2000" dirty="0" err="1">
                <a:solidFill>
                  <a:schemeClr val="bg1"/>
                </a:solidFill>
                <a:latin typeface="Cambria" panose="02040503050406030204" pitchFamily="18" charset="0"/>
                <a:ea typeface="Cambria" panose="02040503050406030204" pitchFamily="18" charset="0"/>
              </a:rPr>
              <a:t>Perkembangan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pengetahuan</a:t>
            </a:r>
            <a:r>
              <a:rPr lang="en-US" sz="2000" dirty="0">
                <a:solidFill>
                  <a:schemeClr val="bg1"/>
                </a:solidFill>
                <a:latin typeface="Cambria" panose="02040503050406030204" pitchFamily="18" charset="0"/>
                <a:ea typeface="Cambria" panose="02040503050406030204" pitchFamily="18" charset="0"/>
              </a:rPr>
              <a:t> di Indonesia </a:t>
            </a:r>
            <a:r>
              <a:rPr lang="en-US" sz="2000" dirty="0" err="1">
                <a:solidFill>
                  <a:schemeClr val="bg1"/>
                </a:solidFill>
                <a:latin typeface="Cambria" panose="02040503050406030204" pitchFamily="18" charset="0"/>
                <a:ea typeface="Cambria" panose="02040503050406030204" pitchFamily="18" charset="0"/>
              </a:rPr>
              <a:t>lebih</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berorientasi</a:t>
            </a:r>
            <a:r>
              <a:rPr lang="en-US" sz="2000" dirty="0">
                <a:solidFill>
                  <a:schemeClr val="bg1"/>
                </a:solidFill>
                <a:latin typeface="Cambria" panose="02040503050406030204" pitchFamily="18" charset="0"/>
                <a:ea typeface="Cambria" panose="02040503050406030204" pitchFamily="18" charset="0"/>
              </a:rPr>
              <a:t> pada </a:t>
            </a:r>
            <a:r>
              <a:rPr lang="en-US" sz="2000" dirty="0" err="1">
                <a:solidFill>
                  <a:schemeClr val="bg1"/>
                </a:solidFill>
                <a:latin typeface="Cambria" panose="02040503050406030204" pitchFamily="18" charset="0"/>
                <a:ea typeface="Cambria" panose="02040503050406030204" pitchFamily="18" charset="0"/>
              </a:rPr>
              <a:t>kebutuhan</a:t>
            </a:r>
            <a:r>
              <a:rPr lang="en-US" sz="2000" dirty="0">
                <a:solidFill>
                  <a:schemeClr val="bg1"/>
                </a:solidFill>
                <a:latin typeface="Cambria" panose="02040503050406030204" pitchFamily="18" charset="0"/>
                <a:ea typeface="Cambria" panose="02040503050406030204" pitchFamily="18" charset="0"/>
              </a:rPr>
              <a:t> pasar </a:t>
            </a:r>
            <a:r>
              <a:rPr lang="en-US" sz="2000" dirty="0" err="1">
                <a:solidFill>
                  <a:schemeClr val="bg1"/>
                </a:solidFill>
                <a:latin typeface="Cambria" panose="02040503050406030204" pitchFamily="18" charset="0"/>
                <a:ea typeface="Cambria" panose="02040503050406030204" pitchFamily="18" charset="0"/>
              </a:rPr>
              <a:t>sehingga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prodi-prodi</a:t>
            </a:r>
            <a:r>
              <a:rPr lang="en-US" sz="2000" dirty="0">
                <a:solidFill>
                  <a:schemeClr val="bg1"/>
                </a:solidFill>
                <a:latin typeface="Cambria" panose="02040503050406030204" pitchFamily="18" charset="0"/>
                <a:ea typeface="Cambria" panose="02040503050406030204" pitchFamily="18" charset="0"/>
              </a:rPr>
              <a:t> yang “</a:t>
            </a:r>
            <a:r>
              <a:rPr lang="en-US" sz="2000" dirty="0" err="1">
                <a:solidFill>
                  <a:schemeClr val="bg1"/>
                </a:solidFill>
                <a:latin typeface="Cambria" panose="02040503050406030204" pitchFamily="18" charset="0"/>
                <a:ea typeface="Cambria" panose="02040503050406030204" pitchFamily="18" charset="0"/>
              </a:rPr>
              <a:t>laku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keras</a:t>
            </a:r>
            <a:r>
              <a:rPr lang="en-US" sz="2000" dirty="0">
                <a:solidFill>
                  <a:schemeClr val="bg1"/>
                </a:solidFill>
                <a:latin typeface="Cambria" panose="02040503050406030204" pitchFamily="18" charset="0"/>
                <a:ea typeface="Cambria" panose="02040503050406030204" pitchFamily="18" charset="0"/>
              </a:rPr>
              <a:t>” di </a:t>
            </a:r>
            <a:r>
              <a:rPr lang="en-US" sz="2000" dirty="0" err="1">
                <a:solidFill>
                  <a:schemeClr val="bg1"/>
                </a:solidFill>
                <a:latin typeface="Cambria" panose="02040503050406030204" pitchFamily="18" charset="0"/>
                <a:ea typeface="Cambria" panose="02040503050406030204" pitchFamily="18" charset="0"/>
              </a:rPr>
              <a:t>perguruan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tinggi</a:t>
            </a:r>
            <a:r>
              <a:rPr lang="en-US" sz="2000" dirty="0">
                <a:solidFill>
                  <a:schemeClr val="bg1"/>
                </a:solidFill>
                <a:latin typeface="Cambria" panose="02040503050406030204" pitchFamily="18" charset="0"/>
                <a:ea typeface="Cambria" panose="02040503050406030204" pitchFamily="18" charset="0"/>
              </a:rPr>
              <a:t> Indonesia </a:t>
            </a:r>
            <a:r>
              <a:rPr lang="en-US" sz="2000" dirty="0" err="1">
                <a:solidFill>
                  <a:schemeClr val="bg1"/>
                </a:solidFill>
                <a:latin typeface="Cambria" panose="02040503050406030204" pitchFamily="18" charset="0"/>
                <a:ea typeface="Cambria" panose="02040503050406030204" pitchFamily="18" charset="0"/>
              </a:rPr>
              <a:t>adalah</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prodi-prodi</a:t>
            </a:r>
            <a:r>
              <a:rPr lang="en-US" sz="2000" dirty="0">
                <a:solidFill>
                  <a:schemeClr val="bg1"/>
                </a:solidFill>
                <a:latin typeface="Cambria" panose="02040503050406030204" pitchFamily="18" charset="0"/>
                <a:ea typeface="Cambria" panose="02040503050406030204" pitchFamily="18" charset="0"/>
              </a:rPr>
              <a:t> yang </a:t>
            </a:r>
            <a:r>
              <a:rPr lang="en-US" sz="2000" dirty="0" err="1">
                <a:solidFill>
                  <a:schemeClr val="bg1"/>
                </a:solidFill>
                <a:latin typeface="Cambria" panose="02040503050406030204" pitchFamily="18" charset="0"/>
                <a:ea typeface="Cambria" panose="02040503050406030204" pitchFamily="18" charset="0"/>
              </a:rPr>
              <a:t>terserap</a:t>
            </a:r>
            <a:r>
              <a:rPr lang="en-US" sz="2000" dirty="0">
                <a:solidFill>
                  <a:schemeClr val="bg1"/>
                </a:solidFill>
                <a:latin typeface="Cambria" panose="02040503050406030204" pitchFamily="18" charset="0"/>
                <a:ea typeface="Cambria" panose="02040503050406030204" pitchFamily="18" charset="0"/>
              </a:rPr>
              <a:t> oleh pasar (dunia </a:t>
            </a:r>
            <a:r>
              <a:rPr lang="en-US" sz="2000" dirty="0" err="1">
                <a:solidFill>
                  <a:schemeClr val="bg1"/>
                </a:solidFill>
                <a:latin typeface="Cambria" panose="02040503050406030204" pitchFamily="18" charset="0"/>
                <a:ea typeface="Cambria" panose="02040503050406030204" pitchFamily="18" charset="0"/>
              </a:rPr>
              <a:t>industri</a:t>
            </a:r>
            <a:r>
              <a:rPr lang="en-US" sz="2000" dirty="0">
                <a:solidFill>
                  <a:schemeClr val="bg1"/>
                </a:solidFill>
                <a:latin typeface="Cambria" panose="02040503050406030204" pitchFamily="18" charset="0"/>
                <a:ea typeface="Cambria" panose="02040503050406030204" pitchFamily="18" charset="0"/>
              </a:rPr>
              <a:t>).</a:t>
            </a:r>
            <a:endParaRPr lang="en-US" sz="2000" dirty="0">
              <a:solidFill>
                <a:schemeClr val="bg1"/>
              </a:solidFill>
              <a:latin typeface="Cambria" panose="02040503050406030204" pitchFamily="18" charset="0"/>
              <a:ea typeface="Cambria" panose="02040503050406030204" pitchFamily="18" charset="0"/>
            </a:endParaRPr>
          </a:p>
          <a:p>
            <a:pPr algn="just"/>
            <a:endParaRPr lang="en-US" sz="2000" dirty="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startAt="3"/>
            </a:pPr>
            <a:r>
              <a:rPr lang="en-US" sz="2000" dirty="0" err="1">
                <a:solidFill>
                  <a:schemeClr val="bg1"/>
                </a:solidFill>
                <a:latin typeface="Cambria" panose="02040503050406030204" pitchFamily="18" charset="0"/>
                <a:ea typeface="Cambria" panose="02040503050406030204" pitchFamily="18" charset="0"/>
              </a:rPr>
              <a:t>Pengembangan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pengetahuan</a:t>
            </a:r>
            <a:r>
              <a:rPr lang="en-US" sz="2000" dirty="0">
                <a:solidFill>
                  <a:schemeClr val="bg1"/>
                </a:solidFill>
                <a:latin typeface="Cambria" panose="02040503050406030204" pitchFamily="18" charset="0"/>
                <a:ea typeface="Cambria" panose="02040503050406030204" pitchFamily="18" charset="0"/>
              </a:rPr>
              <a:t> dan </a:t>
            </a:r>
            <a:r>
              <a:rPr lang="en-US" sz="2000" dirty="0" err="1">
                <a:solidFill>
                  <a:schemeClr val="bg1"/>
                </a:solidFill>
                <a:latin typeface="Cambria" panose="02040503050406030204" pitchFamily="18" charset="0"/>
                <a:ea typeface="Cambria" panose="02040503050406030204" pitchFamily="18" charset="0"/>
              </a:rPr>
              <a:t>teknologi</a:t>
            </a:r>
            <a:r>
              <a:rPr lang="en-US" sz="2000" dirty="0">
                <a:solidFill>
                  <a:schemeClr val="bg1"/>
                </a:solidFill>
                <a:latin typeface="Cambria" panose="02040503050406030204" pitchFamily="18" charset="0"/>
                <a:ea typeface="Cambria" panose="02040503050406030204" pitchFamily="18" charset="0"/>
              </a:rPr>
              <a:t> di Indonesia </a:t>
            </a:r>
            <a:r>
              <a:rPr lang="en-US" sz="2000" dirty="0" err="1">
                <a:solidFill>
                  <a:schemeClr val="bg1"/>
                </a:solidFill>
                <a:latin typeface="Cambria" panose="02040503050406030204" pitchFamily="18" charset="0"/>
                <a:ea typeface="Cambria" panose="02040503050406030204" pitchFamily="18" charset="0"/>
              </a:rPr>
              <a:t>belum</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melibatkan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masyarakat</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luas</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sehingga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hanya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menyejahterakan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kelompok</a:t>
            </a:r>
            <a:r>
              <a:rPr lang="en-US" sz="2000" dirty="0">
                <a:solidFill>
                  <a:schemeClr val="bg1"/>
                </a:solidFill>
                <a:latin typeface="Cambria" panose="02040503050406030204" pitchFamily="18" charset="0"/>
                <a:ea typeface="Cambria" panose="02040503050406030204" pitchFamily="18" charset="0"/>
              </a:rPr>
              <a:t> elite yang </a:t>
            </a:r>
            <a:r>
              <a:rPr lang="en-US" sz="2000" dirty="0" err="1">
                <a:solidFill>
                  <a:schemeClr val="bg1"/>
                </a:solidFill>
                <a:latin typeface="Cambria" panose="02040503050406030204" pitchFamily="18" charset="0"/>
                <a:ea typeface="Cambria" panose="02040503050406030204" pitchFamily="18" charset="0"/>
              </a:rPr>
              <a:t>mengembangkan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(scientist oriented).</a:t>
            </a:r>
            <a:endParaRPr lang="en-US" sz="2000" dirty="0">
              <a:solidFill>
                <a:schemeClr val="bg1"/>
              </a:solidFill>
              <a:latin typeface="Cambria" panose="02040503050406030204" pitchFamily="18" charset="0"/>
              <a:ea typeface="Cambria" panose="020405030504060302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1692" y="-112542"/>
            <a:ext cx="11310425" cy="6093976"/>
          </a:xfrm>
          <a:prstGeom prst="rect">
            <a:avLst/>
          </a:prstGeom>
          <a:noFill/>
        </p:spPr>
        <p:txBody>
          <a:bodyPr wrap="square">
            <a:spAutoFit/>
          </a:bodyPr>
          <a:lstStyle/>
          <a:p>
            <a:pPr marL="457200" indent="-457200">
              <a:buFont typeface="Wingdings" panose="05000000000000000000" pitchFamily="2" charset="2"/>
              <a:buChar char="v"/>
            </a:pPr>
            <a:r>
              <a:rPr lang="en-US" sz="3200" dirty="0" err="1">
                <a:latin typeface="Arial Rounded MT Bold" panose="020F0704030504030204" pitchFamily="34" charset="0"/>
              </a:rPr>
              <a:t>Kepentingan</a:t>
            </a:r>
            <a:r>
              <a:rPr lang="en-US" sz="3200" dirty="0">
                <a:latin typeface="Arial Rounded MT Bold" panose="020F0704030504030204" pitchFamily="34" charset="0"/>
              </a:rPr>
              <a:t> Pancasila </a:t>
            </a:r>
            <a:r>
              <a:rPr lang="en-US" sz="3200" dirty="0" err="1">
                <a:latin typeface="Arial Rounded MT Bold" panose="020F0704030504030204" pitchFamily="34" charset="0"/>
              </a:rPr>
              <a:t>sebagai</a:t>
            </a:r>
            <a:r>
              <a:rPr lang="en-US" sz="3200" dirty="0">
                <a:latin typeface="Arial Rounded MT Bold" panose="020F0704030504030204" pitchFamily="34" charset="0"/>
              </a:rPr>
              <a:t> Dasar Nilai </a:t>
            </a:r>
            <a:r>
              <a:rPr lang="en-US" sz="3200" dirty="0" err="1">
                <a:latin typeface="Arial Rounded MT Bold" panose="020F0704030504030204" pitchFamily="34" charset="0"/>
              </a:rPr>
              <a:t>Pengembangan</a:t>
            </a:r>
            <a:r>
              <a:rPr lang="en-US" sz="3200" dirty="0">
                <a:latin typeface="Arial Rounded MT Bold" panose="020F0704030504030204" pitchFamily="34" charset="0"/>
              </a:rPr>
              <a:t> </a:t>
            </a:r>
            <a:r>
              <a:rPr lang="en-US" sz="3200" dirty="0" err="1">
                <a:latin typeface="Arial Rounded MT Bold" panose="020F0704030504030204" pitchFamily="34" charset="0"/>
              </a:rPr>
              <a:t>Ilmu</a:t>
            </a:r>
            <a:endParaRPr lang="en-US" sz="3200" dirty="0">
              <a:latin typeface="Arial Rounded MT Bold" panose="020F0704030504030204" pitchFamily="34" charset="0"/>
            </a:endParaRPr>
          </a:p>
          <a:p>
            <a:endParaRPr lang="en-US" dirty="0">
              <a:latin typeface="Arial Rounded MT Bold" panose="020F0704030504030204" pitchFamily="34" charset="0"/>
            </a:endParaRPr>
          </a:p>
          <a:p>
            <a:pPr marL="514350" indent="-514350">
              <a:buAutoNum type="arabicPeriod"/>
            </a:pPr>
            <a:r>
              <a:rPr lang="en-US" sz="2800" dirty="0" err="1">
                <a:latin typeface="Cambria" panose="02040503050406030204" pitchFamily="18" charset="0"/>
                <a:ea typeface="Cambria" panose="02040503050406030204" pitchFamily="18" charset="0"/>
              </a:rPr>
              <a:t>Perubahan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cara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pandang</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manusia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mengenai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kehidupan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disebabkan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pluralitas</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nilai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dalam</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kehidupan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bangsa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seiring</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perkembangan</a:t>
            </a:r>
            <a:r>
              <a:rPr lang="en-US" sz="2800" dirty="0">
                <a:latin typeface="Cambria" panose="02040503050406030204" pitchFamily="18" charset="0"/>
                <a:ea typeface="Cambria" panose="02040503050406030204" pitchFamily="18" charset="0"/>
              </a:rPr>
              <a:t> IPTEK.</a:t>
            </a:r>
            <a:endParaRPr lang="en-US" sz="2800" dirty="0">
              <a:latin typeface="Cambria" panose="02040503050406030204" pitchFamily="18" charset="0"/>
              <a:ea typeface="Cambria" panose="02040503050406030204" pitchFamily="18" charset="0"/>
            </a:endParaRPr>
          </a:p>
          <a:p>
            <a:pPr marL="514350" indent="-514350">
              <a:buAutoNum type="arabicPeriod"/>
            </a:pPr>
            <a:endParaRPr lang="en-US" sz="2800" dirty="0">
              <a:latin typeface="Cambria" panose="02040503050406030204" pitchFamily="18" charset="0"/>
              <a:ea typeface="Cambria" panose="02040503050406030204" pitchFamily="18" charset="0"/>
            </a:endParaRPr>
          </a:p>
          <a:p>
            <a:pPr marL="514350" indent="-514350">
              <a:buAutoNum type="arabicPeriod" startAt="2"/>
            </a:pPr>
            <a:r>
              <a:rPr lang="en-US" sz="2800" dirty="0" err="1">
                <a:latin typeface="Cambria" panose="02040503050406030204" pitchFamily="18" charset="0"/>
                <a:ea typeface="Cambria" panose="02040503050406030204" pitchFamily="18" charset="0"/>
              </a:rPr>
              <a:t>Dampak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negatife</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dihasilkan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kemajuan</a:t>
            </a:r>
            <a:r>
              <a:rPr lang="en-US" sz="2800" dirty="0">
                <a:latin typeface="Cambria" panose="02040503050406030204" pitchFamily="18" charset="0"/>
                <a:ea typeface="Cambria" panose="02040503050406030204" pitchFamily="18" charset="0"/>
              </a:rPr>
              <a:t> IPTEK </a:t>
            </a:r>
            <a:r>
              <a:rPr lang="en-US" sz="2800" dirty="0" err="1">
                <a:latin typeface="Cambria" panose="02040503050406030204" pitchFamily="18" charset="0"/>
                <a:ea typeface="Cambria" panose="02040503050406030204" pitchFamily="18" charset="0"/>
              </a:rPr>
              <a:t>bagi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lingkungan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hidup</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berada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dalam</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titik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kritis</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membahayakan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kehidupan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dimasa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depan</a:t>
            </a:r>
            <a:r>
              <a:rPr lang="en-US" sz="280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a:p>
            <a:pPr marL="514350" indent="-514350">
              <a:buAutoNum type="arabicPeriod" startAt="2"/>
            </a:pPr>
            <a:endParaRPr lang="en-US" sz="2800" dirty="0">
              <a:latin typeface="Cambria" panose="02040503050406030204" pitchFamily="18" charset="0"/>
              <a:ea typeface="Cambria" panose="02040503050406030204" pitchFamily="18" charset="0"/>
            </a:endParaRPr>
          </a:p>
          <a:p>
            <a:r>
              <a:rPr lang="en-US" sz="2800" dirty="0">
                <a:latin typeface="Cambria" panose="02040503050406030204" pitchFamily="18" charset="0"/>
                <a:ea typeface="Cambria" panose="02040503050406030204" pitchFamily="18" charset="0"/>
              </a:rPr>
              <a:t>3.	</a:t>
            </a:r>
            <a:r>
              <a:rPr lang="en-US" sz="2800" dirty="0" err="1">
                <a:latin typeface="Cambria" panose="02040503050406030204" pitchFamily="18" charset="0"/>
                <a:ea typeface="Cambria" panose="02040503050406030204" pitchFamily="18" charset="0"/>
              </a:rPr>
              <a:t>Timbul</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ancaman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terhadap</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nilai-nilai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kehidupan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bangsa</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diakibatkan</a:t>
            </a:r>
            <a:r>
              <a:rPr lang="en-US" sz="2800" dirty="0">
                <a:latin typeface="Cambria" panose="02040503050406030204" pitchFamily="18" charset="0"/>
                <a:ea typeface="Cambria" panose="02040503050406030204" pitchFamily="18" charset="0"/>
              </a:rPr>
              <a:t> oleh </a:t>
            </a:r>
            <a:r>
              <a:rPr lang="en-US" sz="2800" dirty="0" err="1">
                <a:latin typeface="Cambria" panose="02040503050406030204" pitchFamily="18" charset="0"/>
                <a:ea typeface="Cambria" panose="02040503050406030204" pitchFamily="18" charset="0"/>
              </a:rPr>
              <a:t>perkembangan</a:t>
            </a:r>
            <a:r>
              <a:rPr lang="en-US" sz="2800" dirty="0">
                <a:latin typeface="Cambria" panose="02040503050406030204" pitchFamily="18" charset="0"/>
                <a:ea typeface="Cambria" panose="02040503050406030204" pitchFamily="18" charset="0"/>
              </a:rPr>
              <a:t> IPTEK yang </a:t>
            </a:r>
            <a:r>
              <a:rPr lang="en-US" sz="2800" dirty="0" err="1">
                <a:latin typeface="Cambria" panose="02040503050406030204" pitchFamily="18" charset="0"/>
                <a:ea typeface="Cambria" panose="02040503050406030204" pitchFamily="18" charset="0"/>
              </a:rPr>
              <a:t>didominasi</a:t>
            </a:r>
            <a:r>
              <a:rPr lang="en-US" sz="2800" dirty="0">
                <a:latin typeface="Cambria" panose="02040503050406030204" pitchFamily="18" charset="0"/>
                <a:ea typeface="Cambria" panose="02040503050406030204" pitchFamily="18" charset="0"/>
              </a:rPr>
              <a:t> negeri-negara barat.</a:t>
            </a:r>
            <a:endParaRPr lang="en-US" sz="2800" dirty="0">
              <a:latin typeface="Cambria" panose="02040503050406030204" pitchFamily="18" charset="0"/>
              <a:ea typeface="Cambria" panose="020405030504060302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5422" y="323559"/>
            <a:ext cx="11577710" cy="6217087"/>
          </a:xfrm>
          <a:prstGeom prst="rect">
            <a:avLst/>
          </a:prstGeom>
          <a:noFill/>
        </p:spPr>
        <p:txBody>
          <a:bodyPr wrap="square">
            <a:spAutoFit/>
          </a:bodyPr>
          <a:lstStyle/>
          <a:p>
            <a:pPr marL="457200" indent="-457200">
              <a:buFont typeface="Wingdings" panose="05000000000000000000" pitchFamily="2" charset="2"/>
              <a:buChar char="v"/>
            </a:pPr>
            <a:r>
              <a:rPr lang="en-US" sz="3200" dirty="0" err="1">
                <a:latin typeface="Arial Rounded MT Bold" panose="020F0704030504030204" pitchFamily="34" charset="0"/>
              </a:rPr>
              <a:t>Dinamika</a:t>
            </a:r>
            <a:r>
              <a:rPr lang="en-US" sz="3200" dirty="0">
                <a:latin typeface="Arial Rounded MT Bold" panose="020F0704030504030204" pitchFamily="34" charset="0"/>
              </a:rPr>
              <a:t> dan </a:t>
            </a:r>
            <a:r>
              <a:rPr lang="en-US" sz="3200" dirty="0" err="1">
                <a:latin typeface="Arial Rounded MT Bold" panose="020F0704030504030204" pitchFamily="34" charset="0"/>
              </a:rPr>
              <a:t>Tantangan</a:t>
            </a:r>
            <a:r>
              <a:rPr lang="en-US" sz="3200" dirty="0">
                <a:latin typeface="Arial Rounded MT Bold" panose="020F0704030504030204" pitchFamily="34" charset="0"/>
              </a:rPr>
              <a:t> Pancasila </a:t>
            </a:r>
            <a:r>
              <a:rPr lang="en-US" sz="3200" dirty="0" err="1">
                <a:latin typeface="Arial Rounded MT Bold" panose="020F0704030504030204" pitchFamily="34" charset="0"/>
              </a:rPr>
              <a:t>sebagai</a:t>
            </a:r>
            <a:r>
              <a:rPr lang="en-US" sz="3200" dirty="0">
                <a:latin typeface="Arial Rounded MT Bold" panose="020F0704030504030204" pitchFamily="34" charset="0"/>
              </a:rPr>
              <a:t> Dasar Nilai </a:t>
            </a:r>
            <a:r>
              <a:rPr lang="en-US" sz="3200" dirty="0" err="1">
                <a:latin typeface="Arial Rounded MT Bold" panose="020F0704030504030204" pitchFamily="34" charset="0"/>
              </a:rPr>
              <a:t>dalam</a:t>
            </a:r>
            <a:r>
              <a:rPr lang="en-US" sz="3200" dirty="0">
                <a:latin typeface="Arial Rounded MT Bold" panose="020F0704030504030204" pitchFamily="34" charset="0"/>
              </a:rPr>
              <a:t> </a:t>
            </a:r>
            <a:r>
              <a:rPr lang="en-US" sz="3200" dirty="0" err="1">
                <a:latin typeface="Arial Rounded MT Bold" panose="020F0704030504030204" pitchFamily="34" charset="0"/>
              </a:rPr>
              <a:t>Pengembangan</a:t>
            </a:r>
            <a:r>
              <a:rPr lang="en-US" sz="3200" dirty="0">
                <a:latin typeface="Arial Rounded MT Bold" panose="020F0704030504030204" pitchFamily="34" charset="0"/>
              </a:rPr>
              <a:t> </a:t>
            </a:r>
            <a:r>
              <a:rPr lang="en-US" sz="3200" dirty="0" err="1">
                <a:latin typeface="Arial Rounded MT Bold" panose="020F0704030504030204" pitchFamily="34" charset="0"/>
              </a:rPr>
              <a:t>Ilmu</a:t>
            </a:r>
            <a:r>
              <a:rPr lang="en-US" sz="3200" dirty="0">
                <a:latin typeface="Arial Rounded MT Bold" panose="020F0704030504030204" pitchFamily="34" charset="0"/>
              </a:rPr>
              <a:t>.</a:t>
            </a:r>
            <a:endParaRPr lang="en-US" sz="3200" dirty="0">
              <a:latin typeface="Arial Rounded MT Bold" panose="020F0704030504030204" pitchFamily="34" charset="0"/>
            </a:endParaRPr>
          </a:p>
          <a:p>
            <a:endParaRPr lang="en-US" dirty="0"/>
          </a:p>
          <a:p>
            <a:r>
              <a:rPr lang="en-US" sz="3200" i="1" dirty="0" err="1">
                <a:latin typeface="Cambria" panose="02040503050406030204" pitchFamily="18" charset="0"/>
                <a:ea typeface="Cambria" panose="02040503050406030204" pitchFamily="18" charset="0"/>
              </a:rPr>
              <a:t>Tantangan</a:t>
            </a:r>
            <a:r>
              <a:rPr lang="en-US" sz="3200" i="1" dirty="0">
                <a:latin typeface="Cambria" panose="02040503050406030204" pitchFamily="18" charset="0"/>
                <a:ea typeface="Cambria" panose="02040503050406030204" pitchFamily="18" charset="0"/>
              </a:rPr>
              <a:t> yang </a:t>
            </a:r>
            <a:r>
              <a:rPr lang="en-US" sz="3200" i="1" dirty="0" err="1">
                <a:latin typeface="Cambria" panose="02040503050406030204" pitchFamily="18" charset="0"/>
                <a:ea typeface="Cambria" panose="02040503050406030204" pitchFamily="18" charset="0"/>
              </a:rPr>
              <a:t>dihadapi</a:t>
            </a:r>
            <a:r>
              <a:rPr lang="en-US" sz="3200" i="1" dirty="0">
                <a:latin typeface="Cambria" panose="02040503050406030204" pitchFamily="18" charset="0"/>
                <a:ea typeface="Cambria" panose="02040503050406030204" pitchFamily="18" charset="0"/>
              </a:rPr>
              <a:t> Pancasila </a:t>
            </a:r>
            <a:r>
              <a:rPr lang="en-US" sz="3200" i="1" dirty="0" err="1">
                <a:latin typeface="Cambria" panose="02040503050406030204" pitchFamily="18" charset="0"/>
                <a:ea typeface="Cambria" panose="02040503050406030204" pitchFamily="18" charset="0"/>
              </a:rPr>
              <a:t>sebagai</a:t>
            </a:r>
            <a:r>
              <a:rPr lang="en-US" sz="3200" i="1" dirty="0">
                <a:latin typeface="Cambria" panose="02040503050406030204" pitchFamily="18" charset="0"/>
                <a:ea typeface="Cambria" panose="02040503050406030204" pitchFamily="18" charset="0"/>
              </a:rPr>
              <a:t> </a:t>
            </a:r>
            <a:r>
              <a:rPr lang="en-US" sz="3200" i="1" dirty="0" err="1">
                <a:latin typeface="Cambria" panose="02040503050406030204" pitchFamily="18" charset="0"/>
                <a:ea typeface="Cambria" panose="02040503050406030204" pitchFamily="18" charset="0"/>
              </a:rPr>
              <a:t>dasar</a:t>
            </a:r>
            <a:r>
              <a:rPr lang="en-US" sz="3200" i="1" dirty="0">
                <a:latin typeface="Cambria" panose="02040503050406030204" pitchFamily="18" charset="0"/>
                <a:ea typeface="Cambria" panose="02040503050406030204" pitchFamily="18" charset="0"/>
              </a:rPr>
              <a:t> </a:t>
            </a:r>
            <a:r>
              <a:rPr lang="en-US" sz="3200" i="1" dirty="0" err="1">
                <a:latin typeface="Cambria" panose="02040503050406030204" pitchFamily="18" charset="0"/>
                <a:ea typeface="Cambria" panose="02040503050406030204" pitchFamily="18" charset="0"/>
              </a:rPr>
              <a:t>nilai</a:t>
            </a:r>
            <a:r>
              <a:rPr lang="en-US" sz="3200" i="1" dirty="0">
                <a:latin typeface="Cambria" panose="02040503050406030204" pitchFamily="18" charset="0"/>
                <a:ea typeface="Cambria" panose="02040503050406030204" pitchFamily="18" charset="0"/>
              </a:rPr>
              <a:t> </a:t>
            </a:r>
            <a:r>
              <a:rPr lang="en-US" sz="3200" i="1" dirty="0" err="1">
                <a:latin typeface="Cambria" panose="02040503050406030204" pitchFamily="18" charset="0"/>
                <a:ea typeface="Cambria" panose="02040503050406030204" pitchFamily="18" charset="0"/>
              </a:rPr>
              <a:t>dalam</a:t>
            </a:r>
            <a:r>
              <a:rPr lang="en-US" sz="3200" i="1" dirty="0">
                <a:latin typeface="Cambria" panose="02040503050406030204" pitchFamily="18" charset="0"/>
                <a:ea typeface="Cambria" panose="02040503050406030204" pitchFamily="18" charset="0"/>
              </a:rPr>
              <a:t> </a:t>
            </a:r>
            <a:r>
              <a:rPr lang="en-US" sz="3200" i="1" dirty="0" err="1">
                <a:latin typeface="Cambria" panose="02040503050406030204" pitchFamily="18" charset="0"/>
                <a:ea typeface="Cambria" panose="02040503050406030204" pitchFamily="18" charset="0"/>
              </a:rPr>
              <a:t>pengembangan</a:t>
            </a:r>
            <a:r>
              <a:rPr lang="en-US" sz="3200" i="1" dirty="0">
                <a:latin typeface="Cambria" panose="02040503050406030204" pitchFamily="18" charset="0"/>
                <a:ea typeface="Cambria" panose="02040503050406030204" pitchFamily="18" charset="0"/>
              </a:rPr>
              <a:t> </a:t>
            </a:r>
            <a:r>
              <a:rPr lang="en-US" sz="3200" i="1" dirty="0" err="1">
                <a:latin typeface="Cambria" panose="02040503050406030204" pitchFamily="18" charset="0"/>
                <a:ea typeface="Cambria" panose="02040503050406030204" pitchFamily="18" charset="0"/>
              </a:rPr>
              <a:t>ilmu</a:t>
            </a:r>
            <a:r>
              <a:rPr lang="en-US" sz="3200" i="1" dirty="0">
                <a:latin typeface="Cambria" panose="02040503050406030204" pitchFamily="18" charset="0"/>
                <a:ea typeface="Cambria" panose="02040503050406030204" pitchFamily="18" charset="0"/>
              </a:rPr>
              <a:t> </a:t>
            </a:r>
            <a:r>
              <a:rPr lang="en-US" sz="3200" i="1" dirty="0" err="1">
                <a:latin typeface="Cambria" panose="02040503050406030204" pitchFamily="18" charset="0"/>
                <a:ea typeface="Cambria" panose="02040503050406030204" pitchFamily="18" charset="0"/>
              </a:rPr>
              <a:t>yaitu</a:t>
            </a:r>
            <a:r>
              <a:rPr lang="en-US" sz="3200" i="1" dirty="0">
                <a:latin typeface="Cambria" panose="02040503050406030204" pitchFamily="18" charset="0"/>
                <a:ea typeface="Cambria" panose="02040503050406030204" pitchFamily="18" charset="0"/>
              </a:rPr>
              <a:t> :</a:t>
            </a:r>
            <a:endParaRPr lang="en-US" sz="3200" i="1" dirty="0">
              <a:latin typeface="Cambria" panose="02040503050406030204" pitchFamily="18" charset="0"/>
              <a:ea typeface="Cambria" panose="02040503050406030204" pitchFamily="18" charset="0"/>
            </a:endParaRPr>
          </a:p>
          <a:p>
            <a:pPr marL="457200" indent="-457200">
              <a:buFont typeface="Arial" panose="020B0604020202020204" pitchFamily="34" charset="0"/>
              <a:buChar char="•"/>
            </a:pPr>
            <a:r>
              <a:rPr lang="en-US" sz="2800" dirty="0" err="1">
                <a:latin typeface="Cambria" panose="02040503050406030204" pitchFamily="18" charset="0"/>
                <a:ea typeface="Cambria" panose="02040503050406030204" pitchFamily="18" charset="0"/>
              </a:rPr>
              <a:t>Kapitalisme</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menguasai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perekonomian</a:t>
            </a:r>
            <a:r>
              <a:rPr lang="en-US" sz="2800" dirty="0">
                <a:latin typeface="Cambria" panose="02040503050406030204" pitchFamily="18" charset="0"/>
                <a:ea typeface="Cambria" panose="02040503050406030204" pitchFamily="18" charset="0"/>
              </a:rPr>
              <a:t> dunia, </a:t>
            </a:r>
            <a:r>
              <a:rPr lang="en-US" sz="2800" dirty="0" err="1">
                <a:latin typeface="Cambria" panose="02040503050406030204" pitchFamily="18" charset="0"/>
                <a:ea typeface="Cambria" panose="02040503050406030204" pitchFamily="18" charset="0"/>
              </a:rPr>
              <a:t>mengakibatkan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terbatasnya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ruang</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bagi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penerapan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nilai-nilai</a:t>
            </a:r>
            <a:r>
              <a:rPr lang="en-US" sz="2800" dirty="0">
                <a:latin typeface="Cambria" panose="02040503050406030204" pitchFamily="18" charset="0"/>
                <a:ea typeface="Cambria" panose="02040503050406030204" pitchFamily="18" charset="0"/>
              </a:rPr>
              <a:t> Pancasila.</a:t>
            </a:r>
            <a:endParaRPr lang="en-US" sz="2800" dirty="0">
              <a:latin typeface="Cambria" panose="02040503050406030204" pitchFamily="18" charset="0"/>
              <a:ea typeface="Cambria" panose="02040503050406030204" pitchFamily="18" charset="0"/>
            </a:endParaRPr>
          </a:p>
          <a:p>
            <a:pPr marL="457200" indent="-457200">
              <a:buFont typeface="Arial" panose="020B0604020202020204" pitchFamily="34" charset="0"/>
              <a:buChar char="•"/>
            </a:pPr>
            <a:r>
              <a:rPr lang="en-US" sz="2800" dirty="0" err="1">
                <a:latin typeface="Cambria" panose="02040503050406030204" pitchFamily="18" charset="0"/>
                <a:ea typeface="Cambria" panose="02040503050406030204" pitchFamily="18" charset="0"/>
              </a:rPr>
              <a:t>Globalisasi</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melemahkan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daya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saing</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bangsa</a:t>
            </a:r>
            <a:r>
              <a:rPr lang="en-US" sz="2800" dirty="0">
                <a:latin typeface="Cambria" panose="02040503050406030204" pitchFamily="18" charset="0"/>
                <a:ea typeface="Cambria" panose="02040503050406030204" pitchFamily="18" charset="0"/>
              </a:rPr>
              <a:t> Indonesia </a:t>
            </a:r>
            <a:r>
              <a:rPr lang="en-US" sz="2800" dirty="0" err="1">
                <a:latin typeface="Cambria" panose="02040503050406030204" pitchFamily="18" charset="0"/>
                <a:ea typeface="Cambria" panose="02040503050406030204" pitchFamily="18" charset="0"/>
              </a:rPr>
              <a:t>dalam</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pengembangan</a:t>
            </a:r>
            <a:r>
              <a:rPr lang="en-US" sz="2800" dirty="0">
                <a:latin typeface="Cambria" panose="02040503050406030204" pitchFamily="18" charset="0"/>
                <a:ea typeface="Cambria" panose="02040503050406030204" pitchFamily="18" charset="0"/>
              </a:rPr>
              <a:t> IPTEK </a:t>
            </a:r>
            <a:r>
              <a:rPr lang="en-US" sz="2800" dirty="0" err="1">
                <a:latin typeface="Cambria" panose="02040503050406030204" pitchFamily="18" charset="0"/>
                <a:ea typeface="Cambria" panose="02040503050406030204" pitchFamily="18" charset="0"/>
              </a:rPr>
              <a:t>sehingga</a:t>
            </a:r>
            <a:r>
              <a:rPr lang="en-US" sz="2800" dirty="0">
                <a:latin typeface="Cambria" panose="02040503050406030204" pitchFamily="18" charset="0"/>
                <a:ea typeface="Cambria" panose="02040503050406030204" pitchFamily="18" charset="0"/>
              </a:rPr>
              <a:t> Indonesia </a:t>
            </a:r>
            <a:r>
              <a:rPr lang="en-US" sz="2800" dirty="0" err="1">
                <a:latin typeface="Cambria" panose="02040503050406030204" pitchFamily="18" charset="0"/>
                <a:ea typeface="Cambria" panose="02040503050406030204" pitchFamily="18" charset="0"/>
              </a:rPr>
              <a:t>cendrung</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berberan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sebagai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konsumen</a:t>
            </a:r>
            <a:r>
              <a:rPr lang="en-US" sz="280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
            </a:pPr>
            <a:r>
              <a:rPr lang="en-US" sz="2800" dirty="0" err="1">
                <a:latin typeface="Cambria" panose="02040503050406030204" pitchFamily="18" charset="0"/>
                <a:ea typeface="Cambria" panose="02040503050406030204" pitchFamily="18" charset="0"/>
              </a:rPr>
              <a:t>Pragmatisme</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berorientasi</a:t>
            </a:r>
            <a:r>
              <a:rPr lang="en-US" sz="2800" dirty="0">
                <a:latin typeface="Cambria" panose="02040503050406030204" pitchFamily="18" charset="0"/>
                <a:ea typeface="Cambria" panose="02040503050406030204" pitchFamily="18" charset="0"/>
              </a:rPr>
              <a:t> pada </a:t>
            </a:r>
            <a:r>
              <a:rPr lang="en-US" sz="2800" dirty="0" err="1">
                <a:latin typeface="Cambria" panose="02040503050406030204" pitchFamily="18" charset="0"/>
                <a:ea typeface="Cambria" panose="02040503050406030204" pitchFamily="18" charset="0"/>
              </a:rPr>
              <a:t>tiga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ciri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yeitu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kemampuan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kerja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kepuasan</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hasilnya</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mengisi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kehidupan</a:t>
            </a:r>
            <a:r>
              <a:rPr lang="en-US" sz="2800" dirty="0">
                <a:latin typeface="Cambria" panose="02040503050406030204" pitchFamily="18" charset="0"/>
                <a:ea typeface="Cambria" panose="02040503050406030204" pitchFamily="18" charset="0"/>
              </a:rPr>
              <a:t> Masyarakat Indonesia.</a:t>
            </a:r>
            <a:endParaRPr lang="en-US" sz="2800" dirty="0">
              <a:latin typeface="Cambria" panose="02040503050406030204" pitchFamily="18" charset="0"/>
              <a:ea typeface="Cambria" panose="02040503050406030204" pitchFamily="18" charset="0"/>
            </a:endParaRPr>
          </a:p>
          <a:p>
            <a:pPr marL="457200" indent="-457200">
              <a:buFont typeface="Arial" panose="020B0604020202020204" pitchFamily="34" charset="0"/>
              <a:buChar char="•"/>
            </a:pPr>
            <a:r>
              <a:rPr lang="en-US" sz="2800" dirty="0" err="1">
                <a:latin typeface="Cambria" panose="02040503050406030204" pitchFamily="18" charset="0"/>
                <a:ea typeface="Cambria" panose="02040503050406030204" pitchFamily="18" charset="0"/>
              </a:rPr>
              <a:t>Konsumerisme</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menjadikan</a:t>
            </a:r>
            <a:r>
              <a:rPr lang="en-US" sz="2800" dirty="0">
                <a:latin typeface="Cambria" panose="02040503050406030204" pitchFamily="18" charset="0"/>
                <a:ea typeface="Cambria" panose="02040503050406030204" pitchFamily="18" charset="0"/>
              </a:rPr>
              <a:t> Indonesia pasar </a:t>
            </a:r>
            <a:r>
              <a:rPr lang="en-US" sz="2800" dirty="0" err="1">
                <a:latin typeface="Cambria" panose="02040503050406030204" pitchFamily="18" charset="0"/>
                <a:ea typeface="Cambria" panose="02040503050406030204" pitchFamily="18" charset="0"/>
              </a:rPr>
              <a:t>produk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teknologi</a:t>
            </a:r>
            <a:r>
              <a:rPr lang="en-US" sz="2800" dirty="0">
                <a:latin typeface="Cambria" panose="02040503050406030204" pitchFamily="18" charset="0"/>
                <a:ea typeface="Cambria" panose="02040503050406030204" pitchFamily="18" charset="0"/>
              </a:rPr>
              <a:t> negara lain </a:t>
            </a:r>
            <a:r>
              <a:rPr lang="en-US" sz="2800" dirty="0" err="1">
                <a:latin typeface="Cambria" panose="02040503050406030204" pitchFamily="18" charset="0"/>
                <a:ea typeface="Cambria" panose="02040503050406030204" pitchFamily="18" charset="0"/>
              </a:rPr>
              <a:t>lebih</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maju</a:t>
            </a:r>
            <a:r>
              <a:rPr lang="en-US" sz="280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73000">
              <a:schemeClr val="accent5">
                <a:lumMod val="20000"/>
                <a:lumOff val="80000"/>
              </a:schemeClr>
            </a:gs>
            <a:gs pos="76000">
              <a:schemeClr val="bg2">
                <a:tint val="97000"/>
                <a:hueMod val="162000"/>
                <a:satMod val="200000"/>
                <a:lumMod val="124000"/>
              </a:schemeClr>
            </a:gs>
            <a:gs pos="100000">
              <a:schemeClr val="bg2">
                <a:shade val="96000"/>
                <a:hueMod val="88000"/>
                <a:satMod val="220000"/>
                <a:lumMod val="82000"/>
              </a:schemeClr>
            </a:gs>
          </a:gsLst>
          <a:lin ang="6120000" scaled="1"/>
        </a:gradFill>
        <a:effectLst/>
      </p:bgPr>
    </p:bg>
    <p:spTree>
      <p:nvGrpSpPr>
        <p:cNvPr id="1" name=""/>
        <p:cNvGrpSpPr/>
        <p:nvPr/>
      </p:nvGrpSpPr>
      <p:grpSpPr>
        <a:xfrm>
          <a:off x="0" y="0"/>
          <a:ext cx="0" cy="0"/>
          <a:chOff x="0" y="0"/>
          <a:chExt cx="0" cy="0"/>
        </a:xfrm>
      </p:grpSpPr>
      <p:sp>
        <p:nvSpPr>
          <p:cNvPr id="3" name="Kotak Teks 2"/>
          <p:cNvSpPr txBox="1"/>
          <p:nvPr/>
        </p:nvSpPr>
        <p:spPr>
          <a:xfrm>
            <a:off x="-117566" y="602469"/>
            <a:ext cx="12309566" cy="3539430"/>
          </a:xfrm>
          <a:prstGeom prst="rect">
            <a:avLst/>
          </a:prstGeom>
          <a:ln w="57150">
            <a:solidFill>
              <a:schemeClr val="bg1">
                <a:alpha val="60000"/>
              </a:schemeClr>
            </a:solidFill>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n-US"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I</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lmu </a:t>
            </a:r>
            <a:r>
              <a:rPr lang="en-US"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engetahuan dan </a:t>
            </a:r>
            <a:r>
              <a:rPr lang="en-US"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T</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eknologi (iptek)</a:t>
            </a:r>
            <a:r>
              <a:rPr lang="en-US"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en-US" sz="2800" dirty="0" err="1">
                <a:solidFill>
                  <a:schemeClr val="bg1"/>
                </a:solidFill>
                <a:effectLst/>
                <a:latin typeface="Cambria" panose="02040503050406030204" pitchFamily="18" charset="0"/>
                <a:ea typeface="Cambria" panose="02040503050406030204" pitchFamily="18" charset="0"/>
                <a:cs typeface="Trebuchet MS" panose="020B0603020202020204" pitchFamily="34" charset="0"/>
              </a:rPr>
              <a:t>dalam</a:t>
            </a:r>
            <a:r>
              <a:rPr lang="en-US"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en-US" sz="2800" dirty="0" err="1">
                <a:solidFill>
                  <a:schemeClr val="bg1"/>
                </a:solidFill>
                <a:effectLst/>
                <a:latin typeface="Cambria" panose="02040503050406030204" pitchFamily="18" charset="0"/>
                <a:ea typeface="Cambria" panose="02040503050406030204" pitchFamily="18" charset="0"/>
                <a:cs typeface="Trebuchet MS" panose="020B0603020202020204" pitchFamily="34" charset="0"/>
              </a:rPr>
              <a:t>pengembangannya</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dewasa ini mencapai</a:t>
            </a:r>
            <a:r>
              <a:rPr lang="id-ID" sz="2800" spc="-31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kemajuan</a:t>
            </a:r>
            <a:r>
              <a:rPr lang="id-ID" sz="28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pesat</a:t>
            </a:r>
            <a:r>
              <a:rPr lang="id-ID" sz="28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sehingga</a:t>
            </a:r>
            <a:r>
              <a:rPr lang="id-ID" sz="28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peradaban</a:t>
            </a:r>
            <a:r>
              <a:rPr lang="id-ID" sz="28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manusia</a:t>
            </a:r>
            <a:r>
              <a:rPr lang="id-ID" sz="2800" spc="-3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mengalami</a:t>
            </a:r>
            <a:r>
              <a:rPr lang="id-ID" sz="28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perubahan</a:t>
            </a:r>
            <a:r>
              <a:rPr lang="id-ID" sz="2800" spc="-5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yang</a:t>
            </a:r>
            <a:r>
              <a:rPr lang="id-ID" sz="2800" spc="-33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luar biasa. Pengembangan iptek tidak dapat terlepas dari situasi yang</a:t>
            </a:r>
            <a:r>
              <a:rPr lang="id-ID" sz="28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melingkupinya, artinya iptek selalu berkembang dalam suatu ruang budaya.</a:t>
            </a:r>
            <a:r>
              <a:rPr lang="id-ID" sz="28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Perkembangan iptek pada gilirannya bersentuhan dengan nilai-nilai budaya</a:t>
            </a:r>
            <a:r>
              <a:rPr lang="id-ID" sz="28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dan</a:t>
            </a:r>
            <a:r>
              <a:rPr lang="id-ID" sz="28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agama</a:t>
            </a:r>
            <a:r>
              <a:rPr lang="id-ID" sz="28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sehingga</a:t>
            </a:r>
            <a:r>
              <a:rPr lang="id-ID" sz="28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di</a:t>
            </a:r>
            <a:r>
              <a:rPr lang="id-ID" sz="2800" spc="-5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satu</a:t>
            </a:r>
            <a:r>
              <a:rPr lang="id-ID" sz="28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pihak</a:t>
            </a:r>
            <a:r>
              <a:rPr lang="id-ID" sz="2800" spc="-4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dibutuhkan</a:t>
            </a:r>
            <a:r>
              <a:rPr lang="id-ID" sz="28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semangat</a:t>
            </a:r>
            <a:r>
              <a:rPr lang="id-ID" sz="2800" spc="-5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objektivitas,</a:t>
            </a:r>
            <a:r>
              <a:rPr lang="id-ID" sz="2800" spc="-4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di</a:t>
            </a:r>
            <a:r>
              <a:rPr lang="id-ID" sz="2800" spc="-5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pihak</a:t>
            </a:r>
            <a:r>
              <a:rPr lang="id-ID" sz="2800" spc="-31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lain iptek perlu mempertimbangkan nilai-nilai budaya dan agama dalam</a:t>
            </a:r>
            <a:r>
              <a:rPr lang="id-ID" sz="2800" spc="5"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 </a:t>
            </a:r>
            <a:r>
              <a:rPr lang="id-ID" sz="2800" dirty="0">
                <a:solidFill>
                  <a:schemeClr val="bg1"/>
                </a:solidFill>
                <a:effectLst/>
                <a:latin typeface="Cambria" panose="02040503050406030204" pitchFamily="18" charset="0"/>
                <a:ea typeface="Cambria" panose="02040503050406030204" pitchFamily="18" charset="0"/>
                <a:cs typeface="Trebuchet MS" panose="020B0603020202020204" pitchFamily="34" charset="0"/>
              </a:rPr>
              <a:t>pengembangannya agar tidak merugikan umat manusia</a:t>
            </a:r>
            <a:endParaRPr lang="en-US" sz="2800" dirty="0">
              <a:solidFill>
                <a:schemeClr val="bg1"/>
              </a:solidFill>
              <a:latin typeface="Cambria" panose="02040503050406030204" pitchFamily="18" charset="0"/>
              <a:ea typeface="Cambria" panose="02040503050406030204" pitchFamily="18" charset="0"/>
            </a:endParaRPr>
          </a:p>
        </p:txBody>
      </p:sp>
      <p:sp>
        <p:nvSpPr>
          <p:cNvPr id="4" name="Kotak Teks 3"/>
          <p:cNvSpPr txBox="1"/>
          <p:nvPr/>
        </p:nvSpPr>
        <p:spPr>
          <a:xfrm>
            <a:off x="-117566" y="17694"/>
            <a:ext cx="3181875" cy="584775"/>
          </a:xfrm>
          <a:prstGeom prst="rect">
            <a:avLst/>
          </a:prstGeom>
          <a:ln w="57150"/>
        </p:spPr>
        <p:style>
          <a:lnRef idx="2">
            <a:schemeClr val="dk1"/>
          </a:lnRef>
          <a:fillRef idx="1">
            <a:schemeClr val="lt1"/>
          </a:fillRef>
          <a:effectRef idx="0">
            <a:schemeClr val="dk1"/>
          </a:effectRef>
          <a:fontRef idx="minor">
            <a:schemeClr val="dk1"/>
          </a:fontRef>
        </p:style>
        <p:txBody>
          <a:bodyPr wrap="square" rtlCol="0" anchor="ctr">
            <a:spAutoFit/>
          </a:bodyPr>
          <a:lstStyle/>
          <a:p>
            <a:r>
              <a:rPr lang="en-US" sz="3200" dirty="0" err="1">
                <a:solidFill>
                  <a:schemeClr val="bg1"/>
                </a:solidFill>
                <a:latin typeface="Cambria" panose="02040503050406030204" pitchFamily="18" charset="0"/>
                <a:ea typeface="Cambria" panose="02040503050406030204" pitchFamily="18" charset="0"/>
              </a:rPr>
              <a:t>Pengertian</a:t>
            </a:r>
            <a:endParaRPr lang="en-US" sz="3200" dirty="0">
              <a:solidFill>
                <a:schemeClr val="bg1"/>
              </a:solidFill>
              <a:latin typeface="Cambria" panose="02040503050406030204" pitchFamily="18" charset="0"/>
              <a:ea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11943471" cy="3970318"/>
          </a:xfrm>
          <a:prstGeom prst="rect">
            <a:avLst/>
          </a:prstGeom>
          <a:noFill/>
        </p:spPr>
        <p:txBody>
          <a:bodyPr wrap="square">
            <a:spAutoFit/>
          </a:bodyPr>
          <a:lstStyle/>
          <a:p>
            <a:r>
              <a:rPr lang="en-US" sz="2800" b="1" i="1" dirty="0" err="1">
                <a:latin typeface="Cambria" panose="02040503050406030204" pitchFamily="18" charset="0"/>
                <a:ea typeface="Cambria" panose="02040503050406030204" pitchFamily="18" charset="0"/>
              </a:rPr>
              <a:t>Lanjutan</a:t>
            </a:r>
            <a:r>
              <a:rPr lang="en-US" sz="2800" b="1" i="1" dirty="0">
                <a:latin typeface="Cambria" panose="02040503050406030204" pitchFamily="18" charset="0"/>
                <a:ea typeface="Cambria" panose="02040503050406030204" pitchFamily="18" charset="0"/>
              </a:rPr>
              <a:t>…….</a:t>
            </a:r>
            <a:endParaRPr lang="en-US" sz="2800" b="1" i="1" dirty="0">
              <a:latin typeface="Cambria" panose="02040503050406030204" pitchFamily="18" charset="0"/>
              <a:ea typeface="Cambria" panose="02040503050406030204" pitchFamily="18" charset="0"/>
            </a:endParaRPr>
          </a:p>
          <a:p>
            <a:r>
              <a:rPr lang="en-US" sz="2800" dirty="0" err="1">
                <a:latin typeface="Cambria" panose="02040503050406030204" pitchFamily="18" charset="0"/>
                <a:ea typeface="Cambria" panose="02040503050406030204" pitchFamily="18" charset="0"/>
              </a:rPr>
              <a:t>Ilmu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Pengetahuan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merupakan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segala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usaha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sadar</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dilakukan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dalam</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rangka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menyelidiki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mene,ikan</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meningkatkan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pemahaman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manusia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dari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berbagai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segi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alam</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kehidupan</a:t>
            </a:r>
            <a:r>
              <a:rPr lang="en-US" sz="280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a:p>
            <a:r>
              <a:rPr lang="en-US" sz="2800" dirty="0">
                <a:latin typeface="Cambria" panose="02040503050406030204" pitchFamily="18" charset="0"/>
                <a:ea typeface="Cambria" panose="02040503050406030204" pitchFamily="18" charset="0"/>
              </a:rPr>
              <a:t>Karena </a:t>
            </a:r>
            <a:r>
              <a:rPr lang="en-US" sz="2800" dirty="0" err="1">
                <a:latin typeface="Cambria" panose="02040503050406030204" pitchFamily="18" charset="0"/>
                <a:ea typeface="Cambria" panose="02040503050406030204" pitchFamily="18" charset="0"/>
              </a:rPr>
              <a:t>merupakan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dasar</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dari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pengembangan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artinya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kelima</a:t>
            </a:r>
            <a:r>
              <a:rPr lang="en-US" sz="2800" dirty="0">
                <a:latin typeface="Cambria" panose="02040503050406030204" pitchFamily="18" charset="0"/>
                <a:ea typeface="Cambria" panose="02040503050406030204" pitchFamily="18" charset="0"/>
              </a:rPr>
              <a:t> Pancasila </a:t>
            </a:r>
            <a:r>
              <a:rPr lang="en-US" sz="2800" dirty="0" err="1">
                <a:latin typeface="Cambria" panose="02040503050406030204" pitchFamily="18" charset="0"/>
                <a:ea typeface="Cambria" panose="02040503050406030204" pitchFamily="18" charset="0"/>
              </a:rPr>
              <a:t>merupakan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pegangan</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pedoman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dalam</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pengembangan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pengetahuan</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teknologi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ini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dapat</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dilihat</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dari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bagaimana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memahami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bahwa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Pengetahuan</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tekno;ogi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tersebut</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dikembangakan</a:t>
            </a:r>
            <a:r>
              <a:rPr lang="en-US" sz="2800" dirty="0">
                <a:latin typeface="Cambria" panose="02040503050406030204" pitchFamily="18" charset="0"/>
                <a:ea typeface="Cambria" panose="02040503050406030204" pitchFamily="18" charset="0"/>
              </a:rPr>
              <a:t> di Indonesia </a:t>
            </a:r>
            <a:r>
              <a:rPr lang="en-US" sz="2800" dirty="0" err="1">
                <a:latin typeface="Cambria" panose="02040503050406030204" pitchFamily="18" charset="0"/>
                <a:ea typeface="Cambria" panose="02040503050406030204" pitchFamily="18" charset="0"/>
              </a:rPr>
              <a:t>tidak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bertentangan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dengan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nilai-nilai</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terkandung</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dalam</a:t>
            </a:r>
            <a:r>
              <a:rPr lang="en-US" sz="2800" dirty="0">
                <a:latin typeface="Cambria" panose="02040503050406030204" pitchFamily="18" charset="0"/>
                <a:ea typeface="Cambria" panose="02040503050406030204" pitchFamily="18" charset="0"/>
              </a:rPr>
              <a:t> Pancasila</a:t>
            </a:r>
            <a:r>
              <a:rPr lang="en-US" sz="2400" dirty="0">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p:txBody>
      </p:sp>
      <p:sp>
        <p:nvSpPr>
          <p:cNvPr id="5" name="TextBox 4"/>
          <p:cNvSpPr txBox="1"/>
          <p:nvPr/>
        </p:nvSpPr>
        <p:spPr>
          <a:xfrm flipV="1">
            <a:off x="1322363" y="594412"/>
            <a:ext cx="10621107" cy="369332"/>
          </a:xfrm>
          <a:prstGeom prst="rect">
            <a:avLst/>
          </a:prstGeom>
          <a:noFill/>
        </p:spPr>
        <p:txBody>
          <a:bodyPr wrap="square">
            <a:spAutoFit/>
          </a:bodyPr>
          <a:lstStyle/>
          <a:p>
            <a:r>
              <a:rPr lang="en-US" dirty="0"/>
              <a:t>.</a:t>
            </a:r>
            <a:endParaRPr lang="en-US" dirty="0"/>
          </a:p>
        </p:txBody>
      </p:sp>
      <p:sp>
        <p:nvSpPr>
          <p:cNvPr id="7" name="TextBox 6"/>
          <p:cNvSpPr txBox="1"/>
          <p:nvPr/>
        </p:nvSpPr>
        <p:spPr>
          <a:xfrm>
            <a:off x="984737" y="407963"/>
            <a:ext cx="9045527" cy="523220"/>
          </a:xfrm>
          <a:prstGeom prst="rect">
            <a:avLst/>
          </a:prstGeom>
          <a:noFill/>
        </p:spPr>
        <p:txBody>
          <a:bodyPr wrap="square">
            <a:spAutoFit/>
          </a:bodyPr>
          <a:lstStyle/>
          <a:p>
            <a:r>
              <a:rPr lang="en-US" dirty="0"/>
              <a:t> </a:t>
            </a:r>
            <a:r>
              <a:rPr lang="en-US" sz="2800" i="1" dirty="0" err="1">
                <a:latin typeface="Cambria" panose="02040503050406030204" pitchFamily="18" charset="0"/>
                <a:ea typeface="Cambria" panose="02040503050406030204" pitchFamily="18" charset="0"/>
              </a:rPr>
              <a:t>Lanjutan</a:t>
            </a:r>
            <a:r>
              <a:rPr lang="en-US" sz="2800" i="1" dirty="0">
                <a:latin typeface="Cambria" panose="02040503050406030204" pitchFamily="18" charset="0"/>
                <a:ea typeface="Cambria" panose="02040503050406030204" pitchFamily="18" charset="0"/>
              </a:rPr>
              <a:t>…….</a:t>
            </a:r>
            <a:endParaRPr lang="en-US" sz="2800" i="1" dirty="0">
              <a:latin typeface="Cambria" panose="02040503050406030204" pitchFamily="18" charset="0"/>
              <a:ea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3218" y="647114"/>
            <a:ext cx="11774659" cy="3970318"/>
          </a:xfrm>
          <a:prstGeom prst="rect">
            <a:avLst/>
          </a:prstGeom>
          <a:noFill/>
        </p:spPr>
        <p:txBody>
          <a:bodyPr wrap="square">
            <a:spAutoFit/>
          </a:bodyPr>
          <a:lstStyle/>
          <a:p>
            <a:r>
              <a:rPr lang="en-US" sz="3600" dirty="0" err="1">
                <a:latin typeface="Cambria" panose="02040503050406030204" pitchFamily="18" charset="0"/>
                <a:ea typeface="Cambria" panose="02040503050406030204" pitchFamily="18" charset="0"/>
              </a:rPr>
              <a:t>Pengembangan</a:t>
            </a:r>
            <a:r>
              <a:rPr lang="en-US" sz="3600" dirty="0">
                <a:latin typeface="Cambria" panose="02040503050406030204" pitchFamily="18" charset="0"/>
                <a:ea typeface="Cambria" panose="02040503050406030204" pitchFamily="18" charset="0"/>
              </a:rPr>
              <a:t>  Nilai yang </a:t>
            </a:r>
            <a:r>
              <a:rPr lang="en-US" sz="3600" dirty="0" err="1">
                <a:latin typeface="Cambria" panose="02040503050406030204" pitchFamily="18" charset="0"/>
                <a:ea typeface="Cambria" panose="02040503050406030204" pitchFamily="18" charset="0"/>
              </a:rPr>
              <a:t>perlu</a:t>
            </a:r>
            <a:r>
              <a:rPr lang="en-US" sz="3600" dirty="0">
                <a:latin typeface="Cambria" panose="02040503050406030204" pitchFamily="18" charset="0"/>
                <a:ea typeface="Cambria" panose="02040503050406030204" pitchFamily="18" charset="0"/>
              </a:rPr>
              <a:t> di </a:t>
            </a:r>
            <a:r>
              <a:rPr lang="en-US" sz="3600" dirty="0" err="1">
                <a:latin typeface="Cambria" panose="02040503050406030204" pitchFamily="18" charset="0"/>
                <a:ea typeface="Cambria" panose="02040503050406030204" pitchFamily="18" charset="0"/>
              </a:rPr>
              <a:t>pahami</a:t>
            </a:r>
            <a:r>
              <a:rPr lang="en-US" sz="3600" dirty="0">
                <a:latin typeface="Cambria" panose="02040503050406030204" pitchFamily="18" charset="0"/>
                <a:ea typeface="Cambria" panose="02040503050406030204" pitchFamily="18" charset="0"/>
              </a:rPr>
              <a:t> :</a:t>
            </a:r>
            <a:endParaRPr lang="en-US" sz="3600" dirty="0">
              <a:latin typeface="Cambria" panose="02040503050406030204" pitchFamily="18" charset="0"/>
              <a:ea typeface="Cambria" panose="02040503050406030204" pitchFamily="18" charset="0"/>
            </a:endParaRPr>
          </a:p>
          <a:p>
            <a:endParaRPr lang="en-US" sz="2400" dirty="0">
              <a:latin typeface="Cambria" panose="02040503050406030204" pitchFamily="18" charset="0"/>
              <a:ea typeface="Cambria" panose="02040503050406030204" pitchFamily="18" charset="0"/>
            </a:endParaRPr>
          </a:p>
          <a:p>
            <a:pPr marL="342900" indent="-342900">
              <a:buFont typeface="Wingdings" panose="05000000000000000000" pitchFamily="2" charset="2"/>
              <a:buChar char="§"/>
            </a:pPr>
            <a:r>
              <a:rPr lang="en-US" sz="2800" dirty="0">
                <a:latin typeface="Cambria" panose="02040503050406030204" pitchFamily="18" charset="0"/>
                <a:ea typeface="Cambria" panose="02040503050406030204" pitchFamily="18" charset="0"/>
              </a:rPr>
              <a:t> </a:t>
            </a:r>
            <a:r>
              <a:rPr lang="en-US" sz="3200" dirty="0">
                <a:latin typeface="Cambria" panose="02040503050406030204" pitchFamily="18" charset="0"/>
                <a:ea typeface="Cambria" panose="02040503050406030204" pitchFamily="18" charset="0"/>
              </a:rPr>
              <a:t>Pancasila </a:t>
            </a:r>
            <a:r>
              <a:rPr lang="en-US" sz="3200" dirty="0" err="1">
                <a:latin typeface="Cambria" panose="02040503050406030204" pitchFamily="18" charset="0"/>
                <a:ea typeface="Cambria" panose="02040503050406030204" pitchFamily="18" charset="0"/>
              </a:rPr>
              <a:t>sebagai</a:t>
            </a:r>
            <a:r>
              <a:rPr lang="en-US" sz="3200" dirty="0">
                <a:latin typeface="Cambria" panose="02040503050406030204" pitchFamily="18" charset="0"/>
                <a:ea typeface="Cambria" panose="02040503050406030204" pitchFamily="18" charset="0"/>
              </a:rPr>
              <a:t> Dasar Nilai </a:t>
            </a:r>
            <a:r>
              <a:rPr lang="en-US" sz="3200" dirty="0" err="1">
                <a:latin typeface="Cambria" panose="02040503050406030204" pitchFamily="18" charset="0"/>
                <a:ea typeface="Cambria" panose="02040503050406030204" pitchFamily="18" charset="0"/>
              </a:rPr>
              <a:t>Pengembangan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Ilmu</a:t>
            </a:r>
            <a:endParaRPr lang="en-US" sz="32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
            </a:pPr>
            <a:r>
              <a:rPr lang="en-US" sz="3200" dirty="0">
                <a:latin typeface="Cambria" panose="02040503050406030204" pitchFamily="18" charset="0"/>
                <a:ea typeface="Cambria" panose="02040503050406030204" pitchFamily="18" charset="0"/>
              </a:rPr>
              <a:t>Nilai </a:t>
            </a:r>
            <a:r>
              <a:rPr lang="en-US" sz="3200" dirty="0" err="1">
                <a:latin typeface="Cambria" panose="02040503050406030204" pitchFamily="18" charset="0"/>
                <a:ea typeface="Cambria" panose="02040503050406030204" pitchFamily="18" charset="0"/>
              </a:rPr>
              <a:t>Ketuhanan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sebagai</a:t>
            </a:r>
            <a:r>
              <a:rPr lang="en-US" sz="3200" dirty="0">
                <a:latin typeface="Cambria" panose="02040503050406030204" pitchFamily="18" charset="0"/>
                <a:ea typeface="Cambria" panose="02040503050406030204" pitchFamily="18" charset="0"/>
              </a:rPr>
              <a:t> Dasar </a:t>
            </a:r>
            <a:r>
              <a:rPr lang="en-US" sz="3200" dirty="0" err="1">
                <a:latin typeface="Cambria" panose="02040503050406030204" pitchFamily="18" charset="0"/>
                <a:ea typeface="Cambria" panose="02040503050406030204" pitchFamily="18" charset="0"/>
              </a:rPr>
              <a:t>Pengembangan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Ilmu</a:t>
            </a:r>
            <a:endParaRPr lang="en-US" sz="32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
            </a:pPr>
            <a:r>
              <a:rPr lang="en-US" sz="3200" dirty="0">
                <a:latin typeface="Cambria" panose="02040503050406030204" pitchFamily="18" charset="0"/>
                <a:ea typeface="Cambria" panose="02040503050406030204" pitchFamily="18" charset="0"/>
              </a:rPr>
              <a:t>Nilai </a:t>
            </a:r>
            <a:r>
              <a:rPr lang="en-US" sz="3200" dirty="0" err="1">
                <a:latin typeface="Cambria" panose="02040503050406030204" pitchFamily="18" charset="0"/>
                <a:ea typeface="Cambria" panose="02040503050406030204" pitchFamily="18" charset="0"/>
              </a:rPr>
              <a:t>Kemanusiaan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sebagai</a:t>
            </a:r>
            <a:r>
              <a:rPr lang="en-US" sz="3200" dirty="0">
                <a:latin typeface="Cambria" panose="02040503050406030204" pitchFamily="18" charset="0"/>
                <a:ea typeface="Cambria" panose="02040503050406030204" pitchFamily="18" charset="0"/>
              </a:rPr>
              <a:t> Dasar </a:t>
            </a:r>
            <a:r>
              <a:rPr lang="en-US" sz="3200" dirty="0" err="1">
                <a:latin typeface="Cambria" panose="02040503050406030204" pitchFamily="18" charset="0"/>
                <a:ea typeface="Cambria" panose="02040503050406030204" pitchFamily="18" charset="0"/>
              </a:rPr>
              <a:t>Pengembangan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Ilmu</a:t>
            </a:r>
            <a:endParaRPr lang="en-US" sz="32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
            </a:pPr>
            <a:r>
              <a:rPr lang="en-US" sz="3200" dirty="0">
                <a:latin typeface="Cambria" panose="02040503050406030204" pitchFamily="18" charset="0"/>
                <a:ea typeface="Cambria" panose="02040503050406030204" pitchFamily="18" charset="0"/>
              </a:rPr>
              <a:t>Nilai </a:t>
            </a:r>
            <a:r>
              <a:rPr lang="en-US" sz="3200" dirty="0" err="1">
                <a:latin typeface="Cambria" panose="02040503050406030204" pitchFamily="18" charset="0"/>
                <a:ea typeface="Cambria" panose="02040503050406030204" pitchFamily="18" charset="0"/>
              </a:rPr>
              <a:t>Persatuan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sebagai</a:t>
            </a:r>
            <a:r>
              <a:rPr lang="en-US" sz="3200" dirty="0">
                <a:latin typeface="Cambria" panose="02040503050406030204" pitchFamily="18" charset="0"/>
                <a:ea typeface="Cambria" panose="02040503050406030204" pitchFamily="18" charset="0"/>
              </a:rPr>
              <a:t> Dasar </a:t>
            </a:r>
            <a:r>
              <a:rPr lang="en-US" sz="3200" dirty="0" err="1">
                <a:latin typeface="Cambria" panose="02040503050406030204" pitchFamily="18" charset="0"/>
                <a:ea typeface="Cambria" panose="02040503050406030204" pitchFamily="18" charset="0"/>
              </a:rPr>
              <a:t>Pengembangan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ilmu</a:t>
            </a:r>
            <a:endParaRPr lang="en-US" sz="32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
            </a:pPr>
            <a:r>
              <a:rPr lang="en-US" sz="3200" dirty="0">
                <a:latin typeface="Cambria" panose="02040503050406030204" pitchFamily="18" charset="0"/>
                <a:ea typeface="Cambria" panose="02040503050406030204" pitchFamily="18" charset="0"/>
              </a:rPr>
              <a:t>Nilai </a:t>
            </a:r>
            <a:r>
              <a:rPr lang="en-US" sz="3200" dirty="0" err="1">
                <a:latin typeface="Cambria" panose="02040503050406030204" pitchFamily="18" charset="0"/>
                <a:ea typeface="Cambria" panose="02040503050406030204" pitchFamily="18" charset="0"/>
              </a:rPr>
              <a:t>Kerakyatan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sebagai</a:t>
            </a:r>
            <a:r>
              <a:rPr lang="en-US" sz="3200" dirty="0">
                <a:latin typeface="Cambria" panose="02040503050406030204" pitchFamily="18" charset="0"/>
                <a:ea typeface="Cambria" panose="02040503050406030204" pitchFamily="18" charset="0"/>
              </a:rPr>
              <a:t> Dasar Nilai </a:t>
            </a:r>
            <a:r>
              <a:rPr lang="en-US" sz="3200" dirty="0" err="1">
                <a:latin typeface="Cambria" panose="02040503050406030204" pitchFamily="18" charset="0"/>
                <a:ea typeface="Cambria" panose="02040503050406030204" pitchFamily="18" charset="0"/>
              </a:rPr>
              <a:t>Pengambangan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ilmu</a:t>
            </a:r>
            <a:endParaRPr lang="en-US" sz="3200" dirty="0">
              <a:latin typeface="Cambria" panose="02040503050406030204" pitchFamily="18" charset="0"/>
              <a:ea typeface="Cambria" panose="02040503050406030204" pitchFamily="18" charset="0"/>
            </a:endParaRPr>
          </a:p>
          <a:p>
            <a:pPr marL="457200" indent="-457200">
              <a:buFont typeface="Wingdings" panose="05000000000000000000" pitchFamily="2" charset="2"/>
              <a:buChar char="§"/>
            </a:pPr>
            <a:r>
              <a:rPr lang="en-US" sz="3200" dirty="0">
                <a:latin typeface="Cambria" panose="02040503050406030204" pitchFamily="18" charset="0"/>
                <a:ea typeface="Cambria" panose="02040503050406030204" pitchFamily="18" charset="0"/>
              </a:rPr>
              <a:t>Nilai </a:t>
            </a:r>
            <a:r>
              <a:rPr lang="en-US" sz="3200" dirty="0" err="1">
                <a:latin typeface="Cambria" panose="02040503050406030204" pitchFamily="18" charset="0"/>
                <a:ea typeface="Cambria" panose="02040503050406030204" pitchFamily="18" charset="0"/>
              </a:rPr>
              <a:t>Keadilan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sebagai</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dasar</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nilai</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Pengembangan</a:t>
            </a:r>
            <a:r>
              <a:rPr lang="en-US" sz="3200" dirty="0">
                <a:latin typeface="Cambria" panose="02040503050406030204" pitchFamily="18" charset="0"/>
                <a:ea typeface="Cambria" panose="02040503050406030204" pitchFamily="18" charset="0"/>
              </a:rPr>
              <a:t> </a:t>
            </a:r>
            <a:r>
              <a:rPr lang="en-US" sz="3200" dirty="0" err="1">
                <a:latin typeface="Cambria" panose="02040503050406030204" pitchFamily="18" charset="0"/>
                <a:ea typeface="Cambria" panose="02040503050406030204" pitchFamily="18" charset="0"/>
              </a:rPr>
              <a:t>Ilmu</a:t>
            </a:r>
            <a:r>
              <a:rPr lang="en-US" sz="3200" dirty="0">
                <a:latin typeface="Cambria" panose="02040503050406030204" pitchFamily="18" charset="0"/>
                <a:ea typeface="Cambria" panose="02040503050406030204" pitchFamily="18" charset="0"/>
              </a:rPr>
              <a:t>  </a:t>
            </a:r>
            <a:endParaRPr lang="en-US" sz="3200" dirty="0">
              <a:latin typeface="Cambria" panose="02040503050406030204" pitchFamily="18" charset="0"/>
              <a:ea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4502" y="-1"/>
            <a:ext cx="12296502" cy="7017306"/>
          </a:xfrm>
          <a:prstGeom prst="rect">
            <a:avLst/>
          </a:prstGeom>
          <a:noFill/>
        </p:spPr>
        <p:txBody>
          <a:bodyPr wrap="square">
            <a:spAutoFit/>
          </a:bodyPr>
          <a:lstStyle/>
          <a:p>
            <a:pPr marL="342900" indent="-342900">
              <a:buFont typeface="Arial" panose="020B0604020202020204" pitchFamily="34" charset="0"/>
              <a:buChar char="•"/>
            </a:pPr>
            <a:r>
              <a:rPr lang="en-US" sz="3600" dirty="0">
                <a:latin typeface="Abadi" panose="020B0604020104020204" pitchFamily="34" charset="0"/>
              </a:rPr>
              <a:t>Pancasila </a:t>
            </a:r>
            <a:r>
              <a:rPr lang="en-US" sz="3600" dirty="0" err="1">
                <a:latin typeface="Abadi" panose="020B0604020104020204" pitchFamily="34" charset="0"/>
              </a:rPr>
              <a:t>sebagai</a:t>
            </a:r>
            <a:r>
              <a:rPr lang="en-US" sz="3600" dirty="0">
                <a:latin typeface="Abadi" panose="020B0604020104020204" pitchFamily="34" charset="0"/>
              </a:rPr>
              <a:t> </a:t>
            </a:r>
            <a:r>
              <a:rPr lang="en-US" sz="3600" dirty="0" err="1">
                <a:latin typeface="Abadi" panose="020B0604020104020204" pitchFamily="34" charset="0"/>
              </a:rPr>
              <a:t>dasar</a:t>
            </a:r>
            <a:r>
              <a:rPr lang="en-US" sz="3600" dirty="0">
                <a:latin typeface="Abadi" panose="020B0604020104020204" pitchFamily="34" charset="0"/>
              </a:rPr>
              <a:t> </a:t>
            </a:r>
            <a:r>
              <a:rPr lang="en-US" sz="3600" dirty="0" err="1">
                <a:latin typeface="Abadi" panose="020B0604020104020204" pitchFamily="34" charset="0"/>
              </a:rPr>
              <a:t>nilai</a:t>
            </a:r>
            <a:r>
              <a:rPr lang="en-US" sz="3600" dirty="0">
                <a:latin typeface="Abadi" panose="020B0604020104020204" pitchFamily="34" charset="0"/>
              </a:rPr>
              <a:t> </a:t>
            </a:r>
            <a:r>
              <a:rPr lang="en-US" sz="3600" dirty="0" err="1">
                <a:latin typeface="Abadi" panose="020B0604020104020204" pitchFamily="34" charset="0"/>
              </a:rPr>
              <a:t>pengembangan</a:t>
            </a:r>
            <a:r>
              <a:rPr lang="en-US" sz="3600" dirty="0">
                <a:latin typeface="Abadi" panose="020B0604020104020204" pitchFamily="34" charset="0"/>
              </a:rPr>
              <a:t> </a:t>
            </a:r>
            <a:r>
              <a:rPr lang="en-US" sz="3600" dirty="0" err="1">
                <a:latin typeface="Abadi" panose="020B0604020104020204" pitchFamily="34" charset="0"/>
              </a:rPr>
              <a:t>ilmu</a:t>
            </a:r>
            <a:r>
              <a:rPr lang="en-US" sz="3600" dirty="0">
                <a:latin typeface="Abadi" panose="020B0604020104020204" pitchFamily="34" charset="0"/>
              </a:rPr>
              <a:t>.</a:t>
            </a:r>
            <a:endParaRPr lang="en-US" sz="3600" dirty="0">
              <a:latin typeface="Abadi" panose="020B0604020104020204" pitchFamily="34" charset="0"/>
            </a:endParaRPr>
          </a:p>
          <a:p>
            <a:endParaRPr lang="en-US" dirty="0"/>
          </a:p>
          <a:p>
            <a:r>
              <a:rPr lang="en-US" sz="2400" dirty="0" err="1">
                <a:latin typeface="Cambria" panose="02040503050406030204" pitchFamily="18" charset="0"/>
                <a:ea typeface="Cambria" panose="02040503050406030204" pitchFamily="18" charset="0"/>
              </a:rPr>
              <a:t>Memiliki</a:t>
            </a:r>
            <a:r>
              <a:rPr lang="en-US" sz="2400" dirty="0">
                <a:latin typeface="Cambria" panose="02040503050406030204" pitchFamily="18" charset="0"/>
                <a:ea typeface="Cambria" panose="02040503050406030204" pitchFamily="18" charset="0"/>
              </a:rPr>
              <a:t> arti </a:t>
            </a:r>
            <a:r>
              <a:rPr lang="en-US" sz="2400" dirty="0" err="1">
                <a:latin typeface="Cambria" panose="02040503050406030204" pitchFamily="18" charset="0"/>
                <a:ea typeface="Cambria" panose="02040503050406030204" pitchFamily="18" charset="0"/>
              </a:rPr>
              <a:t>bahwa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kelima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nilai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dari</a:t>
            </a:r>
            <a:r>
              <a:rPr lang="en-US" sz="2400" dirty="0">
                <a:latin typeface="Cambria" panose="02040503050406030204" pitchFamily="18" charset="0"/>
                <a:ea typeface="Cambria" panose="02040503050406030204" pitchFamily="18" charset="0"/>
              </a:rPr>
              <a:t> Pancasila </a:t>
            </a:r>
            <a:r>
              <a:rPr lang="en-US" sz="2400" dirty="0" err="1">
                <a:latin typeface="Cambria" panose="02040503050406030204" pitchFamily="18" charset="0"/>
                <a:ea typeface="Cambria" panose="02040503050406030204" pitchFamily="18" charset="0"/>
              </a:rPr>
              <a:t>itu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sendiri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merupakan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pedoman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dalam</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pengembangan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ilmu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pengetahuan</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teknologi</a:t>
            </a:r>
            <a:r>
              <a:rPr lang="en-US" sz="2400" dirty="0">
                <a:latin typeface="Cambria" panose="02040503050406030204" pitchFamily="18" charset="0"/>
                <a:ea typeface="Cambria" panose="02040503050406030204" pitchFamily="18" charset="0"/>
              </a:rPr>
              <a:t>. Akan </a:t>
            </a:r>
            <a:r>
              <a:rPr lang="en-US" sz="2400" dirty="0" err="1">
                <a:latin typeface="Cambria" panose="02040503050406030204" pitchFamily="18" charset="0"/>
                <a:ea typeface="Cambria" panose="02040503050406030204" pitchFamily="18" charset="0"/>
              </a:rPr>
              <a:t>tetapi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sejalan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dengan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perkembangan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iptek</a:t>
            </a:r>
            <a:r>
              <a:rPr lang="en-US" sz="2400" dirty="0">
                <a:latin typeface="Cambria" panose="02040503050406030204" pitchFamily="18" charset="0"/>
                <a:ea typeface="Cambria" panose="02040503050406030204" pitchFamily="18" charset="0"/>
              </a:rPr>
              <a:t> di masa </a:t>
            </a:r>
            <a:r>
              <a:rPr lang="en-US" sz="2400" dirty="0" err="1">
                <a:latin typeface="Cambria" panose="02040503050406030204" pitchFamily="18" charset="0"/>
                <a:ea typeface="Cambria" panose="02040503050406030204" pitchFamily="18" charset="0"/>
              </a:rPr>
              <a:t>kini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tidak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dipungkiri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selain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dampak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positif</a:t>
            </a:r>
            <a:r>
              <a:rPr lang="en-US" sz="2400" dirty="0">
                <a:latin typeface="Cambria" panose="02040503050406030204" pitchFamily="18" charset="0"/>
                <a:ea typeface="Cambria" panose="02040503050406030204" pitchFamily="18" charset="0"/>
              </a:rPr>
              <a:t> juga </a:t>
            </a:r>
            <a:r>
              <a:rPr lang="en-US" sz="2400" dirty="0" err="1">
                <a:latin typeface="Cambria" panose="02040503050406030204" pitchFamily="18" charset="0"/>
                <a:ea typeface="Cambria" panose="02040503050406030204" pitchFamily="18" charset="0"/>
              </a:rPr>
              <a:t>terdapat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dampak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negatif</a:t>
            </a:r>
            <a:r>
              <a:rPr lang="en-US" sz="2400" dirty="0">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a:p>
            <a:endParaRPr lang="en-US" dirty="0"/>
          </a:p>
          <a:p>
            <a:pPr marL="342900" indent="-342900">
              <a:buFont typeface="Arial" panose="020B0604020202020204" pitchFamily="34" charset="0"/>
              <a:buChar char="•"/>
            </a:pPr>
            <a:r>
              <a:rPr lang="en-US" sz="3600" dirty="0">
                <a:latin typeface="Abadi" panose="020B0604020104020204" pitchFamily="34" charset="0"/>
              </a:rPr>
              <a:t>Nilai </a:t>
            </a:r>
            <a:r>
              <a:rPr lang="en-US" sz="3600" dirty="0" err="1">
                <a:latin typeface="Abadi" panose="020B0604020104020204" pitchFamily="34" charset="0"/>
              </a:rPr>
              <a:t>Kemanusiaan</a:t>
            </a:r>
            <a:r>
              <a:rPr lang="en-US" sz="3600" dirty="0">
                <a:latin typeface="Abadi" panose="020B0604020104020204" pitchFamily="34" charset="0"/>
              </a:rPr>
              <a:t> </a:t>
            </a:r>
            <a:r>
              <a:rPr lang="en-US" sz="3600" dirty="0" err="1">
                <a:latin typeface="Abadi" panose="020B0604020104020204" pitchFamily="34" charset="0"/>
              </a:rPr>
              <a:t>Sebagai</a:t>
            </a:r>
            <a:r>
              <a:rPr lang="en-US" sz="3600" dirty="0">
                <a:latin typeface="Abadi" panose="020B0604020104020204" pitchFamily="34" charset="0"/>
              </a:rPr>
              <a:t> Dasar </a:t>
            </a:r>
            <a:r>
              <a:rPr lang="en-US" sz="3600" dirty="0" err="1">
                <a:latin typeface="Abadi" panose="020B0604020104020204" pitchFamily="34" charset="0"/>
              </a:rPr>
              <a:t>Pengembangan</a:t>
            </a:r>
            <a:r>
              <a:rPr lang="en-US" sz="3600" dirty="0">
                <a:latin typeface="Abadi" panose="020B0604020104020204" pitchFamily="34" charset="0"/>
              </a:rPr>
              <a:t> </a:t>
            </a:r>
            <a:r>
              <a:rPr lang="en-US" sz="3600" dirty="0" err="1">
                <a:latin typeface="Abadi" panose="020B0604020104020204" pitchFamily="34" charset="0"/>
              </a:rPr>
              <a:t>Ilmu</a:t>
            </a:r>
            <a:endParaRPr lang="en-US" sz="3600" dirty="0">
              <a:latin typeface="Abadi" panose="020B0604020104020204" pitchFamily="34" charset="0"/>
            </a:endParaRPr>
          </a:p>
          <a:p>
            <a:endParaRPr lang="en-US" dirty="0"/>
          </a:p>
          <a:p>
            <a:r>
              <a:rPr lang="en-US" sz="2400" dirty="0" err="1">
                <a:latin typeface="Cambria" panose="02040503050406030204" pitchFamily="18" charset="0"/>
                <a:ea typeface="Cambria" panose="02040503050406030204" pitchFamily="18" charset="0"/>
              </a:rPr>
              <a:t>Memberi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arah</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mengendalikan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ilmu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pengetahuan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ilmu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dikembalikan</a:t>
            </a:r>
            <a:r>
              <a:rPr lang="en-US" sz="2400" dirty="0">
                <a:latin typeface="Cambria" panose="02040503050406030204" pitchFamily="18" charset="0"/>
                <a:ea typeface="Cambria" panose="02040503050406030204" pitchFamily="18" charset="0"/>
              </a:rPr>
              <a:t> pada </a:t>
            </a:r>
            <a:r>
              <a:rPr lang="en-US" sz="2400" dirty="0" err="1">
                <a:latin typeface="Cambria" panose="02040503050406030204" pitchFamily="18" charset="0"/>
                <a:ea typeface="Cambria" panose="02040503050406030204" pitchFamily="18" charset="0"/>
              </a:rPr>
              <a:t>fungsinya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semula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yaitu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kemanusiaan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tidak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hanya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untuk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kelompok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atau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lapisan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tertentu</a:t>
            </a:r>
            <a:r>
              <a:rPr lang="en-US" sz="2400" dirty="0">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a:p>
            <a:endParaRPr lang="en-US" sz="2400" dirty="0">
              <a:latin typeface="Cambria" panose="02040503050406030204" pitchFamily="18" charset="0"/>
              <a:ea typeface="Cambria" panose="02040503050406030204" pitchFamily="18" charset="0"/>
            </a:endParaRPr>
          </a:p>
          <a:p>
            <a:r>
              <a:rPr lang="en-US" sz="2800" dirty="0">
                <a:latin typeface="Abadi" panose="020B0604020104020204" pitchFamily="34" charset="0"/>
                <a:ea typeface="Cambria" panose="02040503050406030204" pitchFamily="18" charset="0"/>
              </a:rPr>
              <a:t>Nilai </a:t>
            </a:r>
            <a:r>
              <a:rPr lang="en-US" sz="2800" dirty="0" err="1">
                <a:latin typeface="Abadi" panose="020B0604020104020204" pitchFamily="34" charset="0"/>
                <a:ea typeface="Cambria" panose="02040503050406030204" pitchFamily="18" charset="0"/>
              </a:rPr>
              <a:t>Persatuan</a:t>
            </a:r>
            <a:r>
              <a:rPr lang="en-US" sz="2800" dirty="0">
                <a:latin typeface="Abadi" panose="020B0604020104020204" pitchFamily="34" charset="0"/>
                <a:ea typeface="Cambria" panose="02040503050406030204" pitchFamily="18" charset="0"/>
              </a:rPr>
              <a:t> </a:t>
            </a:r>
            <a:r>
              <a:rPr lang="en-US" sz="2800" dirty="0" err="1">
                <a:latin typeface="Abadi" panose="020B0604020104020204" pitchFamily="34" charset="0"/>
                <a:ea typeface="Cambria" panose="02040503050406030204" pitchFamily="18" charset="0"/>
              </a:rPr>
              <a:t>sebagai</a:t>
            </a:r>
            <a:r>
              <a:rPr lang="en-US" sz="2800" dirty="0">
                <a:latin typeface="Abadi" panose="020B0604020104020204" pitchFamily="34" charset="0"/>
                <a:ea typeface="Cambria" panose="02040503050406030204" pitchFamily="18" charset="0"/>
              </a:rPr>
              <a:t> Dasar </a:t>
            </a:r>
            <a:r>
              <a:rPr lang="en-US" sz="2800" dirty="0" err="1">
                <a:latin typeface="Abadi" panose="020B0604020104020204" pitchFamily="34" charset="0"/>
                <a:ea typeface="Cambria" panose="02040503050406030204" pitchFamily="18" charset="0"/>
              </a:rPr>
              <a:t>Pengembangan</a:t>
            </a:r>
            <a:r>
              <a:rPr lang="en-US" sz="2800" dirty="0">
                <a:latin typeface="Abadi" panose="020B0604020104020204" pitchFamily="34" charset="0"/>
                <a:ea typeface="Cambria" panose="02040503050406030204" pitchFamily="18" charset="0"/>
              </a:rPr>
              <a:t> </a:t>
            </a:r>
            <a:r>
              <a:rPr lang="en-US" sz="2800" dirty="0" err="1">
                <a:latin typeface="Abadi" panose="020B0604020104020204" pitchFamily="34" charset="0"/>
                <a:ea typeface="Cambria" panose="02040503050406030204" pitchFamily="18" charset="0"/>
              </a:rPr>
              <a:t>Ilmu</a:t>
            </a:r>
            <a:r>
              <a:rPr lang="en-US" sz="2800" dirty="0">
                <a:latin typeface="Abadi" panose="020B0604020104020204" pitchFamily="34" charset="0"/>
                <a:ea typeface="Cambria" panose="02040503050406030204" pitchFamily="18" charset="0"/>
              </a:rPr>
              <a:t> :</a:t>
            </a:r>
            <a:endParaRPr lang="en-US" sz="2800" dirty="0">
              <a:latin typeface="Abadi" panose="020B0604020104020204" pitchFamily="34" charset="0"/>
              <a:ea typeface="Cambria" panose="02040503050406030204" pitchFamily="18" charset="0"/>
            </a:endParaRPr>
          </a:p>
          <a:p>
            <a:r>
              <a:rPr lang="en-US" sz="2400" dirty="0" err="1">
                <a:latin typeface="Cambria" panose="02040503050406030204" pitchFamily="18" charset="0"/>
                <a:ea typeface="Cambria" panose="02040503050406030204" pitchFamily="18" charset="0"/>
              </a:rPr>
              <a:t>NilaiPengembangan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ilmu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pengetahuan</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teknologi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untuk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mewujudkan</a:t>
            </a:r>
            <a:r>
              <a:rPr lang="en-US" sz="2400" dirty="0">
                <a:latin typeface="Cambria" panose="02040503050406030204" pitchFamily="18" charset="0"/>
                <a:ea typeface="Cambria" panose="02040503050406030204" pitchFamily="18" charset="0"/>
              </a:rPr>
              <a:t> negara </a:t>
            </a:r>
            <a:r>
              <a:rPr lang="en-US" sz="2400" dirty="0" err="1">
                <a:latin typeface="Cambria" panose="02040503050406030204" pitchFamily="18" charset="0"/>
                <a:ea typeface="Cambria" panose="02040503050406030204" pitchFamily="18" charset="0"/>
              </a:rPr>
              <a:t>persatuan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itu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diperkuat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dengan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budaya</a:t>
            </a:r>
            <a:r>
              <a:rPr lang="en-US" sz="2400" dirty="0">
                <a:latin typeface="Cambria" panose="02040503050406030204" pitchFamily="18" charset="0"/>
                <a:ea typeface="Cambria" panose="02040503050406030204" pitchFamily="18" charset="0"/>
              </a:rPr>
              <a:t> gotong royong </a:t>
            </a:r>
            <a:r>
              <a:rPr lang="en-US" sz="2400" dirty="0" err="1">
                <a:latin typeface="Cambria" panose="02040503050406030204" pitchFamily="18" charset="0"/>
                <a:ea typeface="Cambria" panose="02040503050406030204" pitchFamily="18" charset="0"/>
              </a:rPr>
              <a:t>dalam</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kehidupan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masyarakat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sipil</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politik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dengan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terus</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mengembangkan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pendidikan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kewargaan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dengan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dilandasi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prinsip-prinsip</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kehidupan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publik</a:t>
            </a:r>
            <a:r>
              <a:rPr lang="en-US" sz="2400" dirty="0">
                <a:latin typeface="Cambria" panose="02040503050406030204" pitchFamily="18" charset="0"/>
                <a:ea typeface="Cambria" panose="02040503050406030204" pitchFamily="18" charset="0"/>
              </a:rPr>
              <a:t> yang </a:t>
            </a:r>
            <a:r>
              <a:rPr lang="en-US" sz="2400" dirty="0" err="1">
                <a:latin typeface="Cambria" panose="02040503050406030204" pitchFamily="18" charset="0"/>
                <a:ea typeface="Cambria" panose="02040503050406030204" pitchFamily="18" charset="0"/>
              </a:rPr>
              <a:t>lebih</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partisipatif</a:t>
            </a:r>
            <a:r>
              <a:rPr lang="en-US" sz="2400" dirty="0">
                <a:latin typeface="Cambria" panose="02040503050406030204" pitchFamily="18" charset="0"/>
                <a:ea typeface="Cambria" panose="02040503050406030204" pitchFamily="18" charset="0"/>
              </a:rPr>
              <a:t> dan non-</a:t>
            </a:r>
            <a:r>
              <a:rPr lang="en-US" sz="2400" dirty="0" err="1">
                <a:latin typeface="Cambria" panose="02040503050406030204" pitchFamily="18" charset="0"/>
                <a:ea typeface="Cambria" panose="02040503050406030204" pitchFamily="18" charset="0"/>
              </a:rPr>
              <a:t>diskriminatif</a:t>
            </a:r>
            <a:r>
              <a:rPr lang="en-US" sz="2400" dirty="0">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a:p>
            <a:endParaRPr lang="en-US" sz="2400" dirty="0">
              <a:latin typeface="Cambria" panose="02040503050406030204" pitchFamily="18" charset="0"/>
              <a:ea typeface="Cambria" panose="02040503050406030204" pitchFamily="18" charset="0"/>
            </a:endParaRPr>
          </a:p>
          <a:p>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0629" y="-313508"/>
            <a:ext cx="12192000" cy="5755422"/>
          </a:xfrm>
          <a:prstGeom prst="rect">
            <a:avLst/>
          </a:prstGeom>
          <a:noFill/>
        </p:spPr>
        <p:txBody>
          <a:bodyPr wrap="square">
            <a:spAutoFit/>
          </a:bodyPr>
          <a:lstStyle/>
          <a:p>
            <a:endParaRPr lang="en-US" sz="2400" dirty="0">
              <a:latin typeface="Cambria" panose="02040503050406030204" pitchFamily="18" charset="0"/>
              <a:ea typeface="Cambria" panose="02040503050406030204" pitchFamily="18" charset="0"/>
            </a:endParaRPr>
          </a:p>
          <a:p>
            <a:r>
              <a:rPr lang="en-US" sz="3600" dirty="0">
                <a:latin typeface="Abadi" panose="020B0604020104020204" pitchFamily="34" charset="0"/>
              </a:rPr>
              <a:t>Nilai </a:t>
            </a:r>
            <a:r>
              <a:rPr lang="en-US" sz="3600" dirty="0" err="1">
                <a:latin typeface="Abadi" panose="020B0604020104020204" pitchFamily="34" charset="0"/>
              </a:rPr>
              <a:t>kerakyatan</a:t>
            </a:r>
            <a:r>
              <a:rPr lang="en-US" sz="3600" dirty="0">
                <a:latin typeface="Abadi" panose="020B0604020104020204" pitchFamily="34" charset="0"/>
              </a:rPr>
              <a:t> </a:t>
            </a:r>
            <a:r>
              <a:rPr lang="en-US" sz="3600" dirty="0" err="1">
                <a:latin typeface="Abadi" panose="020B0604020104020204" pitchFamily="34" charset="0"/>
              </a:rPr>
              <a:t>sebagai</a:t>
            </a:r>
            <a:r>
              <a:rPr lang="en-US" sz="3600" dirty="0">
                <a:latin typeface="Abadi" panose="020B0604020104020204" pitchFamily="34" charset="0"/>
              </a:rPr>
              <a:t> </a:t>
            </a:r>
            <a:r>
              <a:rPr lang="en-US" sz="3600" dirty="0" err="1">
                <a:latin typeface="Abadi" panose="020B0604020104020204" pitchFamily="34" charset="0"/>
              </a:rPr>
              <a:t>dasar</a:t>
            </a:r>
            <a:r>
              <a:rPr lang="en-US" sz="3600" dirty="0">
                <a:latin typeface="Abadi" panose="020B0604020104020204" pitchFamily="34" charset="0"/>
              </a:rPr>
              <a:t> </a:t>
            </a:r>
            <a:r>
              <a:rPr lang="en-US" sz="3600" dirty="0" err="1">
                <a:latin typeface="Abadi" panose="020B0604020104020204" pitchFamily="34" charset="0"/>
              </a:rPr>
              <a:t>pengembangan</a:t>
            </a:r>
            <a:r>
              <a:rPr lang="en-US" sz="3600" dirty="0">
                <a:latin typeface="Abadi" panose="020B0604020104020204" pitchFamily="34" charset="0"/>
              </a:rPr>
              <a:t> </a:t>
            </a:r>
            <a:r>
              <a:rPr lang="en-US" sz="3600" dirty="0" err="1">
                <a:latin typeface="Abadi" panose="020B0604020104020204" pitchFamily="34" charset="0"/>
              </a:rPr>
              <a:t>ilmu</a:t>
            </a:r>
            <a:r>
              <a:rPr lang="en-US" sz="3600" dirty="0">
                <a:latin typeface="Abadi" panose="020B0604020104020204" pitchFamily="34" charset="0"/>
              </a:rPr>
              <a:t> :</a:t>
            </a:r>
            <a:endParaRPr lang="en-US" sz="3600" dirty="0">
              <a:latin typeface="Abadi" panose="020B0604020104020204" pitchFamily="34" charset="0"/>
            </a:endParaRPr>
          </a:p>
          <a:p>
            <a:pPr algn="just"/>
            <a:r>
              <a:rPr lang="en-US" sz="2800" dirty="0">
                <a:latin typeface="Cambria" panose="02040503050406030204" pitchFamily="18" charset="0"/>
                <a:ea typeface="Cambria" panose="02040503050406030204" pitchFamily="18" charset="0"/>
              </a:rPr>
              <a:t>Sila </a:t>
            </a:r>
            <a:r>
              <a:rPr lang="en-US" sz="2800" dirty="0" err="1">
                <a:latin typeface="Cambria" panose="02040503050406030204" pitchFamily="18" charset="0"/>
                <a:ea typeface="Cambria" panose="02040503050406030204" pitchFamily="18" charset="0"/>
              </a:rPr>
              <a:t>kerakyatan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sebagai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dasar</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pengembangan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mendasari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pengembangan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iptek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secara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demokratis</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artinya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setiap</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ilmuwan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memiliki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kebebasan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untuk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mengembangkan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ilmunya</a:t>
            </a:r>
            <a:r>
              <a:rPr lang="en-US" sz="2800" dirty="0">
                <a:latin typeface="Cambria" panose="02040503050406030204" pitchFamily="18" charset="0"/>
                <a:ea typeface="Cambria" panose="02040503050406030204" pitchFamily="18" charset="0"/>
              </a:rPr>
              <a:t>, juga </a:t>
            </a:r>
            <a:r>
              <a:rPr lang="en-US" sz="2800" dirty="0" err="1">
                <a:latin typeface="Cambria" panose="02040503050406030204" pitchFamily="18" charset="0"/>
                <a:ea typeface="Cambria" panose="02040503050406030204" pitchFamily="18" charset="0"/>
              </a:rPr>
              <a:t>harus</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saling</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menghormati</a:t>
            </a:r>
            <a:r>
              <a:rPr lang="en-US" sz="2800" dirty="0">
                <a:latin typeface="Cambria" panose="02040503050406030204" pitchFamily="18" charset="0"/>
                <a:ea typeface="Cambria" panose="02040503050406030204" pitchFamily="18" charset="0"/>
              </a:rPr>
              <a:t> &amp; </a:t>
            </a:r>
            <a:r>
              <a:rPr lang="en-US" sz="2800" dirty="0" err="1">
                <a:latin typeface="Cambria" panose="02040503050406030204" pitchFamily="18" charset="0"/>
                <a:ea typeface="Cambria" panose="02040503050406030204" pitchFamily="18" charset="0"/>
              </a:rPr>
              <a:t>menghargai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kebebasan</a:t>
            </a:r>
            <a:r>
              <a:rPr lang="en-US" sz="2800" dirty="0">
                <a:latin typeface="Cambria" panose="02040503050406030204" pitchFamily="18" charset="0"/>
                <a:ea typeface="Cambria" panose="02040503050406030204" pitchFamily="18" charset="0"/>
              </a:rPr>
              <a:t> orang lain </a:t>
            </a:r>
            <a:r>
              <a:rPr lang="en-US" sz="2800" dirty="0" err="1">
                <a:latin typeface="Cambria" panose="02040503050406030204" pitchFamily="18" charset="0"/>
                <a:ea typeface="Cambria" panose="02040503050406030204" pitchFamily="18" charset="0"/>
              </a:rPr>
              <a:t>serta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memiliki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sikap</a:t>
            </a:r>
            <a:r>
              <a:rPr lang="en-US" sz="2800" dirty="0">
                <a:latin typeface="Cambria" panose="02040503050406030204" pitchFamily="18" charset="0"/>
                <a:ea typeface="Cambria" panose="02040503050406030204" pitchFamily="18" charset="0"/>
              </a:rPr>
              <a:t> yang </a:t>
            </a:r>
            <a:r>
              <a:rPr lang="en-US" sz="2800" dirty="0" err="1">
                <a:latin typeface="Cambria" panose="02040503050406030204" pitchFamily="18" charset="0"/>
                <a:ea typeface="Cambria" panose="02040503050406030204" pitchFamily="18" charset="0"/>
              </a:rPr>
              <a:t>terbuka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untuk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dikritik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dikaji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ulang</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maupun</a:t>
            </a:r>
            <a:r>
              <a:rPr lang="en-US" sz="2800" dirty="0">
                <a:latin typeface="Cambria" panose="02040503050406030204" pitchFamily="18" charset="0"/>
                <a:ea typeface="Cambria" panose="02040503050406030204" pitchFamily="18" charset="0"/>
              </a:rPr>
              <a:t> di </a:t>
            </a:r>
            <a:r>
              <a:rPr lang="en-US" sz="2800" dirty="0" err="1">
                <a:latin typeface="Cambria" panose="02040503050406030204" pitchFamily="18" charset="0"/>
                <a:ea typeface="Cambria" panose="02040503050406030204" pitchFamily="18" charset="0"/>
              </a:rPr>
              <a:t>bandingkan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dengan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penemuan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lainnya</a:t>
            </a:r>
            <a:r>
              <a:rPr lang="en-US" sz="2800" dirty="0">
                <a:latin typeface="Cambria" panose="02040503050406030204" pitchFamily="18" charset="0"/>
                <a:ea typeface="Cambria" panose="02040503050406030204" pitchFamily="18" charset="0"/>
              </a:rPr>
              <a:t>. </a:t>
            </a:r>
            <a:endParaRPr lang="en-US" sz="2800" dirty="0">
              <a:latin typeface="Cambria" panose="02040503050406030204" pitchFamily="18" charset="0"/>
              <a:ea typeface="Cambria" panose="02040503050406030204" pitchFamily="18" charset="0"/>
            </a:endParaRPr>
          </a:p>
          <a:p>
            <a:endParaRPr lang="en-US" sz="2400" dirty="0">
              <a:latin typeface="Cambria" panose="02040503050406030204" pitchFamily="18" charset="0"/>
              <a:ea typeface="Cambria" panose="02040503050406030204" pitchFamily="18" charset="0"/>
            </a:endParaRPr>
          </a:p>
          <a:p>
            <a:r>
              <a:rPr lang="en-US" sz="3600" dirty="0">
                <a:latin typeface="Abadi" panose="020B0604020104020204" pitchFamily="34" charset="0"/>
              </a:rPr>
              <a:t>Nilai </a:t>
            </a:r>
            <a:r>
              <a:rPr lang="en-US" sz="3600" dirty="0" err="1">
                <a:latin typeface="Abadi" panose="020B0604020104020204" pitchFamily="34" charset="0"/>
              </a:rPr>
              <a:t>keadilan</a:t>
            </a:r>
            <a:r>
              <a:rPr lang="en-US" sz="3600" dirty="0">
                <a:latin typeface="Abadi" panose="020B0604020104020204" pitchFamily="34" charset="0"/>
              </a:rPr>
              <a:t> </a:t>
            </a:r>
            <a:r>
              <a:rPr lang="en-US" sz="3600" dirty="0" err="1">
                <a:latin typeface="Abadi" panose="020B0604020104020204" pitchFamily="34" charset="0"/>
              </a:rPr>
              <a:t>sebagai</a:t>
            </a:r>
            <a:r>
              <a:rPr lang="en-US" sz="3600" dirty="0">
                <a:latin typeface="Abadi" panose="020B0604020104020204" pitchFamily="34" charset="0"/>
              </a:rPr>
              <a:t> </a:t>
            </a:r>
            <a:r>
              <a:rPr lang="en-US" sz="3600" dirty="0" err="1">
                <a:latin typeface="Abadi" panose="020B0604020104020204" pitchFamily="34" charset="0"/>
              </a:rPr>
              <a:t>dasar</a:t>
            </a:r>
            <a:r>
              <a:rPr lang="en-US" sz="3600" dirty="0">
                <a:latin typeface="Abadi" panose="020B0604020104020204" pitchFamily="34" charset="0"/>
              </a:rPr>
              <a:t> </a:t>
            </a:r>
            <a:r>
              <a:rPr lang="en-US" sz="3600" dirty="0" err="1">
                <a:latin typeface="Abadi" panose="020B0604020104020204" pitchFamily="34" charset="0"/>
              </a:rPr>
              <a:t>pengembangan</a:t>
            </a:r>
            <a:r>
              <a:rPr lang="en-US" sz="3600" dirty="0">
                <a:latin typeface="Abadi" panose="020B0604020104020204" pitchFamily="34" charset="0"/>
              </a:rPr>
              <a:t> </a:t>
            </a:r>
            <a:r>
              <a:rPr lang="en-US" sz="3600" dirty="0" err="1">
                <a:latin typeface="Abadi" panose="020B0604020104020204" pitchFamily="34" charset="0"/>
              </a:rPr>
              <a:t>ilmu</a:t>
            </a:r>
            <a:r>
              <a:rPr lang="en-US" sz="3600" dirty="0">
                <a:latin typeface="Abadi" panose="020B0604020104020204" pitchFamily="34" charset="0"/>
              </a:rPr>
              <a:t> :</a:t>
            </a:r>
            <a:endParaRPr lang="en-US" sz="3600" dirty="0">
              <a:latin typeface="Abadi" panose="020B0604020104020204" pitchFamily="34" charset="0"/>
            </a:endParaRPr>
          </a:p>
          <a:p>
            <a:pPr algn="just"/>
            <a:r>
              <a:rPr lang="en-US" sz="2400" dirty="0" err="1">
                <a:latin typeface="Cambria" panose="02040503050406030204" pitchFamily="18" charset="0"/>
                <a:ea typeface="Cambria" panose="02040503050406030204" pitchFamily="18" charset="0"/>
              </a:rPr>
              <a:t>Artinya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bagaimana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mengembangkan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perbuatan</a:t>
            </a:r>
            <a:r>
              <a:rPr lang="en-US" sz="2400" dirty="0">
                <a:latin typeface="Cambria" panose="02040503050406030204" pitchFamily="18" charset="0"/>
                <a:ea typeface="Cambria" panose="02040503050406030204" pitchFamily="18" charset="0"/>
              </a:rPr>
              <a:t> yang </a:t>
            </a:r>
            <a:r>
              <a:rPr lang="en-US" sz="2400" dirty="0" err="1">
                <a:latin typeface="Cambria" panose="02040503050406030204" pitchFamily="18" charset="0"/>
                <a:ea typeface="Cambria" panose="02040503050406030204" pitchFamily="18" charset="0"/>
              </a:rPr>
              <a:t>luhur</a:t>
            </a:r>
            <a:r>
              <a:rPr lang="en-US" sz="2400" dirty="0">
                <a:latin typeface="Cambria" panose="02040503050406030204" pitchFamily="18" charset="0"/>
                <a:ea typeface="Cambria" panose="02040503050406030204" pitchFamily="18" charset="0"/>
              </a:rPr>
              <a:t>, yang </a:t>
            </a:r>
            <a:r>
              <a:rPr lang="en-US" sz="2400" dirty="0" err="1">
                <a:latin typeface="Cambria" panose="02040503050406030204" pitchFamily="18" charset="0"/>
                <a:ea typeface="Cambria" panose="02040503050406030204" pitchFamily="18" charset="0"/>
              </a:rPr>
              <a:t>mencerminkan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sikap</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suasana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kekeluargaan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serta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kegotongroyongan</a:t>
            </a:r>
            <a:r>
              <a:rPr lang="en-US" sz="2400" dirty="0">
                <a:latin typeface="Cambria" panose="02040503050406030204" pitchFamily="18" charset="0"/>
                <a:ea typeface="Cambria" panose="02040503050406030204" pitchFamily="18" charset="0"/>
              </a:rPr>
              <a:t>. Suka </a:t>
            </a:r>
            <a:r>
              <a:rPr lang="en-US" sz="2400" dirty="0" err="1">
                <a:latin typeface="Cambria" panose="02040503050406030204" pitchFamily="18" charset="0"/>
                <a:ea typeface="Cambria" panose="02040503050406030204" pitchFamily="18" charset="0"/>
              </a:rPr>
              <a:t>memberi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pertolongan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kepada</a:t>
            </a:r>
            <a:r>
              <a:rPr lang="en-US" sz="2400" dirty="0">
                <a:latin typeface="Cambria" panose="02040503050406030204" pitchFamily="18" charset="0"/>
                <a:ea typeface="Cambria" panose="02040503050406030204" pitchFamily="18" charset="0"/>
              </a:rPr>
              <a:t> orang lain.</a:t>
            </a:r>
            <a:endParaRPr lang="en-US" sz="2400" dirty="0">
              <a:latin typeface="Cambria" panose="02040503050406030204" pitchFamily="18" charset="0"/>
              <a:ea typeface="Cambria" panose="02040503050406030204" pitchFamily="18" charset="0"/>
            </a:endParaRPr>
          </a:p>
          <a:p>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27"/>
          <p:cNvSpPr txBox="1">
            <a:spLocks noChangeArrowheads="1"/>
          </p:cNvSpPr>
          <p:nvPr/>
        </p:nvSpPr>
        <p:spPr bwMode="auto">
          <a:xfrm>
            <a:off x="547452" y="1001933"/>
            <a:ext cx="10809661" cy="686740"/>
          </a:xfrm>
          <a:prstGeom prst="rect">
            <a:avLst/>
          </a:prstGeom>
          <a:ln w="57150">
            <a:solidFill>
              <a:schemeClr val="bg1">
                <a:alpha val="60000"/>
              </a:schemeClr>
            </a:solidFill>
          </a:ln>
        </p:spPr>
        <p:style>
          <a:lnRef idx="1">
            <a:schemeClr val="accent1"/>
          </a:lnRef>
          <a:fillRef idx="2">
            <a:schemeClr val="accent1"/>
          </a:fillRef>
          <a:effectRef idx="1">
            <a:schemeClr val="accent1"/>
          </a:effectRef>
          <a:fontRef idx="minor">
            <a:schemeClr val="dk1"/>
          </a:fontRef>
        </p:style>
        <p:txBody>
          <a:bodyPr rot="0" vert="horz" wrap="square" lIns="0" tIns="0" rIns="0" bIns="0" anchor="t" anchorCtr="0" upright="1">
            <a:noAutofit/>
          </a:bodyPr>
          <a:lstStyle/>
          <a:p>
            <a:pPr marL="457200" indent="-457200" algn="ctr">
              <a:spcBef>
                <a:spcPts val="75"/>
              </a:spcBef>
              <a:spcAft>
                <a:spcPts val="0"/>
              </a:spcAft>
              <a:buFont typeface="Wingdings" panose="05000000000000000000" pitchFamily="2" charset="2"/>
              <a:buChar char="v"/>
            </a:pPr>
            <a:r>
              <a:rPr lang="en-US" sz="3200" dirty="0">
                <a:effectLst/>
                <a:latin typeface="Cambria" panose="02040503050406030204" pitchFamily="18" charset="0"/>
                <a:ea typeface="Cambria" panose="02040503050406030204" pitchFamily="18" charset="0"/>
                <a:cs typeface="Trebuchet MS" panose="020B0603020202020204" pitchFamily="34" charset="0"/>
              </a:rPr>
              <a:t> </a:t>
            </a:r>
            <a:r>
              <a:rPr lang="id-ID" sz="3200" dirty="0">
                <a:effectLst/>
                <a:latin typeface="Cambria" panose="02040503050406030204" pitchFamily="18" charset="0"/>
                <a:ea typeface="Cambria" panose="02040503050406030204" pitchFamily="18" charset="0"/>
                <a:cs typeface="Trebuchet MS" panose="020B0603020202020204" pitchFamily="34" charset="0"/>
              </a:rPr>
              <a:t>Konsep</a:t>
            </a:r>
            <a:r>
              <a:rPr lang="id-ID" sz="3200" spc="55" dirty="0">
                <a:effectLst/>
                <a:latin typeface="Cambria" panose="02040503050406030204" pitchFamily="18" charset="0"/>
                <a:ea typeface="Cambria" panose="02040503050406030204" pitchFamily="18" charset="0"/>
                <a:cs typeface="Trebuchet MS" panose="020B0603020202020204" pitchFamily="34" charset="0"/>
              </a:rPr>
              <a:t> </a:t>
            </a:r>
            <a:r>
              <a:rPr lang="id-ID" sz="3200" dirty="0">
                <a:effectLst/>
                <a:latin typeface="Cambria" panose="02040503050406030204" pitchFamily="18" charset="0"/>
                <a:ea typeface="Cambria" panose="02040503050406030204" pitchFamily="18" charset="0"/>
                <a:cs typeface="Trebuchet MS" panose="020B0603020202020204" pitchFamily="34" charset="0"/>
              </a:rPr>
              <a:t>Pancasila</a:t>
            </a:r>
            <a:r>
              <a:rPr lang="id-ID" sz="3200" spc="55" dirty="0">
                <a:effectLst/>
                <a:latin typeface="Cambria" panose="02040503050406030204" pitchFamily="18" charset="0"/>
                <a:ea typeface="Cambria" panose="02040503050406030204" pitchFamily="18" charset="0"/>
                <a:cs typeface="Trebuchet MS" panose="020B0603020202020204" pitchFamily="34" charset="0"/>
              </a:rPr>
              <a:t> </a:t>
            </a:r>
            <a:r>
              <a:rPr lang="id-ID" sz="3200" dirty="0">
                <a:effectLst/>
                <a:latin typeface="Cambria" panose="02040503050406030204" pitchFamily="18" charset="0"/>
                <a:ea typeface="Cambria" panose="02040503050406030204" pitchFamily="18" charset="0"/>
                <a:cs typeface="Trebuchet MS" panose="020B0603020202020204" pitchFamily="34" charset="0"/>
              </a:rPr>
              <a:t>sebagai</a:t>
            </a:r>
            <a:r>
              <a:rPr lang="id-ID" sz="3200" spc="60" dirty="0">
                <a:effectLst/>
                <a:latin typeface="Cambria" panose="02040503050406030204" pitchFamily="18" charset="0"/>
                <a:ea typeface="Cambria" panose="02040503050406030204" pitchFamily="18" charset="0"/>
                <a:cs typeface="Trebuchet MS" panose="020B0603020202020204" pitchFamily="34" charset="0"/>
              </a:rPr>
              <a:t> </a:t>
            </a:r>
            <a:r>
              <a:rPr lang="id-ID" sz="3200" dirty="0">
                <a:effectLst/>
                <a:latin typeface="Cambria" panose="02040503050406030204" pitchFamily="18" charset="0"/>
                <a:ea typeface="Cambria" panose="02040503050406030204" pitchFamily="18" charset="0"/>
                <a:cs typeface="Trebuchet MS" panose="020B0603020202020204" pitchFamily="34" charset="0"/>
              </a:rPr>
              <a:t>Dasar</a:t>
            </a:r>
            <a:r>
              <a:rPr lang="id-ID" sz="3200" spc="70" dirty="0">
                <a:effectLst/>
                <a:latin typeface="Cambria" panose="02040503050406030204" pitchFamily="18" charset="0"/>
                <a:ea typeface="Cambria" panose="02040503050406030204" pitchFamily="18" charset="0"/>
                <a:cs typeface="Trebuchet MS" panose="020B0603020202020204" pitchFamily="34" charset="0"/>
              </a:rPr>
              <a:t> </a:t>
            </a:r>
            <a:r>
              <a:rPr lang="id-ID" sz="3200" dirty="0">
                <a:effectLst/>
                <a:latin typeface="Cambria" panose="02040503050406030204" pitchFamily="18" charset="0"/>
                <a:ea typeface="Cambria" panose="02040503050406030204" pitchFamily="18" charset="0"/>
                <a:cs typeface="Trebuchet MS" panose="020B0603020202020204" pitchFamily="34" charset="0"/>
              </a:rPr>
              <a:t>Nilai</a:t>
            </a:r>
            <a:r>
              <a:rPr lang="id-ID" sz="3200" spc="45" dirty="0">
                <a:effectLst/>
                <a:latin typeface="Cambria" panose="02040503050406030204" pitchFamily="18" charset="0"/>
                <a:ea typeface="Cambria" panose="02040503050406030204" pitchFamily="18" charset="0"/>
                <a:cs typeface="Trebuchet MS" panose="020B0603020202020204" pitchFamily="34" charset="0"/>
              </a:rPr>
              <a:t> </a:t>
            </a:r>
            <a:r>
              <a:rPr lang="id-ID" sz="3200" dirty="0">
                <a:effectLst/>
                <a:latin typeface="Cambria" panose="02040503050406030204" pitchFamily="18" charset="0"/>
                <a:ea typeface="Cambria" panose="02040503050406030204" pitchFamily="18" charset="0"/>
                <a:cs typeface="Trebuchet MS" panose="020B0603020202020204" pitchFamily="34" charset="0"/>
              </a:rPr>
              <a:t>Pengembangan</a:t>
            </a:r>
            <a:r>
              <a:rPr lang="en-US" sz="3200" dirty="0">
                <a:effectLst/>
                <a:latin typeface="Cambria" panose="02040503050406030204" pitchFamily="18" charset="0"/>
                <a:ea typeface="Cambria" panose="02040503050406030204" pitchFamily="18" charset="0"/>
                <a:cs typeface="Trebuchet MS" panose="020B0603020202020204" pitchFamily="34" charset="0"/>
              </a:rPr>
              <a:t> </a:t>
            </a:r>
            <a:r>
              <a:rPr lang="en-US" sz="3200" dirty="0" err="1">
                <a:effectLst/>
                <a:latin typeface="Cambria" panose="02040503050406030204" pitchFamily="18" charset="0"/>
                <a:ea typeface="Cambria" panose="02040503050406030204" pitchFamily="18" charset="0"/>
                <a:cs typeface="Trebuchet MS" panose="020B0603020202020204" pitchFamily="34" charset="0"/>
              </a:rPr>
              <a:t>IImu</a:t>
            </a:r>
            <a:endParaRPr lang="en-US" sz="3200" dirty="0">
              <a:effectLst/>
              <a:latin typeface="Cambria" panose="02040503050406030204" pitchFamily="18" charset="0"/>
              <a:ea typeface="Cambria" panose="02040503050406030204" pitchFamily="18" charset="0"/>
              <a:cs typeface="Trebuchet MS" panose="020B0603020202020204" pitchFamily="34" charset="0"/>
            </a:endParaRPr>
          </a:p>
        </p:txBody>
      </p:sp>
      <p:sp>
        <p:nvSpPr>
          <p:cNvPr id="13" name="Kotak Teks 12"/>
          <p:cNvSpPr txBox="1"/>
          <p:nvPr/>
        </p:nvSpPr>
        <p:spPr>
          <a:xfrm>
            <a:off x="547452" y="2007131"/>
            <a:ext cx="10809660" cy="3477875"/>
          </a:xfrm>
          <a:prstGeom prst="rect">
            <a:avLst/>
          </a:prstGeom>
          <a:ln w="57150">
            <a:solidFill>
              <a:schemeClr val="bg1"/>
            </a:solidFill>
          </a:ln>
        </p:spPr>
        <p:style>
          <a:lnRef idx="0">
            <a:schemeClr val="accent4"/>
          </a:lnRef>
          <a:fillRef idx="3">
            <a:schemeClr val="accent4"/>
          </a:fillRef>
          <a:effectRef idx="3">
            <a:schemeClr val="accent4"/>
          </a:effectRef>
          <a:fontRef idx="minor">
            <a:schemeClr val="lt1"/>
          </a:fontRef>
        </p:style>
        <p:txBody>
          <a:bodyPr wrap="square">
            <a:spAutoFit/>
          </a:bodyPr>
          <a:lstStyle/>
          <a:p>
            <a:pPr algn="just"/>
            <a:r>
              <a:rPr lang="en-US" sz="2000" dirty="0" err="1">
                <a:solidFill>
                  <a:schemeClr val="bg1"/>
                </a:solidFill>
                <a:latin typeface="Cambria" panose="02040503050406030204" pitchFamily="18" charset="0"/>
                <a:ea typeface="Cambria" panose="02040503050406030204" pitchFamily="18" charset="0"/>
              </a:rPr>
              <a:t>Pengertian</a:t>
            </a:r>
            <a:r>
              <a:rPr lang="en-US" sz="2000" dirty="0">
                <a:solidFill>
                  <a:schemeClr val="bg1"/>
                </a:solidFill>
                <a:latin typeface="Cambria" panose="02040503050406030204" pitchFamily="18" charset="0"/>
                <a:ea typeface="Cambria" panose="02040503050406030204" pitchFamily="18" charset="0"/>
              </a:rPr>
              <a:t> Pancasila </a:t>
            </a:r>
            <a:r>
              <a:rPr lang="en-US" sz="2000" dirty="0" err="1">
                <a:solidFill>
                  <a:schemeClr val="bg1"/>
                </a:solidFill>
                <a:latin typeface="Cambria" panose="02040503050406030204" pitchFamily="18" charset="0"/>
                <a:ea typeface="Cambria" panose="02040503050406030204" pitchFamily="18" charset="0"/>
              </a:rPr>
              <a:t>sebagai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dasar</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nilai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pengembangan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dapat</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mengacu</a:t>
            </a:r>
            <a:r>
              <a:rPr lang="en-US" sz="2000" dirty="0">
                <a:solidFill>
                  <a:schemeClr val="bg1"/>
                </a:solidFill>
                <a:latin typeface="Cambria" panose="02040503050406030204" pitchFamily="18" charset="0"/>
                <a:ea typeface="Cambria" panose="02040503050406030204" pitchFamily="18" charset="0"/>
              </a:rPr>
              <a:t> pada </a:t>
            </a:r>
            <a:r>
              <a:rPr lang="en-US" sz="2000" dirty="0" err="1">
                <a:solidFill>
                  <a:schemeClr val="bg1"/>
                </a:solidFill>
                <a:latin typeface="Cambria" panose="02040503050406030204" pitchFamily="18" charset="0"/>
                <a:ea typeface="Cambria" panose="02040503050406030204" pitchFamily="18" charset="0"/>
              </a:rPr>
              <a:t>beberapa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jenis</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pemahaman</a:t>
            </a:r>
            <a:r>
              <a:rPr lang="en-US" sz="2000" dirty="0">
                <a:solidFill>
                  <a:schemeClr val="bg1"/>
                </a:solidFill>
                <a:latin typeface="Cambria" panose="02040503050406030204" pitchFamily="18" charset="0"/>
                <a:ea typeface="Cambria" panose="02040503050406030204" pitchFamily="18" charset="0"/>
              </a:rPr>
              <a:t>. </a:t>
            </a:r>
            <a:endParaRPr lang="en-US" sz="2000" dirty="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dirty="0" err="1">
                <a:solidFill>
                  <a:schemeClr val="bg1"/>
                </a:solidFill>
                <a:latin typeface="Cambria" panose="02040503050406030204" pitchFamily="18" charset="0"/>
                <a:ea typeface="Cambria" panose="02040503050406030204" pitchFamily="18" charset="0"/>
              </a:rPr>
              <a:t>Bahwa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setiap</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pengetahuan</a:t>
            </a:r>
            <a:r>
              <a:rPr lang="en-US" sz="2000" dirty="0">
                <a:solidFill>
                  <a:schemeClr val="bg1"/>
                </a:solidFill>
                <a:latin typeface="Cambria" panose="02040503050406030204" pitchFamily="18" charset="0"/>
                <a:ea typeface="Cambria" panose="02040503050406030204" pitchFamily="18" charset="0"/>
              </a:rPr>
              <a:t> dan </a:t>
            </a:r>
            <a:r>
              <a:rPr lang="en-US" sz="2000" dirty="0" err="1">
                <a:solidFill>
                  <a:schemeClr val="bg1"/>
                </a:solidFill>
                <a:latin typeface="Cambria" panose="02040503050406030204" pitchFamily="18" charset="0"/>
                <a:ea typeface="Cambria" panose="02040503050406030204" pitchFamily="18" charset="0"/>
              </a:rPr>
              <a:t>teknologi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iptek</a:t>
            </a:r>
            <a:r>
              <a:rPr lang="en-US" sz="2000" dirty="0">
                <a:solidFill>
                  <a:schemeClr val="bg1"/>
                </a:solidFill>
                <a:latin typeface="Cambria" panose="02040503050406030204" pitchFamily="18" charset="0"/>
                <a:ea typeface="Cambria" panose="02040503050406030204" pitchFamily="18" charset="0"/>
              </a:rPr>
              <a:t>) yang </a:t>
            </a:r>
            <a:r>
              <a:rPr lang="en-US" sz="2000" dirty="0" err="1">
                <a:solidFill>
                  <a:schemeClr val="bg1"/>
                </a:solidFill>
                <a:latin typeface="Cambria" panose="02040503050406030204" pitchFamily="18" charset="0"/>
                <a:ea typeface="Cambria" panose="02040503050406030204" pitchFamily="18" charset="0"/>
              </a:rPr>
              <a:t>dikembangkan</a:t>
            </a:r>
            <a:r>
              <a:rPr lang="en-US" sz="2000" dirty="0">
                <a:solidFill>
                  <a:schemeClr val="bg1"/>
                </a:solidFill>
                <a:latin typeface="Cambria" panose="02040503050406030204" pitchFamily="18" charset="0"/>
                <a:ea typeface="Cambria" panose="02040503050406030204" pitchFamily="18" charset="0"/>
              </a:rPr>
              <a:t> di Indonesia </a:t>
            </a:r>
            <a:r>
              <a:rPr lang="en-US" sz="2000" dirty="0" err="1">
                <a:solidFill>
                  <a:schemeClr val="bg1"/>
                </a:solidFill>
                <a:latin typeface="Cambria" panose="02040503050406030204" pitchFamily="18" charset="0"/>
                <a:ea typeface="Cambria" panose="02040503050406030204" pitchFamily="18" charset="0"/>
              </a:rPr>
              <a:t>haruslah</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tidak</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bertentangan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dengan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nilai-nilai</a:t>
            </a:r>
            <a:r>
              <a:rPr lang="en-US" sz="2000" dirty="0">
                <a:solidFill>
                  <a:schemeClr val="bg1"/>
                </a:solidFill>
                <a:latin typeface="Cambria" panose="02040503050406030204" pitchFamily="18" charset="0"/>
                <a:ea typeface="Cambria" panose="02040503050406030204" pitchFamily="18" charset="0"/>
              </a:rPr>
              <a:t> yang </a:t>
            </a:r>
            <a:r>
              <a:rPr lang="en-US" sz="2000" dirty="0" err="1">
                <a:solidFill>
                  <a:schemeClr val="bg1"/>
                </a:solidFill>
                <a:latin typeface="Cambria" panose="02040503050406030204" pitchFamily="18" charset="0"/>
                <a:ea typeface="Cambria" panose="02040503050406030204" pitchFamily="18" charset="0"/>
              </a:rPr>
              <a:t>terkandung</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dalam</a:t>
            </a:r>
            <a:r>
              <a:rPr lang="en-US" sz="2000" dirty="0">
                <a:solidFill>
                  <a:schemeClr val="bg1"/>
                </a:solidFill>
                <a:latin typeface="Cambria" panose="02040503050406030204" pitchFamily="18" charset="0"/>
                <a:ea typeface="Cambria" panose="02040503050406030204" pitchFamily="18" charset="0"/>
              </a:rPr>
              <a:t> Pancasila.</a:t>
            </a:r>
            <a:endParaRPr lang="en-US" sz="2000" dirty="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dirty="0" err="1">
                <a:solidFill>
                  <a:schemeClr val="bg1"/>
                </a:solidFill>
                <a:latin typeface="Cambria" panose="02040503050406030204" pitchFamily="18" charset="0"/>
                <a:ea typeface="Cambria" panose="02040503050406030204" pitchFamily="18" charset="0"/>
              </a:rPr>
              <a:t>Bahwa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setiap</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iptek</a:t>
            </a:r>
            <a:r>
              <a:rPr lang="en-US" sz="2000" dirty="0">
                <a:solidFill>
                  <a:schemeClr val="bg1"/>
                </a:solidFill>
                <a:latin typeface="Cambria" panose="02040503050406030204" pitchFamily="18" charset="0"/>
                <a:ea typeface="Cambria" panose="02040503050406030204" pitchFamily="18" charset="0"/>
              </a:rPr>
              <a:t> yang </a:t>
            </a:r>
            <a:r>
              <a:rPr lang="en-US" sz="2000" dirty="0" err="1">
                <a:solidFill>
                  <a:schemeClr val="bg1"/>
                </a:solidFill>
                <a:latin typeface="Cambria" panose="02040503050406030204" pitchFamily="18" charset="0"/>
                <a:ea typeface="Cambria" panose="02040503050406030204" pitchFamily="18" charset="0"/>
              </a:rPr>
              <a:t>dikembangkan</a:t>
            </a:r>
            <a:r>
              <a:rPr lang="en-US" sz="2000" dirty="0">
                <a:solidFill>
                  <a:schemeClr val="bg1"/>
                </a:solidFill>
                <a:latin typeface="Cambria" panose="02040503050406030204" pitchFamily="18" charset="0"/>
                <a:ea typeface="Cambria" panose="02040503050406030204" pitchFamily="18" charset="0"/>
              </a:rPr>
              <a:t> di Indonesia </a:t>
            </a:r>
            <a:r>
              <a:rPr lang="en-US" sz="2000" dirty="0" err="1">
                <a:solidFill>
                  <a:schemeClr val="bg1"/>
                </a:solidFill>
                <a:latin typeface="Cambria" panose="02040503050406030204" pitchFamily="18" charset="0"/>
                <a:ea typeface="Cambria" panose="02040503050406030204" pitchFamily="18" charset="0"/>
              </a:rPr>
              <a:t>harus</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menyertakan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nilai-nilai</a:t>
            </a:r>
            <a:r>
              <a:rPr lang="en-US" sz="2000" dirty="0">
                <a:solidFill>
                  <a:schemeClr val="bg1"/>
                </a:solidFill>
                <a:latin typeface="Cambria" panose="02040503050406030204" pitchFamily="18" charset="0"/>
                <a:ea typeface="Cambria" panose="02040503050406030204" pitchFamily="18" charset="0"/>
              </a:rPr>
              <a:t> Pancasila </a:t>
            </a:r>
            <a:r>
              <a:rPr lang="en-US" sz="2000" dirty="0" err="1">
                <a:solidFill>
                  <a:schemeClr val="bg1"/>
                </a:solidFill>
                <a:latin typeface="Cambria" panose="02040503050406030204" pitchFamily="18" charset="0"/>
                <a:ea typeface="Cambria" panose="02040503050406030204" pitchFamily="18" charset="0"/>
              </a:rPr>
              <a:t>sebagai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faktor</a:t>
            </a:r>
            <a:r>
              <a:rPr lang="en-US" sz="2000" dirty="0">
                <a:solidFill>
                  <a:schemeClr val="bg1"/>
                </a:solidFill>
                <a:latin typeface="Cambria" panose="02040503050406030204" pitchFamily="18" charset="0"/>
                <a:ea typeface="Cambria" panose="02040503050406030204" pitchFamily="18" charset="0"/>
              </a:rPr>
              <a:t> internal </a:t>
            </a:r>
            <a:r>
              <a:rPr lang="en-US" sz="2000" dirty="0" err="1">
                <a:solidFill>
                  <a:schemeClr val="bg1"/>
                </a:solidFill>
                <a:latin typeface="Cambria" panose="02040503050406030204" pitchFamily="18" charset="0"/>
                <a:ea typeface="Cambria" panose="02040503050406030204" pitchFamily="18" charset="0"/>
              </a:rPr>
              <a:t>pengembangan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iptek</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itu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sendiri</a:t>
            </a:r>
            <a:r>
              <a:rPr lang="en-US" sz="2000" dirty="0">
                <a:solidFill>
                  <a:schemeClr val="bg1"/>
                </a:solidFill>
                <a:latin typeface="Cambria" panose="02040503050406030204" pitchFamily="18" charset="0"/>
                <a:ea typeface="Cambria" panose="02040503050406030204" pitchFamily="18" charset="0"/>
              </a:rPr>
              <a:t>. </a:t>
            </a:r>
            <a:endParaRPr lang="en-US" sz="2000" dirty="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dirty="0" err="1">
                <a:solidFill>
                  <a:schemeClr val="bg1"/>
                </a:solidFill>
                <a:latin typeface="Cambria" panose="02040503050406030204" pitchFamily="18" charset="0"/>
                <a:ea typeface="Cambria" panose="02040503050406030204" pitchFamily="18" charset="0"/>
              </a:rPr>
              <a:t>Bahwa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nilai-nilai</a:t>
            </a:r>
            <a:r>
              <a:rPr lang="en-US" sz="2000" dirty="0">
                <a:solidFill>
                  <a:schemeClr val="bg1"/>
                </a:solidFill>
                <a:latin typeface="Cambria" panose="02040503050406030204" pitchFamily="18" charset="0"/>
                <a:ea typeface="Cambria" panose="02040503050406030204" pitchFamily="18" charset="0"/>
              </a:rPr>
              <a:t> Pancasila </a:t>
            </a:r>
            <a:r>
              <a:rPr lang="en-US" sz="2000" dirty="0" err="1">
                <a:solidFill>
                  <a:schemeClr val="bg1"/>
                </a:solidFill>
                <a:latin typeface="Cambria" panose="02040503050406030204" pitchFamily="18" charset="0"/>
                <a:ea typeface="Cambria" panose="02040503050406030204" pitchFamily="18" charset="0"/>
              </a:rPr>
              <a:t>berperan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sebagai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rambu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normatif</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bagi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pengembangan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iptek</a:t>
            </a:r>
            <a:r>
              <a:rPr lang="en-US" sz="2000" dirty="0">
                <a:solidFill>
                  <a:schemeClr val="bg1"/>
                </a:solidFill>
                <a:latin typeface="Cambria" panose="02040503050406030204" pitchFamily="18" charset="0"/>
                <a:ea typeface="Cambria" panose="02040503050406030204" pitchFamily="18" charset="0"/>
              </a:rPr>
              <a:t> di Indonesia, </a:t>
            </a:r>
            <a:r>
              <a:rPr lang="en-US" sz="2000" dirty="0" err="1">
                <a:solidFill>
                  <a:schemeClr val="bg1"/>
                </a:solidFill>
                <a:latin typeface="Cambria" panose="02040503050406030204" pitchFamily="18" charset="0"/>
                <a:ea typeface="Cambria" panose="02040503050406030204" pitchFamily="18" charset="0"/>
              </a:rPr>
              <a:t>artinya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mampu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mengendalikan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iptek</a:t>
            </a:r>
            <a:r>
              <a:rPr lang="en-US" sz="2000" dirty="0">
                <a:solidFill>
                  <a:schemeClr val="bg1"/>
                </a:solidFill>
                <a:latin typeface="Cambria" panose="02040503050406030204" pitchFamily="18" charset="0"/>
                <a:ea typeface="Cambria" panose="02040503050406030204" pitchFamily="18" charset="0"/>
              </a:rPr>
              <a:t> agar </a:t>
            </a:r>
            <a:r>
              <a:rPr lang="en-US" sz="2000" dirty="0" err="1">
                <a:solidFill>
                  <a:schemeClr val="bg1"/>
                </a:solidFill>
                <a:latin typeface="Cambria" panose="02040503050406030204" pitchFamily="18" charset="0"/>
                <a:ea typeface="Cambria" panose="02040503050406030204" pitchFamily="18" charset="0"/>
              </a:rPr>
              <a:t>tidak</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keluar</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dari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cara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berpikir</a:t>
            </a:r>
            <a:r>
              <a:rPr lang="en-US" sz="2000" dirty="0">
                <a:solidFill>
                  <a:schemeClr val="bg1"/>
                </a:solidFill>
                <a:latin typeface="Cambria" panose="02040503050406030204" pitchFamily="18" charset="0"/>
                <a:ea typeface="Cambria" panose="02040503050406030204" pitchFamily="18" charset="0"/>
              </a:rPr>
              <a:t> dan </a:t>
            </a:r>
            <a:r>
              <a:rPr lang="en-US" sz="2000" dirty="0" err="1">
                <a:solidFill>
                  <a:schemeClr val="bg1"/>
                </a:solidFill>
                <a:latin typeface="Cambria" panose="02040503050406030204" pitchFamily="18" charset="0"/>
                <a:ea typeface="Cambria" panose="02040503050406030204" pitchFamily="18" charset="0"/>
              </a:rPr>
              <a:t>cara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bertindak</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bangsa</a:t>
            </a:r>
            <a:r>
              <a:rPr lang="en-US" sz="2000" dirty="0">
                <a:solidFill>
                  <a:schemeClr val="bg1"/>
                </a:solidFill>
                <a:latin typeface="Cambria" panose="02040503050406030204" pitchFamily="18" charset="0"/>
                <a:ea typeface="Cambria" panose="02040503050406030204" pitchFamily="18" charset="0"/>
              </a:rPr>
              <a:t> Indonesia.</a:t>
            </a:r>
            <a:endParaRPr lang="en-US" sz="2000" dirty="0">
              <a:solidFill>
                <a:schemeClr val="bg1"/>
              </a:solidFill>
              <a:latin typeface="Cambria" panose="02040503050406030204" pitchFamily="18" charset="0"/>
              <a:ea typeface="Cambria" panose="02040503050406030204" pitchFamily="18" charset="0"/>
            </a:endParaRPr>
          </a:p>
          <a:p>
            <a:pPr marL="457200" indent="-457200" algn="just">
              <a:buFont typeface="+mj-lt"/>
              <a:buAutoNum type="arabicPeriod"/>
            </a:pPr>
            <a:r>
              <a:rPr lang="en-US" sz="2000" dirty="0" err="1">
                <a:solidFill>
                  <a:schemeClr val="bg1"/>
                </a:solidFill>
                <a:latin typeface="Cambria" panose="02040503050406030204" pitchFamily="18" charset="0"/>
                <a:ea typeface="Cambria" panose="02040503050406030204" pitchFamily="18" charset="0"/>
              </a:rPr>
              <a:t>Bahwa</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setiap</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pengembangan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iptek</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harus</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berakar</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dari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budaya</a:t>
            </a:r>
            <a:r>
              <a:rPr lang="en-US" sz="2000" dirty="0">
                <a:solidFill>
                  <a:schemeClr val="bg1"/>
                </a:solidFill>
                <a:latin typeface="Cambria" panose="02040503050406030204" pitchFamily="18" charset="0"/>
                <a:ea typeface="Cambria" panose="02040503050406030204" pitchFamily="18" charset="0"/>
              </a:rPr>
              <a:t> dan </a:t>
            </a:r>
            <a:r>
              <a:rPr lang="en-US" sz="2000" dirty="0" err="1">
                <a:solidFill>
                  <a:schemeClr val="bg1"/>
                </a:solidFill>
                <a:latin typeface="Cambria" panose="02040503050406030204" pitchFamily="18" charset="0"/>
                <a:ea typeface="Cambria" panose="02040503050406030204" pitchFamily="18" charset="0"/>
              </a:rPr>
              <a:t>ideologi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bangsa</a:t>
            </a:r>
            <a:r>
              <a:rPr lang="en-US" sz="2000" dirty="0">
                <a:solidFill>
                  <a:schemeClr val="bg1"/>
                </a:solidFill>
                <a:latin typeface="Cambria" panose="02040503050406030204" pitchFamily="18" charset="0"/>
                <a:ea typeface="Cambria" panose="02040503050406030204" pitchFamily="18" charset="0"/>
              </a:rPr>
              <a:t> Indonesia </a:t>
            </a:r>
            <a:r>
              <a:rPr lang="en-US" sz="2000" dirty="0" err="1">
                <a:solidFill>
                  <a:schemeClr val="bg1"/>
                </a:solidFill>
                <a:latin typeface="Cambria" panose="02040503050406030204" pitchFamily="18" charset="0"/>
                <a:ea typeface="Cambria" panose="02040503050406030204" pitchFamily="18" charset="0"/>
              </a:rPr>
              <a:t>sendiri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atau</a:t>
            </a:r>
            <a:r>
              <a:rPr lang="en-US" sz="2000" dirty="0">
                <a:solidFill>
                  <a:schemeClr val="bg1"/>
                </a:solidFill>
                <a:latin typeface="Cambria" panose="02040503050406030204" pitchFamily="18" charset="0"/>
                <a:ea typeface="Cambria" panose="02040503050406030204" pitchFamily="18" charset="0"/>
              </a:rPr>
              <a:t> yang </a:t>
            </a:r>
            <a:r>
              <a:rPr lang="en-US" sz="2000" dirty="0" err="1">
                <a:solidFill>
                  <a:schemeClr val="bg1"/>
                </a:solidFill>
                <a:latin typeface="Cambria" panose="02040503050406030204" pitchFamily="18" charset="0"/>
                <a:ea typeface="Cambria" panose="02040503050406030204" pitchFamily="18" charset="0"/>
              </a:rPr>
              <a:t>lebih</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dikenal</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dengan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istilah</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indegenisasi</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mempribumian</a:t>
            </a:r>
            <a:r>
              <a:rPr lang="en-US" sz="2000" dirty="0">
                <a:solidFill>
                  <a:schemeClr val="bg1"/>
                </a:solidFill>
                <a:latin typeface="Cambria" panose="02040503050406030204" pitchFamily="18" charset="0"/>
                <a:ea typeface="Cambria" panose="02040503050406030204" pitchFamily="18" charset="0"/>
              </a:rPr>
              <a:t> </a:t>
            </a:r>
            <a:r>
              <a:rPr lang="en-US" sz="2000" dirty="0" err="1">
                <a:solidFill>
                  <a:schemeClr val="bg1"/>
                </a:solidFill>
                <a:latin typeface="Cambria" panose="02040503050406030204" pitchFamily="18" charset="0"/>
                <a:ea typeface="Cambria" panose="02040503050406030204" pitchFamily="18" charset="0"/>
              </a:rPr>
              <a:t>ilmu</a:t>
            </a:r>
            <a:r>
              <a:rPr lang="en-US" sz="2000" dirty="0">
                <a:solidFill>
                  <a:schemeClr val="bg1"/>
                </a:solidFill>
                <a:latin typeface="Cambria" panose="02040503050406030204" pitchFamily="18" charset="0"/>
                <a:ea typeface="Cambria" panose="02040503050406030204" pitchFamily="18" charset="0"/>
              </a:rPr>
              <a:t>).</a:t>
            </a:r>
            <a:endParaRPr lang="en-US" sz="2000" dirty="0">
              <a:solidFill>
                <a:schemeClr val="bg1"/>
              </a:solidFill>
              <a:latin typeface="Cambria" panose="02040503050406030204" pitchFamily="18" charset="0"/>
              <a:ea typeface="Cambria" panose="0204050305040603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7114" y="281354"/>
            <a:ext cx="11043138" cy="5970865"/>
          </a:xfrm>
          <a:prstGeom prst="rect">
            <a:avLst/>
          </a:prstGeom>
          <a:noFill/>
        </p:spPr>
        <p:txBody>
          <a:bodyPr wrap="square">
            <a:spAutoFit/>
          </a:bodyPr>
          <a:lstStyle/>
          <a:p>
            <a:pPr marL="457200" indent="-457200">
              <a:buFont typeface="Wingdings" panose="05000000000000000000" pitchFamily="2" charset="2"/>
              <a:buChar char="v"/>
            </a:pPr>
            <a:r>
              <a:rPr lang="en-US" sz="2800" dirty="0">
                <a:latin typeface="Arial Rounded MT Bold" panose="020F0704030504030204" pitchFamily="34" charset="0"/>
              </a:rPr>
              <a:t>PERTIMBANGAN NILAI DALAM PENGEMBANGAN ILMU</a:t>
            </a:r>
            <a:endParaRPr lang="en-US" sz="2800" dirty="0">
              <a:latin typeface="Arial Rounded MT Bold" panose="020F0704030504030204" pitchFamily="34" charset="0"/>
            </a:endParaRPr>
          </a:p>
          <a:p>
            <a:endParaRPr lang="en-US" dirty="0"/>
          </a:p>
          <a:p>
            <a:r>
              <a:rPr lang="en-US" dirty="0"/>
              <a:t>1.	</a:t>
            </a:r>
            <a:r>
              <a:rPr lang="en-US" sz="2400" dirty="0" err="1">
                <a:latin typeface="Cambria" panose="02040503050406030204" pitchFamily="18" charset="0"/>
                <a:ea typeface="Cambria" panose="02040503050406030204" pitchFamily="18" charset="0"/>
              </a:rPr>
              <a:t>Permasalahan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pengembangan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ilmu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pengetahuan</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teknologi</a:t>
            </a:r>
            <a:r>
              <a:rPr lang="en-US" sz="2400" dirty="0">
                <a:latin typeface="Cambria" panose="02040503050406030204" pitchFamily="18" charset="0"/>
                <a:ea typeface="Cambria" panose="02040503050406030204" pitchFamily="18" charset="0"/>
              </a:rPr>
              <a:t> :</a:t>
            </a:r>
            <a:endParaRPr lang="en-US" sz="2400" dirty="0">
              <a:latin typeface="Cambria" panose="02040503050406030204" pitchFamily="18" charset="0"/>
              <a:ea typeface="Cambria" panose="02040503050406030204" pitchFamily="18" charset="0"/>
            </a:endParaRPr>
          </a:p>
          <a:p>
            <a:r>
              <a:rPr lang="en-US" sz="2400" dirty="0" err="1">
                <a:latin typeface="Cambria" panose="02040503050406030204" pitchFamily="18" charset="0"/>
                <a:ea typeface="Cambria" panose="02040503050406030204" pitchFamily="18" charset="0"/>
              </a:rPr>
              <a:t>Persoalan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keterbatasan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Ilmu</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tekno;ogi</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akibatnya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bagi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manusia</a:t>
            </a:r>
            <a:endParaRPr lang="en-US" sz="2400" dirty="0">
              <a:latin typeface="Cambria" panose="02040503050406030204" pitchFamily="18" charset="0"/>
              <a:ea typeface="Cambria" panose="02040503050406030204" pitchFamily="18" charset="0"/>
            </a:endParaRPr>
          </a:p>
          <a:p>
            <a:endParaRPr lang="en-US" sz="2400" dirty="0">
              <a:latin typeface="Cambria" panose="02040503050406030204" pitchFamily="18" charset="0"/>
              <a:ea typeface="Cambria" panose="02040503050406030204" pitchFamily="18" charset="0"/>
            </a:endParaRPr>
          </a:p>
          <a:p>
            <a:r>
              <a:rPr lang="en-US" sz="2400" dirty="0">
                <a:latin typeface="Cambria" panose="02040503050406030204" pitchFamily="18" charset="0"/>
                <a:ea typeface="Cambria" panose="02040503050406030204" pitchFamily="18" charset="0"/>
              </a:rPr>
              <a:t>2.	</a:t>
            </a:r>
            <a:r>
              <a:rPr lang="en-US" sz="2400" dirty="0" err="1">
                <a:latin typeface="Cambria" panose="02040503050406030204" pitchFamily="18" charset="0"/>
                <a:ea typeface="Cambria" panose="02040503050406030204" pitchFamily="18" charset="0"/>
              </a:rPr>
              <a:t>Akibat</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teknologi</a:t>
            </a:r>
            <a:r>
              <a:rPr lang="en-US" sz="2400" dirty="0">
                <a:latin typeface="Cambria" panose="02040503050406030204" pitchFamily="18" charset="0"/>
                <a:ea typeface="Cambria" panose="02040503050406030204" pitchFamily="18" charset="0"/>
              </a:rPr>
              <a:t> pada </a:t>
            </a:r>
            <a:r>
              <a:rPr lang="en-US" sz="2400" dirty="0" err="1">
                <a:latin typeface="Cambria" panose="02040503050406030204" pitchFamily="18" charset="0"/>
                <a:ea typeface="Cambria" panose="02040503050406030204" pitchFamily="18" charset="0"/>
              </a:rPr>
              <a:t>perilaku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manusia</a:t>
            </a:r>
            <a:r>
              <a:rPr lang="en-US" sz="2400" dirty="0">
                <a:latin typeface="Cambria" panose="02040503050406030204" pitchFamily="18" charset="0"/>
                <a:ea typeface="Cambria" panose="02040503050406030204" pitchFamily="18" charset="0"/>
              </a:rPr>
              <a:t> :</a:t>
            </a:r>
            <a:endParaRPr lang="en-US" sz="2400" dirty="0">
              <a:latin typeface="Cambria" panose="02040503050406030204" pitchFamily="18" charset="0"/>
              <a:ea typeface="Cambria" panose="02040503050406030204" pitchFamily="18" charset="0"/>
            </a:endParaRPr>
          </a:p>
          <a:p>
            <a:r>
              <a:rPr lang="en-US" sz="2400" dirty="0" err="1">
                <a:latin typeface="Cambria" panose="02040503050406030204" pitchFamily="18" charset="0"/>
                <a:ea typeface="Cambria" panose="02040503050406030204" pitchFamily="18" charset="0"/>
              </a:rPr>
              <a:t>Pekerjaan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tangan</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otak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manusia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diganti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dengan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tenaga-trenaga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mesin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hilanglah</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kepuasan</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kreativitas</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manusia</a:t>
            </a:r>
            <a:r>
              <a:rPr lang="en-US" sz="2400" dirty="0">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a:p>
            <a:endParaRPr lang="en-US" sz="2400" dirty="0">
              <a:latin typeface="Cambria" panose="02040503050406030204" pitchFamily="18" charset="0"/>
              <a:ea typeface="Cambria" panose="02040503050406030204" pitchFamily="18" charset="0"/>
            </a:endParaRPr>
          </a:p>
          <a:p>
            <a:r>
              <a:rPr lang="en-US" sz="2400" dirty="0">
                <a:latin typeface="Cambria" panose="02040503050406030204" pitchFamily="18" charset="0"/>
                <a:ea typeface="Cambria" panose="02040503050406030204" pitchFamily="18" charset="0"/>
              </a:rPr>
              <a:t>3.	</a:t>
            </a:r>
            <a:r>
              <a:rPr lang="en-US" sz="2400" dirty="0" err="1">
                <a:latin typeface="Cambria" panose="02040503050406030204" pitchFamily="18" charset="0"/>
                <a:ea typeface="Cambria" panose="02040503050406030204" pitchFamily="18" charset="0"/>
              </a:rPr>
              <a:t>Beberapa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pokok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nilai</a:t>
            </a:r>
            <a:r>
              <a:rPr lang="en-US" sz="2400" dirty="0">
                <a:latin typeface="Cambria" panose="02040503050406030204" pitchFamily="18" charset="0"/>
                <a:ea typeface="Cambria" panose="02040503050406030204" pitchFamily="18" charset="0"/>
              </a:rPr>
              <a:t> yang </a:t>
            </a:r>
            <a:r>
              <a:rPr lang="en-US" sz="2400" dirty="0" err="1">
                <a:latin typeface="Cambria" panose="02040503050406030204" pitchFamily="18" charset="0"/>
                <a:ea typeface="Cambria" panose="02040503050406030204" pitchFamily="18" charset="0"/>
              </a:rPr>
              <a:t>perlu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diperhatikan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dalam</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pengembangan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ilmu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pengetahuan</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teknologi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harus</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manusiawi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yaitu</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tidak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menlanggar</a:t>
            </a:r>
            <a:r>
              <a:rPr lang="en-US" sz="2400" dirty="0">
                <a:latin typeface="Cambria" panose="02040503050406030204" pitchFamily="18" charset="0"/>
                <a:ea typeface="Cambria" panose="02040503050406030204" pitchFamily="18" charset="0"/>
              </a:rPr>
              <a:t> :</a:t>
            </a:r>
            <a:endParaRPr lang="en-US" sz="2400" dirty="0">
              <a:latin typeface="Cambria" panose="02040503050406030204" pitchFamily="18" charset="0"/>
              <a:ea typeface="Cambria" panose="02040503050406030204" pitchFamily="18" charset="0"/>
            </a:endParaRPr>
          </a:p>
          <a:p>
            <a:r>
              <a:rPr lang="en-US" sz="2400" dirty="0">
                <a:latin typeface="Cambria" panose="02040503050406030204" pitchFamily="18" charset="0"/>
                <a:ea typeface="Cambria" panose="02040503050406030204" pitchFamily="18" charset="0"/>
              </a:rPr>
              <a:t>a.	HAM </a:t>
            </a:r>
            <a:r>
              <a:rPr lang="en-US" sz="2400" dirty="0" err="1">
                <a:latin typeface="Cambria" panose="02040503050406030204" pitchFamily="18" charset="0"/>
                <a:ea typeface="Cambria" panose="02040503050406030204" pitchFamily="18" charset="0"/>
              </a:rPr>
              <a:t>untuk</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melindungi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manusia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dari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penindasan</a:t>
            </a:r>
            <a:r>
              <a:rPr lang="en-US" sz="2400" dirty="0">
                <a:latin typeface="Cambria" panose="02040503050406030204" pitchFamily="18" charset="0"/>
                <a:ea typeface="Cambria" panose="02040503050406030204" pitchFamily="18" charset="0"/>
              </a:rPr>
              <a:t> IPTEK.</a:t>
            </a:r>
            <a:endParaRPr lang="en-US" sz="2400" dirty="0">
              <a:latin typeface="Cambria" panose="02040503050406030204" pitchFamily="18" charset="0"/>
              <a:ea typeface="Cambria" panose="02040503050406030204" pitchFamily="18" charset="0"/>
            </a:endParaRPr>
          </a:p>
          <a:p>
            <a:r>
              <a:rPr lang="en-US" sz="2400" dirty="0">
                <a:latin typeface="Cambria" panose="02040503050406030204" pitchFamily="18" charset="0"/>
                <a:ea typeface="Cambria" panose="02040503050406030204" pitchFamily="18" charset="0"/>
              </a:rPr>
              <a:t>b.	</a:t>
            </a:r>
            <a:r>
              <a:rPr lang="en-US" sz="2400" dirty="0" err="1">
                <a:latin typeface="Cambria" panose="02040503050406030204" pitchFamily="18" charset="0"/>
                <a:ea typeface="Cambria" panose="02040503050406030204" pitchFamily="18" charset="0"/>
              </a:rPr>
              <a:t>Keadilan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dalam</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kehidupan</a:t>
            </a:r>
            <a:r>
              <a:rPr lang="en-US" sz="2400" dirty="0">
                <a:latin typeface="Cambria" panose="02040503050406030204" pitchFamily="18" charset="0"/>
                <a:ea typeface="Cambria" panose="02040503050406030204" pitchFamily="18" charset="0"/>
              </a:rPr>
              <a:t> social, </a:t>
            </a:r>
            <a:r>
              <a:rPr lang="en-US" sz="2400" dirty="0" err="1">
                <a:latin typeface="Cambria" panose="02040503050406030204" pitchFamily="18" charset="0"/>
                <a:ea typeface="Cambria" panose="02040503050406030204" pitchFamily="18" charset="0"/>
              </a:rPr>
              <a:t>politik</a:t>
            </a:r>
            <a:r>
              <a:rPr lang="en-US" sz="2400" dirty="0">
                <a:latin typeface="Cambria" panose="02040503050406030204" pitchFamily="18" charset="0"/>
                <a:ea typeface="Cambria" panose="02040503050406030204" pitchFamily="18" charset="0"/>
              </a:rPr>
              <a:t> dan </a:t>
            </a:r>
            <a:r>
              <a:rPr lang="en-US" sz="2400" dirty="0" err="1">
                <a:latin typeface="Cambria" panose="02040503050406030204" pitchFamily="18" charset="0"/>
                <a:ea typeface="Cambria" panose="02040503050406030204" pitchFamily="18" charset="0"/>
              </a:rPr>
              <a:t>ekonomi</a:t>
            </a:r>
            <a:r>
              <a:rPr lang="en-US" sz="2400" dirty="0">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a:p>
            <a:r>
              <a:rPr lang="en-US" sz="2400" dirty="0">
                <a:latin typeface="Cambria" panose="02040503050406030204" pitchFamily="18" charset="0"/>
                <a:ea typeface="Cambria" panose="02040503050406030204" pitchFamily="18" charset="0"/>
              </a:rPr>
              <a:t>c.	</a:t>
            </a:r>
            <a:r>
              <a:rPr lang="en-US" sz="2400" dirty="0" err="1">
                <a:latin typeface="Cambria" panose="02040503050406030204" pitchFamily="18" charset="0"/>
                <a:ea typeface="Cambria" panose="02040503050406030204" pitchFamily="18" charset="0"/>
              </a:rPr>
              <a:t>Pemeliharaan</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lingkungan</a:t>
            </a:r>
            <a:r>
              <a:rPr lang="en-US" sz="2400" dirty="0">
                <a:latin typeface="Cambria" panose="02040503050406030204" pitchFamily="18" charset="0"/>
                <a:ea typeface="Cambria" panose="02040503050406030204" pitchFamily="18" charset="0"/>
              </a:rPr>
              <a:t>.</a:t>
            </a:r>
            <a:endParaRPr lang="en-US" sz="2400" dirty="0">
              <a:latin typeface="Cambria" panose="02040503050406030204" pitchFamily="18" charset="0"/>
              <a:ea typeface="Cambria" panose="02040503050406030204" pitchFamily="18" charset="0"/>
            </a:endParaRPr>
          </a:p>
          <a:p>
            <a:r>
              <a:rPr lang="en-US" sz="2400" dirty="0">
                <a:latin typeface="Cambria" panose="02040503050406030204" pitchFamily="18" charset="0"/>
                <a:ea typeface="Cambria" panose="02040503050406030204" pitchFamily="18" charset="0"/>
              </a:rPr>
              <a:t>d.	Nilai </a:t>
            </a:r>
            <a:r>
              <a:rPr lang="en-US" sz="2400" dirty="0" err="1">
                <a:latin typeface="Cambria" panose="02040503050406030204" pitchFamily="18" charset="0"/>
                <a:ea typeface="Cambria" panose="02040503050406030204" pitchFamily="18" charset="0"/>
              </a:rPr>
              <a:t>manusia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secara</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pribadi</a:t>
            </a:r>
            <a:endParaRPr lang="en-US" sz="2400" dirty="0">
              <a:latin typeface="Cambria" panose="02040503050406030204" pitchFamily="18" charset="0"/>
              <a:ea typeface="Cambria" panose="02040503050406030204" pitchFamily="18" charset="0"/>
            </a:endParaRPr>
          </a:p>
          <a:p>
            <a:r>
              <a:rPr lang="en-US" sz="2400" dirty="0">
                <a:latin typeface="Cambria" panose="02040503050406030204" pitchFamily="18" charset="0"/>
                <a:ea typeface="Cambria" panose="02040503050406030204" pitchFamily="18" charset="0"/>
              </a:rPr>
              <a:t>e.	Karena </a:t>
            </a:r>
            <a:r>
              <a:rPr lang="en-US" sz="2400" dirty="0" err="1">
                <a:latin typeface="Cambria" panose="02040503050406030204" pitchFamily="18" charset="0"/>
                <a:ea typeface="Cambria" panose="02040503050406030204" pitchFamily="18" charset="0"/>
              </a:rPr>
              <a:t>Sistem</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teknologi</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cenderung</a:t>
            </a:r>
            <a:r>
              <a:rPr lang="en-US" sz="2400" dirty="0">
                <a:latin typeface="Cambria" panose="02040503050406030204" pitchFamily="18" charset="0"/>
                <a:ea typeface="Cambria" panose="02040503050406030204" pitchFamily="18" charset="0"/>
              </a:rPr>
              <a:t> </a:t>
            </a:r>
            <a:r>
              <a:rPr lang="en-US" sz="2400" dirty="0" err="1">
                <a:latin typeface="Cambria" panose="02040503050406030204" pitchFamily="18" charset="0"/>
                <a:ea typeface="Cambria" panose="02040503050406030204" pitchFamily="18" charset="0"/>
              </a:rPr>
              <a:t>dehumanisasi</a:t>
            </a:r>
            <a:endParaRPr lang="en-US" sz="2400" dirty="0">
              <a:latin typeface="Cambria" panose="02040503050406030204" pitchFamily="18" charset="0"/>
              <a:ea typeface="Cambria" panose="020405030504060302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20504" y="351692"/>
            <a:ext cx="11268221" cy="4801314"/>
          </a:xfrm>
          <a:prstGeom prst="rect">
            <a:avLst/>
          </a:prstGeom>
          <a:noFill/>
        </p:spPr>
        <p:txBody>
          <a:bodyPr wrap="square">
            <a:spAutoFit/>
          </a:bodyPr>
          <a:lstStyle/>
          <a:p>
            <a:pPr marL="457200" indent="-457200">
              <a:buFont typeface="Wingdings" panose="05000000000000000000" pitchFamily="2" charset="2"/>
              <a:buChar char="v"/>
            </a:pPr>
            <a:r>
              <a:rPr lang="en-US" sz="3200" dirty="0">
                <a:latin typeface="Arial Rounded MT Bold" panose="020F0704030504030204" pitchFamily="34" charset="0"/>
              </a:rPr>
              <a:t>Pancasila </a:t>
            </a:r>
            <a:r>
              <a:rPr lang="en-US" sz="3200" dirty="0" err="1">
                <a:latin typeface="Arial Rounded MT Bold" panose="020F0704030504030204" pitchFamily="34" charset="0"/>
              </a:rPr>
              <a:t>sebagai</a:t>
            </a:r>
            <a:r>
              <a:rPr lang="en-US" sz="3200" dirty="0">
                <a:latin typeface="Arial Rounded MT Bold" panose="020F0704030504030204" pitchFamily="34" charset="0"/>
              </a:rPr>
              <a:t> Dasar </a:t>
            </a:r>
            <a:r>
              <a:rPr lang="en-US" sz="3200" dirty="0" err="1">
                <a:latin typeface="Arial Rounded MT Bold" panose="020F0704030504030204" pitchFamily="34" charset="0"/>
              </a:rPr>
              <a:t>nilai</a:t>
            </a:r>
            <a:r>
              <a:rPr lang="en-US" sz="3200" dirty="0">
                <a:latin typeface="Arial Rounded MT Bold" panose="020F0704030504030204" pitchFamily="34" charset="0"/>
              </a:rPr>
              <a:t> Strategi </a:t>
            </a:r>
            <a:r>
              <a:rPr lang="en-US" sz="3200" dirty="0" err="1">
                <a:latin typeface="Arial Rounded MT Bold" panose="020F0704030504030204" pitchFamily="34" charset="0"/>
              </a:rPr>
              <a:t>Pengembangan</a:t>
            </a:r>
            <a:r>
              <a:rPr lang="en-US" sz="3200" dirty="0">
                <a:latin typeface="Arial Rounded MT Bold" panose="020F0704030504030204" pitchFamily="34" charset="0"/>
              </a:rPr>
              <a:t> </a:t>
            </a:r>
            <a:r>
              <a:rPr lang="en-US" sz="3200" dirty="0" err="1">
                <a:latin typeface="Arial Rounded MT Bold" panose="020F0704030504030204" pitchFamily="34" charset="0"/>
              </a:rPr>
              <a:t>ilmu</a:t>
            </a:r>
            <a:r>
              <a:rPr lang="en-US" sz="3200" dirty="0">
                <a:latin typeface="Arial Rounded MT Bold" panose="020F0704030504030204" pitchFamily="34" charset="0"/>
              </a:rPr>
              <a:t> </a:t>
            </a:r>
            <a:r>
              <a:rPr lang="en-US" sz="3200" dirty="0" err="1">
                <a:latin typeface="Arial Rounded MT Bold" panose="020F0704030504030204" pitchFamily="34" charset="0"/>
              </a:rPr>
              <a:t>pengetahuan</a:t>
            </a:r>
            <a:r>
              <a:rPr lang="en-US" sz="3200" dirty="0">
                <a:latin typeface="Arial Rounded MT Bold" panose="020F0704030504030204" pitchFamily="34" charset="0"/>
              </a:rPr>
              <a:t> dan </a:t>
            </a:r>
            <a:r>
              <a:rPr lang="en-US" sz="3200" dirty="0" err="1">
                <a:latin typeface="Arial Rounded MT Bold" panose="020F0704030504030204" pitchFamily="34" charset="0"/>
              </a:rPr>
              <a:t>teknologi</a:t>
            </a:r>
            <a:r>
              <a:rPr lang="en-US" sz="3200" dirty="0">
                <a:latin typeface="Arial Rounded MT Bold" panose="020F0704030504030204" pitchFamily="34" charset="0"/>
              </a:rPr>
              <a:t>.</a:t>
            </a:r>
            <a:endParaRPr lang="en-US" sz="3200" dirty="0">
              <a:latin typeface="Arial Rounded MT Bold" panose="020F0704030504030204" pitchFamily="34" charset="0"/>
            </a:endParaRPr>
          </a:p>
          <a:p>
            <a:endParaRPr lang="en-US" dirty="0"/>
          </a:p>
          <a:p>
            <a:r>
              <a:rPr lang="en-US" dirty="0"/>
              <a:t>	</a:t>
            </a:r>
            <a:r>
              <a:rPr lang="en-US" sz="2800" dirty="0" err="1">
                <a:latin typeface="Cambria" panose="02040503050406030204" pitchFamily="18" charset="0"/>
                <a:ea typeface="Cambria" panose="02040503050406030204" pitchFamily="18" charset="0"/>
              </a:rPr>
              <a:t>Pengembangan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teknologi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memberi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manfaat</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mensejahterakan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memartabatkan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manusia</a:t>
            </a:r>
            <a:r>
              <a:rPr lang="en-US" sz="280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a:p>
            <a:r>
              <a:rPr lang="en-US" sz="2800" dirty="0">
                <a:latin typeface="Cambria" panose="02040503050406030204" pitchFamily="18" charset="0"/>
                <a:ea typeface="Cambria" panose="02040503050406030204" pitchFamily="18" charset="0"/>
              </a:rPr>
              <a:t>	Dasar </a:t>
            </a:r>
            <a:r>
              <a:rPr lang="en-US" sz="2800" dirty="0" err="1">
                <a:latin typeface="Cambria" panose="02040503050406030204" pitchFamily="18" charset="0"/>
                <a:ea typeface="Cambria" panose="02040503050406030204" pitchFamily="18" charset="0"/>
              </a:rPr>
              <a:t>nilai</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menggambarkan</a:t>
            </a:r>
            <a:r>
              <a:rPr lang="en-US" sz="2800" dirty="0">
                <a:latin typeface="Cambria" panose="02040503050406030204" pitchFamily="18" charset="0"/>
                <a:ea typeface="Cambria" panose="02040503050406030204" pitchFamily="18" charset="0"/>
              </a:rPr>
              <a:t> Pancasila </a:t>
            </a:r>
            <a:r>
              <a:rPr lang="en-US" sz="2800" dirty="0" err="1">
                <a:latin typeface="Cambria" panose="02040503050406030204" pitchFamily="18" charset="0"/>
                <a:ea typeface="Cambria" panose="02040503050406030204" pitchFamily="18" charset="0"/>
              </a:rPr>
              <a:t>suatu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sumber</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orientasi</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arah</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pengembangan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a:t>
            </a:r>
            <a:r>
              <a:rPr lang="en-US" sz="280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a:p>
            <a:r>
              <a:rPr lang="en-US" sz="2800" dirty="0">
                <a:latin typeface="Cambria" panose="02040503050406030204" pitchFamily="18" charset="0"/>
                <a:ea typeface="Cambria" panose="02040503050406030204" pitchFamily="18" charset="0"/>
              </a:rPr>
              <a:t>	Nilai-</a:t>
            </a:r>
            <a:r>
              <a:rPr lang="en-US" sz="2800" dirty="0" err="1">
                <a:latin typeface="Cambria" panose="02040503050406030204" pitchFamily="18" charset="0"/>
                <a:ea typeface="Cambria" panose="02040503050406030204" pitchFamily="18" charset="0"/>
              </a:rPr>
              <a:t>nilai</a:t>
            </a:r>
            <a:r>
              <a:rPr lang="en-US" sz="2800" dirty="0">
                <a:latin typeface="Cambria" panose="02040503050406030204" pitchFamily="18" charset="0"/>
                <a:ea typeface="Cambria" panose="02040503050406030204" pitchFamily="18" charset="0"/>
              </a:rPr>
              <a:t> Pancasila </a:t>
            </a:r>
            <a:r>
              <a:rPr lang="en-US" sz="2800" dirty="0" err="1">
                <a:latin typeface="Cambria" panose="02040503050406030204" pitchFamily="18" charset="0"/>
                <a:ea typeface="Cambria" panose="02040503050406030204" pitchFamily="18" charset="0"/>
              </a:rPr>
              <a:t>dijadikan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pisau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analisis</a:t>
            </a:r>
            <a:r>
              <a:rPr lang="en-US" sz="2800" dirty="0">
                <a:latin typeface="Cambria" panose="02040503050406030204" pitchFamily="18" charset="0"/>
                <a:ea typeface="Cambria" panose="02040503050406030204" pitchFamily="18" charset="0"/>
              </a:rPr>
              <a:t>/</a:t>
            </a:r>
            <a:r>
              <a:rPr lang="en-US" sz="2800" dirty="0" err="1">
                <a:latin typeface="Cambria" panose="02040503050406030204" pitchFamily="18" charset="0"/>
                <a:ea typeface="Cambria" panose="02040503050406030204" pitchFamily="18" charset="0"/>
              </a:rPr>
              <a:t>metode</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berfikir</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tolak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ukur</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kebenaran</a:t>
            </a:r>
            <a:r>
              <a:rPr lang="en-US" sz="280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a:p>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Untuk</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itu</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Ilmuwan</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dituntut</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memahami</a:t>
            </a:r>
            <a:r>
              <a:rPr lang="en-US" sz="2800" dirty="0">
                <a:latin typeface="Cambria" panose="02040503050406030204" pitchFamily="18" charset="0"/>
                <a:ea typeface="Cambria" panose="02040503050406030204" pitchFamily="18" charset="0"/>
              </a:rPr>
              <a:t> Pancasila </a:t>
            </a:r>
            <a:r>
              <a:rPr lang="en-US" sz="2800" dirty="0" err="1">
                <a:latin typeface="Cambria" panose="02040503050406030204" pitchFamily="18" charset="0"/>
                <a:ea typeface="Cambria" panose="02040503050406030204" pitchFamily="18" charset="0"/>
              </a:rPr>
              <a:t>secara</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utuh</a:t>
            </a:r>
            <a:r>
              <a:rPr lang="en-US" sz="2800" dirty="0">
                <a:latin typeface="Cambria" panose="02040503050406030204" pitchFamily="18" charset="0"/>
                <a:ea typeface="Cambria" panose="02040503050406030204" pitchFamily="18" charset="0"/>
              </a:rPr>
              <a:t>, </a:t>
            </a:r>
            <a:r>
              <a:rPr lang="en-US" sz="2800" dirty="0" err="1">
                <a:latin typeface="Cambria" panose="02040503050406030204" pitchFamily="18" charset="0"/>
                <a:ea typeface="Cambria" panose="02040503050406030204" pitchFamily="18" charset="0"/>
              </a:rPr>
              <a:t>mendasar</a:t>
            </a:r>
            <a:r>
              <a:rPr lang="en-US" sz="2800" dirty="0">
                <a:latin typeface="Cambria" panose="02040503050406030204" pitchFamily="18" charset="0"/>
                <a:ea typeface="Cambria" panose="02040503050406030204" pitchFamily="18" charset="0"/>
              </a:rPr>
              <a:t> dan </a:t>
            </a:r>
            <a:r>
              <a:rPr lang="en-US" sz="2800" dirty="0" err="1">
                <a:latin typeface="Cambria" panose="02040503050406030204" pitchFamily="18" charset="0"/>
                <a:ea typeface="Cambria" panose="02040503050406030204" pitchFamily="18" charset="0"/>
              </a:rPr>
              <a:t>kritis</a:t>
            </a:r>
            <a:r>
              <a:rPr lang="en-US" sz="2800" dirty="0">
                <a:latin typeface="Cambria" panose="02040503050406030204" pitchFamily="18" charset="0"/>
                <a:ea typeface="Cambria" panose="02040503050406030204" pitchFamily="18" charset="0"/>
              </a:rPr>
              <a:t>.</a:t>
            </a:r>
            <a:endParaRPr lang="en-US" sz="2800" dirty="0">
              <a:latin typeface="Cambria" panose="02040503050406030204" pitchFamily="18" charset="0"/>
              <a:ea typeface="Cambria" panose="02040503050406030204" pitchFamily="18" charset="0"/>
            </a:endParaRPr>
          </a:p>
        </p:txBody>
      </p:sp>
    </p:spTree>
  </p:cSld>
  <p:clrMapOvr>
    <a:masterClrMapping/>
  </p:clrMapOvr>
</p:sld>
</file>

<file path=ppt/theme/theme1.xml><?xml version="1.0" encoding="utf-8"?>
<a:theme xmlns:a="http://schemas.openxmlformats.org/drawingml/2006/main" name="Irisan">
  <a:themeElements>
    <a:clrScheme name="Slice">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0</TotalTime>
  <Words>12682</Words>
  <Application>WPS Presentation</Application>
  <PresentationFormat>Widescreen</PresentationFormat>
  <Paragraphs>140</Paragraphs>
  <Slides>18</Slides>
  <Notes>2</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18</vt:i4>
      </vt:variant>
    </vt:vector>
  </HeadingPairs>
  <TitlesOfParts>
    <vt:vector size="33" baseType="lpstr">
      <vt:lpstr>Arial</vt:lpstr>
      <vt:lpstr>SimSun</vt:lpstr>
      <vt:lpstr>Wingdings</vt:lpstr>
      <vt:lpstr>Wingdings 3</vt:lpstr>
      <vt:lpstr>Cambria</vt:lpstr>
      <vt:lpstr>Trebuchet MS</vt:lpstr>
      <vt:lpstr>Berlin Sans FB</vt:lpstr>
      <vt:lpstr>Abadi</vt:lpstr>
      <vt:lpstr>Segoe Print</vt:lpstr>
      <vt:lpstr>Arial Rounded MT Bold</vt:lpstr>
      <vt:lpstr>Century Gothic</vt:lpstr>
      <vt:lpstr>Microsoft YaHei</vt:lpstr>
      <vt:lpstr>Arial Unicode MS</vt:lpstr>
      <vt:lpstr>Calibri</vt:lpstr>
      <vt:lpstr>Irisan</vt:lpstr>
      <vt:lpstr>PANCASILA MENJADI DASAR NILAI PENGEMBANGAN ILMU</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MENJADI DASAR NILAI PENGEMBANGAN ILMU</dc:title>
  <dc:creator>MKU Serly</dc:creator>
  <cp:lastModifiedBy>Seven</cp:lastModifiedBy>
  <cp:revision>33</cp:revision>
  <dcterms:created xsi:type="dcterms:W3CDTF">2022-10-16T11:30:00Z</dcterms:created>
  <dcterms:modified xsi:type="dcterms:W3CDTF">2023-12-06T04:01:37Z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760C7AA527954E3EB28AA0DD16736773</vt:lpwstr>
  </property>
  <property fmtid="{D5CDD505-2E9C-101B-9397-08002B2CF9AE}" pid="3" name="KSOProductBuildVer">
    <vt:lpwstr>1033-11.2.0.11074</vt:lpwstr>
  </property>
</Properties>
</file>