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7CDBB-FCD8-447B-8FEE-4E2BBC2598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2F2459-5C61-41B2-969B-A2707C7BCA1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1521"/>
            <a:ext cx="9144000" cy="188507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PANCASILA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                  </a:t>
            </a:r>
            <a:r>
              <a:rPr lang="en-US" dirty="0">
                <a:solidFill>
                  <a:schemeClr val="bg1"/>
                </a:solidFill>
              </a:rPr>
              <a:t>DAN KEADILAN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r>
              <a:rPr lang="en-US" sz="9800" dirty="0" err="1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Bahasan</a:t>
            </a:r>
            <a:r>
              <a:rPr lang="en-US" sz="9800" dirty="0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9800" dirty="0" err="1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Pengembangan</a:t>
            </a:r>
            <a:r>
              <a:rPr lang="en-US" sz="9800" dirty="0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9800" dirty="0" err="1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Kurikulum</a:t>
            </a:r>
            <a:r>
              <a:rPr lang="en-US" sz="9800" dirty="0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9800" dirty="0" err="1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Wajib</a:t>
            </a:r>
            <a:r>
              <a:rPr lang="en-US" sz="9800" dirty="0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Pancasila</a:t>
            </a:r>
            <a:endParaRPr lang="en-US" sz="9800" dirty="0">
              <a:solidFill>
                <a:srgbClr val="0070C0"/>
              </a:solidFill>
              <a:latin typeface="Abadi" panose="020B0604020104020204" pitchFamily="34" charset="0"/>
              <a:cs typeface="Aharoni" panose="02010803020104030203" pitchFamily="2" charset="-79"/>
            </a:endParaRPr>
          </a:p>
          <a:p>
            <a:endParaRPr lang="en-US" sz="3200" dirty="0">
              <a:solidFill>
                <a:srgbClr val="0070C0"/>
              </a:solidFill>
              <a:latin typeface="Abadi" panose="020B0604020104020204" pitchFamily="34" charset="0"/>
              <a:cs typeface="Aharoni" panose="02010803020104030203" pitchFamily="2" charset="-79"/>
            </a:endParaRPr>
          </a:p>
          <a:p>
            <a:r>
              <a:rPr lang="en-US" sz="3200" dirty="0">
                <a:solidFill>
                  <a:srgbClr val="0070C0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                                               </a:t>
            </a:r>
            <a:r>
              <a:rPr lang="id-ID" altLang="en-US" sz="11200" i="1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Asep Saepullah</a:t>
            </a:r>
            <a:endParaRPr lang="id-ID" altLang="en-US" sz="11200" i="1" dirty="0" err="1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452" y="464234"/>
            <a:ext cx="10636348" cy="5712729"/>
          </a:xfrm>
        </p:spPr>
        <p:txBody>
          <a:bodyPr>
            <a:normAutofit fontScale="72500"/>
          </a:bodyPr>
          <a:lstStyle/>
          <a:p>
            <a:pPr algn="just"/>
            <a:r>
              <a:rPr lang="en-US" sz="4000" dirty="0">
                <a:latin typeface="Abadi" panose="020B0604020104020204" pitchFamily="34" charset="0"/>
              </a:rPr>
              <a:t>Dari </a:t>
            </a:r>
            <a:r>
              <a:rPr lang="en-US" sz="4000" dirty="0" err="1">
                <a:latin typeface="Abadi" panose="020B0604020104020204" pitchFamily="34" charset="0"/>
              </a:rPr>
              <a:t>pengertian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keadilan</a:t>
            </a:r>
            <a:r>
              <a:rPr lang="en-US" sz="4000" dirty="0">
                <a:latin typeface="Abadi" panose="020B0604020104020204" pitchFamily="34" charset="0"/>
              </a:rPr>
              <a:t> di </a:t>
            </a:r>
            <a:r>
              <a:rPr lang="en-US" sz="4000" dirty="0" err="1">
                <a:latin typeface="Abadi" panose="020B0604020104020204" pitchFamily="34" charset="0"/>
              </a:rPr>
              <a:t>atas</a:t>
            </a:r>
            <a:r>
              <a:rPr lang="en-US" sz="4000" dirty="0">
                <a:latin typeface="Abadi" panose="020B0604020104020204" pitchFamily="34" charset="0"/>
              </a:rPr>
              <a:t>, </a:t>
            </a:r>
            <a:r>
              <a:rPr lang="en-US" sz="4000" dirty="0" err="1">
                <a:latin typeface="Abadi" panose="020B0604020104020204" pitchFamily="34" charset="0"/>
              </a:rPr>
              <a:t>maka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keadilan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dapat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didefinisikan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sebagai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sebuah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kond</a:t>
            </a:r>
            <a:r>
              <a:rPr lang="id-ID" altLang="en-US" sz="4000" dirty="0" err="1">
                <a:latin typeface="Abadi" panose="020B0604020104020204" pitchFamily="34" charset="0"/>
              </a:rPr>
              <a:t>i</a:t>
            </a:r>
            <a:r>
              <a:rPr lang="en-US" sz="4000" dirty="0" err="1">
                <a:latin typeface="Abadi" panose="020B0604020104020204" pitchFamily="34" charset="0"/>
              </a:rPr>
              <a:t>s</a:t>
            </a:r>
            <a:r>
              <a:rPr lang="id-ID" altLang="en-US" sz="4000" dirty="0" err="1">
                <a:latin typeface="Abadi" panose="020B0604020104020204" pitchFamily="34" charset="0"/>
              </a:rPr>
              <a:t>i</a:t>
            </a:r>
            <a:r>
              <a:rPr lang="en-US" sz="4000" dirty="0">
                <a:latin typeface="Abadi" panose="020B0604020104020204" pitchFamily="34" charset="0"/>
              </a:rPr>
              <a:t> yang </a:t>
            </a:r>
            <a:r>
              <a:rPr lang="en-US" sz="4000" dirty="0" err="1">
                <a:latin typeface="Abadi" panose="020B0604020104020204" pitchFamily="34" charset="0"/>
              </a:rPr>
              <a:t>sifatnya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adil</a:t>
            </a:r>
            <a:r>
              <a:rPr lang="en-US" sz="4000" dirty="0">
                <a:latin typeface="Abadi" panose="020B0604020104020204" pitchFamily="34" charset="0"/>
              </a:rPr>
              <a:t> pada </a:t>
            </a:r>
            <a:r>
              <a:rPr lang="en-US" sz="4000" dirty="0" err="1">
                <a:latin typeface="Abadi" panose="020B0604020104020204" pitchFamily="34" charset="0"/>
              </a:rPr>
              <a:t>suatu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objek</a:t>
            </a:r>
            <a:r>
              <a:rPr lang="en-US" sz="4000" dirty="0">
                <a:latin typeface="Abadi" panose="020B0604020104020204" pitchFamily="34" charset="0"/>
              </a:rPr>
              <a:t>, </a:t>
            </a:r>
            <a:r>
              <a:rPr lang="en-US" sz="4000" dirty="0" err="1">
                <a:latin typeface="Abadi" panose="020B0604020104020204" pitchFamily="34" charset="0"/>
              </a:rPr>
              <a:t>perbuatan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maupun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perlakukan</a:t>
            </a:r>
            <a:r>
              <a:rPr lang="en-US" sz="4000" dirty="0">
                <a:latin typeface="Abadi" panose="020B0604020104020204" pitchFamily="34" charset="0"/>
              </a:rPr>
              <a:t> pada </a:t>
            </a:r>
            <a:r>
              <a:rPr lang="en-US" sz="4000" dirty="0" err="1">
                <a:latin typeface="Abadi" panose="020B0604020104020204" pitchFamily="34" charset="0"/>
              </a:rPr>
              <a:t>suatu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hal</a:t>
            </a:r>
            <a:r>
              <a:rPr lang="en-US" sz="4000" dirty="0">
                <a:latin typeface="Abadi" panose="020B0604020104020204" pitchFamily="34" charset="0"/>
              </a:rPr>
              <a:t>.</a:t>
            </a:r>
            <a:endParaRPr lang="en-US" sz="4000" dirty="0">
              <a:latin typeface="Abadi" panose="020B0604020104020204" pitchFamily="34" charset="0"/>
            </a:endParaRPr>
          </a:p>
          <a:p>
            <a:pPr algn="just"/>
            <a:endParaRPr lang="en-US" sz="4000" dirty="0">
              <a:latin typeface="Abadi" panose="020B0604020104020204" pitchFamily="34" charset="0"/>
            </a:endParaRPr>
          </a:p>
          <a:p>
            <a:pPr algn="just"/>
            <a:r>
              <a:rPr lang="en-US" sz="4000" dirty="0">
                <a:latin typeface="Abadi" panose="020B0604020104020204" pitchFamily="34" charset="0"/>
              </a:rPr>
              <a:t>Sifat </a:t>
            </a:r>
            <a:r>
              <a:rPr lang="en-US" sz="4000" dirty="0" err="1">
                <a:latin typeface="Abadi" panose="020B0604020104020204" pitchFamily="34" charset="0"/>
              </a:rPr>
              <a:t>dari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keadilan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ini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tidak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dapat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dinyatakan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seluruhnya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hanya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dalam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satu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pernyataan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saja</a:t>
            </a:r>
            <a:r>
              <a:rPr lang="en-US" sz="4000" dirty="0">
                <a:latin typeface="Abadi" panose="020B0604020104020204" pitchFamily="34" charset="0"/>
              </a:rPr>
              <a:t>, </a:t>
            </a:r>
            <a:r>
              <a:rPr lang="en-US" sz="4000" dirty="0" err="1">
                <a:latin typeface="Abadi" panose="020B0604020104020204" pitchFamily="34" charset="0"/>
              </a:rPr>
              <a:t>sebab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keadilan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adalah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gagasan</a:t>
            </a:r>
            <a:r>
              <a:rPr lang="en-US" sz="4000" dirty="0">
                <a:latin typeface="Abadi" panose="020B0604020104020204" pitchFamily="34" charset="0"/>
              </a:rPr>
              <a:t> yang </a:t>
            </a:r>
            <a:r>
              <a:rPr lang="en-US" sz="4000" dirty="0" err="1">
                <a:latin typeface="Abadi" panose="020B0604020104020204" pitchFamily="34" charset="0"/>
              </a:rPr>
              <a:t>dinyatakan</a:t>
            </a:r>
            <a:r>
              <a:rPr lang="en-US" sz="4000" dirty="0">
                <a:latin typeface="Abadi" panose="020B0604020104020204" pitchFamily="34" charset="0"/>
              </a:rPr>
              <a:t>. </a:t>
            </a:r>
            <a:r>
              <a:rPr lang="en-US" sz="4000" dirty="0" err="1">
                <a:latin typeface="Abadi" panose="020B0604020104020204" pitchFamily="34" charset="0"/>
              </a:rPr>
              <a:t>Sudut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pandang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kebaikan</a:t>
            </a:r>
            <a:r>
              <a:rPr lang="en-US" sz="4000" dirty="0">
                <a:latin typeface="Abadi" panose="020B0604020104020204" pitchFamily="34" charset="0"/>
              </a:rPr>
              <a:t> pada </a:t>
            </a:r>
            <a:r>
              <a:rPr lang="en-US" sz="4000" dirty="0" err="1">
                <a:latin typeface="Abadi" panose="020B0604020104020204" pitchFamily="34" charset="0"/>
              </a:rPr>
              <a:t>keadilan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didapatkan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dalam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tingkat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pengertian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individu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hingga</a:t>
            </a:r>
            <a:r>
              <a:rPr lang="en-US" sz="4000" dirty="0">
                <a:latin typeface="Abadi" panose="020B0604020104020204" pitchFamily="34" charset="0"/>
              </a:rPr>
              <a:t> pada </a:t>
            </a:r>
            <a:r>
              <a:rPr lang="en-US" sz="4000" dirty="0" err="1">
                <a:latin typeface="Abadi" panose="020B0604020104020204" pitchFamily="34" charset="0"/>
              </a:rPr>
              <a:t>tingkat</a:t>
            </a:r>
            <a:r>
              <a:rPr lang="en-US" sz="4000" dirty="0">
                <a:latin typeface="Abadi" panose="020B0604020104020204" pitchFamily="34" charset="0"/>
              </a:rPr>
              <a:t> negara.</a:t>
            </a:r>
            <a:endParaRPr lang="en-US" sz="40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423"/>
            <a:ext cx="10515600" cy="1336429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Contoh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Nilai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Teori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, dan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Ragam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Jenis</a:t>
            </a:r>
            <a:r>
              <a:rPr lang="en-US" dirty="0">
                <a:solidFill>
                  <a:srgbClr val="0070C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Abadi" panose="020B0604020104020204" pitchFamily="34" charset="0"/>
              </a:rPr>
              <a:t>Keadilan</a:t>
            </a:r>
            <a:endParaRPr lang="en-US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1896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3200" dirty="0">
                <a:latin typeface="Abadi" panose="020B0604020104020204" pitchFamily="34" charset="0"/>
              </a:rPr>
              <a:t>Kita </a:t>
            </a:r>
            <a:r>
              <a:rPr lang="en-US" sz="3200" dirty="0" err="1">
                <a:latin typeface="Abadi" panose="020B0604020104020204" pitchFamily="34" charset="0"/>
              </a:rPr>
              <a:t>sudah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mengenal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bahwa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tercerminkan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secara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jelas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dasar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yaitu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Pancasila yang </a:t>
            </a:r>
            <a:r>
              <a:rPr lang="en-US" sz="3200" dirty="0" err="1">
                <a:latin typeface="Abadi" panose="020B0604020104020204" pitchFamily="34" charset="0"/>
              </a:rPr>
              <a:t>bunyinya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adalah</a:t>
            </a:r>
            <a:r>
              <a:rPr lang="en-US" sz="3200" dirty="0">
                <a:latin typeface="Abadi" panose="020B0604020104020204" pitchFamily="34" charset="0"/>
              </a:rPr>
              <a:t> “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Indonesia.”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Maksud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 Pancasila </a:t>
            </a:r>
            <a:r>
              <a:rPr lang="en-US" sz="3200" dirty="0" err="1">
                <a:latin typeface="Abadi" panose="020B0604020104020204" pitchFamily="34" charset="0"/>
              </a:rPr>
              <a:t>tersebut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adalah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perwujudan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maupun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kemasyarakatan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meliputi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Contoh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pengamalan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 Pancasila </a:t>
            </a:r>
            <a:r>
              <a:rPr lang="en-US" sz="3200" dirty="0" err="1">
                <a:latin typeface="Abadi" panose="020B0604020104020204" pitchFamily="34" charset="0"/>
              </a:rPr>
              <a:t>atau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ini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dapat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diterapkan</a:t>
            </a:r>
            <a:r>
              <a:rPr lang="en-US" sz="3200" dirty="0">
                <a:latin typeface="Abadi" panose="020B0604020104020204" pitchFamily="34" charset="0"/>
              </a:rPr>
              <a:t> di mana </a:t>
            </a:r>
            <a:r>
              <a:rPr lang="en-US" sz="3200" dirty="0" err="1">
                <a:latin typeface="Abadi" panose="020B0604020104020204" pitchFamily="34" charset="0"/>
              </a:rPr>
              <a:t>saja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mulai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lingkungan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sendiri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tempat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bermain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hingga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masyarakat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2" y="154746"/>
            <a:ext cx="8596669" cy="900332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4800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Pengertian</a:t>
            </a:r>
            <a:r>
              <a:rPr lang="en-US" sz="4800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sz="4800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Konsep</a:t>
            </a:r>
            <a:r>
              <a:rPr lang="en-US" sz="4800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sz="4800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Keadilan</a:t>
            </a:r>
            <a:endParaRPr lang="en-US" sz="4800" dirty="0">
              <a:solidFill>
                <a:schemeClr val="accent3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05" y="1364566"/>
            <a:ext cx="9453489" cy="52191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600" dirty="0" err="1">
                <a:latin typeface="Abadi" panose="020B0604020104020204" pitchFamily="34" charset="0"/>
              </a:rPr>
              <a:t>Secara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umum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dapat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didefinisikan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sebagai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sebuah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kondisi</a:t>
            </a:r>
            <a:r>
              <a:rPr lang="en-US" sz="3600" dirty="0">
                <a:latin typeface="Abadi" panose="020B0604020104020204" pitchFamily="34" charset="0"/>
              </a:rPr>
              <a:t> yang ideal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benar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secara</a:t>
            </a:r>
            <a:r>
              <a:rPr lang="en-US" sz="3600" dirty="0">
                <a:latin typeface="Abadi" panose="020B0604020104020204" pitchFamily="34" charset="0"/>
              </a:rPr>
              <a:t> moral pada </a:t>
            </a:r>
            <a:r>
              <a:rPr lang="en-US" sz="3600" dirty="0" err="1">
                <a:latin typeface="Abadi" panose="020B0604020104020204" pitchFamily="34" charset="0"/>
              </a:rPr>
              <a:t>satu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hal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baik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itu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benda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maupun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individu</a:t>
            </a:r>
            <a:r>
              <a:rPr lang="en-US" sz="3600" dirty="0">
                <a:latin typeface="Abadi" panose="020B0604020104020204" pitchFamily="34" charset="0"/>
              </a:rPr>
              <a:t>. </a:t>
            </a:r>
            <a:r>
              <a:rPr lang="en-US" sz="3600" dirty="0" err="1">
                <a:latin typeface="Abadi" panose="020B0604020104020204" pitchFamily="34" charset="0"/>
              </a:rPr>
              <a:t>Maka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dengan</a:t>
            </a:r>
            <a:r>
              <a:rPr lang="en-US" sz="3600" dirty="0">
                <a:latin typeface="Abadi" panose="020B0604020104020204" pitchFamily="34" charset="0"/>
              </a:rPr>
              <a:t> kata lain,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merupakan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suatu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hal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atau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kegiatan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untuk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menempatkan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sesuatu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sesuai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dengan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tempatnya</a:t>
            </a:r>
            <a:r>
              <a:rPr lang="en-US" sz="3600" dirty="0">
                <a:latin typeface="Abadi" panose="020B0604020104020204" pitchFamily="34" charset="0"/>
              </a:rPr>
              <a:t>. </a:t>
            </a:r>
            <a:r>
              <a:rPr lang="en-US" sz="3600" dirty="0" err="1">
                <a:latin typeface="Abadi" panose="020B0604020104020204" pitchFamily="34" charset="0"/>
              </a:rPr>
              <a:t>Dalam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hal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ini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penempatan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tersebut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tidak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harus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disamaratakan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tetapi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harus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disesuaikan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dengan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kondisi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subjeknya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  <a:p>
            <a:pPr algn="just"/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300" dirty="0" err="1">
                <a:latin typeface="Abadi" panose="020B0604020104020204" pitchFamily="34" charset="0"/>
              </a:rPr>
              <a:t>Sementara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itu</a:t>
            </a:r>
            <a:r>
              <a:rPr lang="en-US" sz="3300" dirty="0">
                <a:latin typeface="Abadi" panose="020B0604020104020204" pitchFamily="34" charset="0"/>
              </a:rPr>
              <a:t>, Kamus </a:t>
            </a:r>
            <a:r>
              <a:rPr lang="en-US" sz="3300" dirty="0" err="1">
                <a:latin typeface="Abadi" panose="020B0604020104020204" pitchFamily="34" charset="0"/>
              </a:rPr>
              <a:t>Besar</a:t>
            </a:r>
            <a:r>
              <a:rPr lang="en-US" sz="3300" dirty="0">
                <a:latin typeface="Abadi" panose="020B0604020104020204" pitchFamily="34" charset="0"/>
              </a:rPr>
              <a:t> Bahasa Indonesia (KBBI) </a:t>
            </a:r>
            <a:r>
              <a:rPr lang="en-US" sz="3300" dirty="0" err="1">
                <a:latin typeface="Abadi" panose="020B0604020104020204" pitchFamily="34" charset="0"/>
              </a:rPr>
              <a:t>menjelaskan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keadilan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sebagai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suatu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sifat</a:t>
            </a:r>
            <a:r>
              <a:rPr lang="en-US" sz="3300" dirty="0">
                <a:latin typeface="Abadi" panose="020B0604020104020204" pitchFamily="34" charset="0"/>
              </a:rPr>
              <a:t> dan </a:t>
            </a:r>
            <a:r>
              <a:rPr lang="en-US" sz="3300" dirty="0" err="1">
                <a:latin typeface="Abadi" panose="020B0604020104020204" pitchFamily="34" charset="0"/>
              </a:rPr>
              <a:t>dalam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hal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ini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berupa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perbuatan</a:t>
            </a:r>
            <a:r>
              <a:rPr lang="en-US" sz="3300" dirty="0">
                <a:latin typeface="Abadi" panose="020B0604020104020204" pitchFamily="34" charset="0"/>
              </a:rPr>
              <a:t>, </a:t>
            </a:r>
            <a:r>
              <a:rPr lang="en-US" sz="3300" dirty="0" err="1">
                <a:latin typeface="Abadi" panose="020B0604020104020204" pitchFamily="34" charset="0"/>
              </a:rPr>
              <a:t>perlakuan</a:t>
            </a:r>
            <a:r>
              <a:rPr lang="en-US" sz="3300" dirty="0">
                <a:latin typeface="Abadi" panose="020B0604020104020204" pitchFamily="34" charset="0"/>
              </a:rPr>
              <a:t> dan lain </a:t>
            </a:r>
            <a:r>
              <a:rPr lang="en-US" sz="3300" dirty="0" err="1">
                <a:latin typeface="Abadi" panose="020B0604020104020204" pitchFamily="34" charset="0"/>
              </a:rPr>
              <a:t>sebagainya</a:t>
            </a:r>
            <a:r>
              <a:rPr lang="en-US" sz="3300" dirty="0">
                <a:latin typeface="Abadi" panose="020B0604020104020204" pitchFamily="34" charset="0"/>
              </a:rPr>
              <a:t> yang </a:t>
            </a:r>
            <a:r>
              <a:rPr lang="en-US" sz="3300" dirty="0" err="1">
                <a:latin typeface="Abadi" panose="020B0604020104020204" pitchFamily="34" charset="0"/>
              </a:rPr>
              <a:t>sifatnya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adalah</a:t>
            </a:r>
            <a:r>
              <a:rPr lang="en-US" sz="3300" dirty="0">
                <a:latin typeface="Abadi" panose="020B0604020104020204" pitchFamily="34" charset="0"/>
              </a:rPr>
              <a:t> </a:t>
            </a:r>
            <a:r>
              <a:rPr lang="en-US" sz="3300" dirty="0" err="1">
                <a:latin typeface="Abadi" panose="020B0604020104020204" pitchFamily="34" charset="0"/>
              </a:rPr>
              <a:t>adil</a:t>
            </a:r>
            <a:r>
              <a:rPr lang="en-US" sz="3300" dirty="0">
                <a:latin typeface="Abadi" panose="020B0604020104020204" pitchFamily="34" charset="0"/>
              </a:rPr>
              <a:t>.</a:t>
            </a:r>
            <a:endParaRPr lang="en-US" sz="33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8813"/>
            <a:ext cx="10515600" cy="829994"/>
          </a:xfrm>
        </p:spPr>
        <p:txBody>
          <a:bodyPr>
            <a:normAutofit/>
          </a:bodyPr>
          <a:lstStyle/>
          <a:p>
            <a:r>
              <a:rPr lang="en-US" i="1" dirty="0" err="1"/>
              <a:t>Lanjutan</a:t>
            </a:r>
            <a:r>
              <a:rPr lang="en-US" i="1" dirty="0"/>
              <a:t>…….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8807"/>
            <a:ext cx="10515600" cy="569038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tersebut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berasal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dari</a:t>
            </a:r>
            <a:r>
              <a:rPr lang="en-US" sz="12800" dirty="0">
                <a:latin typeface="Abadi" panose="020B0604020104020204" pitchFamily="34" charset="0"/>
              </a:rPr>
              <a:t> kata </a:t>
            </a:r>
            <a:r>
              <a:rPr lang="en-US" sz="12800" dirty="0" err="1">
                <a:latin typeface="Abadi" panose="020B0604020104020204" pitchFamily="34" charset="0"/>
              </a:rPr>
              <a:t>dasar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adil</a:t>
            </a:r>
            <a:r>
              <a:rPr lang="en-US" sz="12800" dirty="0">
                <a:latin typeface="Abadi" panose="020B0604020104020204" pitchFamily="34" charset="0"/>
              </a:rPr>
              <a:t> yang </a:t>
            </a:r>
            <a:r>
              <a:rPr lang="en-US" sz="12800" dirty="0" err="1">
                <a:latin typeface="Abadi" panose="020B0604020104020204" pitchFamily="34" charset="0"/>
              </a:rPr>
              <a:t>dapat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didefinisikan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sama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seperti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berat</a:t>
            </a:r>
            <a:r>
              <a:rPr lang="en-US" sz="12800" dirty="0">
                <a:latin typeface="Abadi" panose="020B0604020104020204" pitchFamily="34" charset="0"/>
              </a:rPr>
              <a:t>, </a:t>
            </a:r>
            <a:r>
              <a:rPr lang="en-US" sz="12800" dirty="0" err="1">
                <a:latin typeface="Abadi" panose="020B0604020104020204" pitchFamily="34" charset="0"/>
              </a:rPr>
              <a:t>berpihak</a:t>
            </a:r>
            <a:r>
              <a:rPr lang="en-US" sz="12800" dirty="0">
                <a:latin typeface="Abadi" panose="020B0604020104020204" pitchFamily="34" charset="0"/>
              </a:rPr>
              <a:t> pada yang </a:t>
            </a:r>
            <a:r>
              <a:rPr lang="en-US" sz="12800" dirty="0" err="1">
                <a:latin typeface="Abadi" panose="020B0604020104020204" pitchFamily="34" charset="0"/>
              </a:rPr>
              <a:t>benar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serta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sepatutnya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tidak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sewenang-wenang</a:t>
            </a:r>
            <a:r>
              <a:rPr lang="en-US" sz="12800" dirty="0">
                <a:latin typeface="Abadi" panose="020B0604020104020204" pitchFamily="34" charset="0"/>
              </a:rPr>
              <a:t>.</a:t>
            </a:r>
            <a:endParaRPr lang="en-US" sz="12800" dirty="0">
              <a:latin typeface="Abadi" panose="020B0604020104020204" pitchFamily="34" charset="0"/>
            </a:endParaRPr>
          </a:p>
          <a:p>
            <a:pPr algn="just"/>
            <a:r>
              <a:rPr lang="en-US" sz="12800" dirty="0" err="1">
                <a:latin typeface="Abadi" panose="020B0604020104020204" pitchFamily="34" charset="0"/>
              </a:rPr>
              <a:t>Definisi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ialah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memberikan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hak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kepada</a:t>
            </a:r>
            <a:r>
              <a:rPr lang="en-US" sz="12800" dirty="0">
                <a:latin typeface="Abadi" panose="020B0604020104020204" pitchFamily="34" charset="0"/>
              </a:rPr>
              <a:t> yang </a:t>
            </a:r>
            <a:r>
              <a:rPr lang="en-US" sz="12800" dirty="0" err="1">
                <a:latin typeface="Abadi" panose="020B0604020104020204" pitchFamily="34" charset="0"/>
              </a:rPr>
              <a:t>berhak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menerimanya</a:t>
            </a:r>
            <a:r>
              <a:rPr lang="en-US" sz="12800" dirty="0">
                <a:latin typeface="Abadi" panose="020B0604020104020204" pitchFamily="34" charset="0"/>
              </a:rPr>
              <a:t>. </a:t>
            </a:r>
            <a:endParaRPr lang="en-US" sz="12800" dirty="0">
              <a:latin typeface="Abadi" panose="020B0604020104020204" pitchFamily="34" charset="0"/>
            </a:endParaRPr>
          </a:p>
          <a:p>
            <a:pPr algn="just"/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merupakan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suatu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ukuran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keabsahan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suatu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tatanan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kehidupan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berbangsa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bermasyarakat</a:t>
            </a:r>
            <a:r>
              <a:rPr lang="en-US" sz="12800" dirty="0">
                <a:latin typeface="Abadi" panose="020B0604020104020204" pitchFamily="34" charset="0"/>
              </a:rPr>
              <a:t> dan </a:t>
            </a:r>
            <a:r>
              <a:rPr lang="en-US" sz="12800" dirty="0" err="1">
                <a:latin typeface="Abadi" panose="020B0604020104020204" pitchFamily="34" charset="0"/>
              </a:rPr>
              <a:t>bernegara</a:t>
            </a:r>
            <a:r>
              <a:rPr lang="en-US" sz="12800" dirty="0">
                <a:latin typeface="Abadi" panose="020B0604020104020204" pitchFamily="34" charset="0"/>
              </a:rPr>
              <a:t>.</a:t>
            </a:r>
            <a:endParaRPr lang="en-US" sz="12800" dirty="0">
              <a:latin typeface="Abadi" panose="020B0604020104020204" pitchFamily="34" charset="0"/>
            </a:endParaRPr>
          </a:p>
          <a:p>
            <a:pPr algn="just"/>
            <a:r>
              <a:rPr lang="en-US" sz="12800" dirty="0">
                <a:latin typeface="Abadi" panose="020B0604020104020204" pitchFamily="34" charset="0"/>
              </a:rPr>
              <a:t>Nilai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adalah</a:t>
            </a:r>
            <a:r>
              <a:rPr lang="en-US" sz="12800" dirty="0">
                <a:latin typeface="Abadi" panose="020B0604020104020204" pitchFamily="34" charset="0"/>
              </a:rPr>
              <a:t> salah </a:t>
            </a:r>
            <a:r>
              <a:rPr lang="en-US" sz="12800" dirty="0" err="1">
                <a:latin typeface="Abadi" panose="020B0604020104020204" pitchFamily="34" charset="0"/>
              </a:rPr>
              <a:t>satu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jenis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nilai</a:t>
            </a:r>
            <a:r>
              <a:rPr lang="en-US" sz="12800" dirty="0">
                <a:latin typeface="Abadi" panose="020B0604020104020204" pitchFamily="34" charset="0"/>
              </a:rPr>
              <a:t> yang </a:t>
            </a:r>
            <a:r>
              <a:rPr lang="en-US" sz="12800" dirty="0" err="1">
                <a:latin typeface="Abadi" panose="020B0604020104020204" pitchFamily="34" charset="0"/>
              </a:rPr>
              <a:t>menjadi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tujuan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dari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perwujudan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hukum</a:t>
            </a:r>
            <a:r>
              <a:rPr lang="en-US" sz="12800" dirty="0">
                <a:latin typeface="Abadi" panose="020B0604020104020204" pitchFamily="34" charset="0"/>
              </a:rPr>
              <a:t>, oleh </a:t>
            </a:r>
            <a:r>
              <a:rPr lang="en-US" sz="12800" dirty="0" err="1">
                <a:latin typeface="Abadi" panose="020B0604020104020204" pitchFamily="34" charset="0"/>
              </a:rPr>
              <a:t>karena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itu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selalu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berkaitan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dengan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hukum</a:t>
            </a:r>
            <a:r>
              <a:rPr lang="en-US" sz="12800" dirty="0">
                <a:latin typeface="Abadi" panose="020B0604020104020204" pitchFamily="34" charset="0"/>
              </a:rPr>
              <a:t>.</a:t>
            </a:r>
            <a:endParaRPr lang="en-US" sz="128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……..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2" y="1547447"/>
            <a:ext cx="8739430" cy="44939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600" dirty="0" err="1">
                <a:latin typeface="Abadi" panose="020B0604020104020204" pitchFamily="34" charset="0"/>
              </a:rPr>
              <a:t>Pemenuhan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menjadi</a:t>
            </a:r>
            <a:r>
              <a:rPr lang="en-US" sz="3600" dirty="0">
                <a:latin typeface="Abadi" panose="020B0604020104020204" pitchFamily="34" charset="0"/>
              </a:rPr>
              <a:t> salah </a:t>
            </a:r>
            <a:r>
              <a:rPr lang="en-US" sz="3600" dirty="0" err="1">
                <a:latin typeface="Abadi" panose="020B0604020104020204" pitchFamily="34" charset="0"/>
              </a:rPr>
              <a:t>satu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fungsi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peranan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hukum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bagi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masyarakat</a:t>
            </a:r>
            <a:r>
              <a:rPr lang="en-US" sz="3600" dirty="0">
                <a:latin typeface="Abadi" panose="020B0604020104020204" pitchFamily="34" charset="0"/>
              </a:rPr>
              <a:t>. Sarana </a:t>
            </a:r>
            <a:r>
              <a:rPr lang="en-US" sz="3600" dirty="0" err="1">
                <a:latin typeface="Abadi" panose="020B0604020104020204" pitchFamily="34" charset="0"/>
              </a:rPr>
              <a:t>pemenuhan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di </a:t>
            </a:r>
            <a:r>
              <a:rPr lang="en-US" sz="3600" dirty="0" err="1">
                <a:latin typeface="Abadi" panose="020B0604020104020204" pitchFamily="34" charset="0"/>
              </a:rPr>
              <a:t>masyarakat</a:t>
            </a:r>
            <a:r>
              <a:rPr lang="en-US" sz="3600" dirty="0">
                <a:latin typeface="Abadi" panose="020B0604020104020204" pitchFamily="34" charset="0"/>
              </a:rPr>
              <a:t>, pada </a:t>
            </a:r>
            <a:r>
              <a:rPr lang="en-US" sz="3600" dirty="0" err="1">
                <a:latin typeface="Abadi" panose="020B0604020104020204" pitchFamily="34" charset="0"/>
              </a:rPr>
              <a:t>umumnya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melalui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sistem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pidana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  <a:p>
            <a:pPr algn="just"/>
            <a:endParaRPr lang="en-US" sz="3600" dirty="0">
              <a:latin typeface="Abadi" panose="020B0604020104020204" pitchFamily="34" charset="0"/>
            </a:endParaRPr>
          </a:p>
          <a:p>
            <a:pPr algn="just"/>
            <a:r>
              <a:rPr lang="en-US" sz="3600" dirty="0" err="1">
                <a:latin typeface="Abadi" panose="020B0604020104020204" pitchFamily="34" charset="0"/>
              </a:rPr>
              <a:t>Pengaturan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memiliki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sifat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umum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individu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keselarasan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antara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keduanya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adalah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dari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hukum</a:t>
            </a:r>
            <a:r>
              <a:rPr lang="en-US" sz="3600" dirty="0">
                <a:latin typeface="Abadi" panose="020B0604020104020204" pitchFamily="34" charset="0"/>
              </a:rPr>
              <a:t> negara. Oleh </a:t>
            </a:r>
            <a:r>
              <a:rPr lang="en-US" sz="3600" dirty="0" err="1">
                <a:latin typeface="Abadi" panose="020B0604020104020204" pitchFamily="34" charset="0"/>
              </a:rPr>
              <a:t>sebab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itu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penyebarluasan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nilai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pada </a:t>
            </a:r>
            <a:r>
              <a:rPr lang="en-US" sz="3600" dirty="0" err="1">
                <a:latin typeface="Abadi" panose="020B0604020104020204" pitchFamily="34" charset="0"/>
              </a:rPr>
              <a:t>seluruh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manusia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adalah</a:t>
            </a:r>
            <a:r>
              <a:rPr lang="en-US" sz="3600" dirty="0">
                <a:latin typeface="Abadi" panose="020B0604020104020204" pitchFamily="34" charset="0"/>
              </a:rPr>
              <a:t> salah </a:t>
            </a:r>
            <a:r>
              <a:rPr lang="en-US" sz="3600" dirty="0" err="1">
                <a:latin typeface="Abadi" panose="020B0604020104020204" pitchFamily="34" charset="0"/>
              </a:rPr>
              <a:t>satu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misi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dari</a:t>
            </a:r>
            <a:r>
              <a:rPr lang="en-US" sz="3600" dirty="0">
                <a:latin typeface="Abadi" panose="020B0604020104020204" pitchFamily="34" charset="0"/>
              </a:rPr>
              <a:t> agama.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6" y="365125"/>
            <a:ext cx="8640956" cy="1097915"/>
          </a:xfrm>
          <a:solidFill>
            <a:schemeClr val="accent3"/>
          </a:solidFill>
        </p:spPr>
        <p:txBody>
          <a:bodyPr/>
          <a:lstStyle/>
          <a:p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Contoh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 Nilai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dalam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 Pancasila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625" y="1589649"/>
            <a:ext cx="10733649" cy="49032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200" dirty="0">
                <a:latin typeface="Abadi" panose="020B0604020104020204" pitchFamily="34" charset="0"/>
              </a:rPr>
              <a:t>Nilai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tercantum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 Pancasila yang </a:t>
            </a:r>
            <a:r>
              <a:rPr lang="en-US" sz="3200" dirty="0" err="1">
                <a:latin typeface="Abadi" panose="020B0604020104020204" pitchFamily="34" charset="0"/>
              </a:rPr>
              <a:t>berbunyi</a:t>
            </a:r>
            <a:r>
              <a:rPr lang="en-US" sz="3200" dirty="0">
                <a:latin typeface="Abadi" panose="020B0604020104020204" pitchFamily="34" charset="0"/>
              </a:rPr>
              <a:t> “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Indonesia” </a:t>
            </a:r>
            <a:r>
              <a:rPr lang="en-US" sz="3200" dirty="0" err="1">
                <a:latin typeface="Abadi" panose="020B0604020104020204" pitchFamily="34" charset="0"/>
              </a:rPr>
              <a:t>artinya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adalah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perwujudan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atau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kemasyarakatan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meliputi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merupakan</a:t>
            </a:r>
            <a:r>
              <a:rPr lang="en-US" sz="3200" dirty="0">
                <a:latin typeface="Abadi" panose="020B0604020104020204" pitchFamily="34" charset="0"/>
              </a:rPr>
              <a:t> salah </a:t>
            </a:r>
            <a:r>
              <a:rPr lang="en-US" sz="3200" dirty="0" err="1">
                <a:latin typeface="Abadi" panose="020B0604020104020204" pitchFamily="34" charset="0"/>
              </a:rPr>
              <a:t>satu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tujuan</a:t>
            </a:r>
            <a:r>
              <a:rPr lang="en-US" sz="3200" dirty="0">
                <a:latin typeface="Abadi" panose="020B0604020104020204" pitchFamily="34" charset="0"/>
              </a:rPr>
              <a:t> NKRI </a:t>
            </a:r>
            <a:r>
              <a:rPr lang="en-US" sz="3200" dirty="0" err="1">
                <a:latin typeface="Abadi" panose="020B0604020104020204" pitchFamily="34" charset="0"/>
              </a:rPr>
              <a:t>sebagai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. </a:t>
            </a:r>
            <a:r>
              <a:rPr lang="en-US" sz="3200" dirty="0" err="1">
                <a:latin typeface="Abadi" panose="020B0604020104020204" pitchFamily="34" charset="0"/>
              </a:rPr>
              <a:t>Untuk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mencapainya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pada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 Pancasila </a:t>
            </a:r>
            <a:r>
              <a:rPr lang="en-US" sz="3200" dirty="0" err="1">
                <a:latin typeface="Abadi" panose="020B0604020104020204" pitchFamily="34" charset="0"/>
              </a:rPr>
              <a:t>perlu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diterapkan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sehari-hari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contohnya</a:t>
            </a:r>
            <a:r>
              <a:rPr lang="en-US" sz="3200" dirty="0">
                <a:latin typeface="Abadi" panose="020B0604020104020204" pitchFamily="34" charset="0"/>
              </a:rPr>
              <a:t>: a) </a:t>
            </a:r>
            <a:r>
              <a:rPr lang="en-US" sz="3200" dirty="0" err="1">
                <a:latin typeface="Abadi" panose="020B0604020104020204" pitchFamily="34" charset="0"/>
              </a:rPr>
              <a:t>Berlaku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adil</a:t>
            </a:r>
            <a:r>
              <a:rPr lang="en-US" sz="3200" dirty="0">
                <a:latin typeface="Abadi" panose="020B0604020104020204" pitchFamily="34" charset="0"/>
              </a:rPr>
              <a:t> pada </a:t>
            </a:r>
            <a:r>
              <a:rPr lang="en-US" sz="3200" dirty="0" err="1">
                <a:latin typeface="Abadi" panose="020B0604020104020204" pitchFamily="34" charset="0"/>
              </a:rPr>
              <a:t>semua</a:t>
            </a:r>
            <a:r>
              <a:rPr lang="en-US" sz="3200" dirty="0">
                <a:latin typeface="Abadi" panose="020B0604020104020204" pitchFamily="34" charset="0"/>
              </a:rPr>
              <a:t> orang </a:t>
            </a:r>
            <a:r>
              <a:rPr lang="en-US" sz="3200" dirty="0" err="1">
                <a:latin typeface="Abadi" panose="020B0604020104020204" pitchFamily="34" charset="0"/>
              </a:rPr>
              <a:t>sesuai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kewajibannya</a:t>
            </a:r>
            <a:r>
              <a:rPr lang="en-US" sz="3200" dirty="0">
                <a:latin typeface="Abadi" panose="020B0604020104020204" pitchFamily="34" charset="0"/>
              </a:rPr>
              <a:t>. b) </a:t>
            </a:r>
            <a:r>
              <a:rPr lang="en-US" sz="3200" dirty="0" err="1">
                <a:latin typeface="Abadi" panose="020B0604020104020204" pitchFamily="34" charset="0"/>
              </a:rPr>
              <a:t>Merawat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keseimbangan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kewajiban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sendiri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 …….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75583"/>
            <a:ext cx="10725443" cy="491729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2800" dirty="0" err="1">
                <a:latin typeface="Abadi" panose="020B0604020104020204" pitchFamily="34" charset="0"/>
              </a:rPr>
              <a:t>Konsep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dalam</a:t>
            </a:r>
            <a:r>
              <a:rPr lang="en-US" sz="12800" dirty="0">
                <a:latin typeface="Abadi" panose="020B0604020104020204" pitchFamily="34" charset="0"/>
              </a:rPr>
              <a:t> Pancasila </a:t>
            </a:r>
            <a:r>
              <a:rPr lang="en-US" sz="12800" dirty="0" err="1">
                <a:latin typeface="Abadi" panose="020B0604020104020204" pitchFamily="34" charset="0"/>
              </a:rPr>
              <a:t>itu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merupakan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kristalisasi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dari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realitas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sosial</a:t>
            </a:r>
            <a:r>
              <a:rPr lang="en-US" sz="12800" dirty="0">
                <a:latin typeface="Abadi" panose="020B0604020104020204" pitchFamily="34" charset="0"/>
              </a:rPr>
              <a:t> yang </a:t>
            </a:r>
            <a:r>
              <a:rPr lang="en-US" sz="12800" dirty="0" err="1">
                <a:latin typeface="Abadi" panose="020B0604020104020204" pitchFamily="34" charset="0"/>
              </a:rPr>
              <a:t>majemuk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baik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secara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suku</a:t>
            </a:r>
            <a:r>
              <a:rPr lang="en-US" sz="12800" dirty="0">
                <a:latin typeface="Abadi" panose="020B0604020104020204" pitchFamily="34" charset="0"/>
              </a:rPr>
              <a:t>, agama, </a:t>
            </a:r>
            <a:r>
              <a:rPr lang="en-US" sz="12800" dirty="0" err="1">
                <a:latin typeface="Abadi" panose="020B0604020104020204" pitchFamily="34" charset="0"/>
              </a:rPr>
              <a:t>ras</a:t>
            </a:r>
            <a:r>
              <a:rPr lang="en-US" sz="12800" dirty="0">
                <a:latin typeface="Abadi" panose="020B0604020104020204" pitchFamily="34" charset="0"/>
              </a:rPr>
              <a:t> dan </a:t>
            </a:r>
            <a:r>
              <a:rPr lang="en-US" sz="12800" dirty="0" err="1">
                <a:latin typeface="Abadi" panose="020B0604020104020204" pitchFamily="34" charset="0"/>
              </a:rPr>
              <a:t>golonga</a:t>
            </a:r>
            <a:r>
              <a:rPr lang="en-US" sz="12800" dirty="0">
                <a:latin typeface="Abadi" panose="020B0604020104020204" pitchFamily="34" charset="0"/>
              </a:rPr>
              <a:t> (SARA). Karena </a:t>
            </a:r>
            <a:r>
              <a:rPr lang="en-US" sz="12800" dirty="0" err="1">
                <a:latin typeface="Abadi" panose="020B0604020104020204" pitchFamily="34" charset="0"/>
              </a:rPr>
              <a:t>itulah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konsep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dalam</a:t>
            </a:r>
            <a:r>
              <a:rPr lang="en-US" sz="12800" dirty="0">
                <a:latin typeface="Abadi" panose="020B0604020104020204" pitchFamily="34" charset="0"/>
              </a:rPr>
              <a:t> Pancasila </a:t>
            </a:r>
            <a:r>
              <a:rPr lang="en-US" sz="12800" dirty="0" err="1">
                <a:latin typeface="Abadi" panose="020B0604020104020204" pitchFamily="34" charset="0"/>
              </a:rPr>
              <a:t>itupun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memerlukan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acuan</a:t>
            </a:r>
            <a:r>
              <a:rPr lang="en-US" sz="12800" dirty="0">
                <a:latin typeface="Abadi" panose="020B0604020104020204" pitchFamily="34" charset="0"/>
              </a:rPr>
              <a:t> tafsir </a:t>
            </a:r>
            <a:r>
              <a:rPr lang="en-US" sz="12800" dirty="0" err="1">
                <a:latin typeface="Abadi" panose="020B0604020104020204" pitchFamily="34" charset="0"/>
              </a:rPr>
              <a:t>bersama</a:t>
            </a:r>
            <a:r>
              <a:rPr lang="en-US" sz="12800" dirty="0">
                <a:latin typeface="Abadi" panose="020B0604020104020204" pitchFamily="34" charset="0"/>
              </a:rPr>
              <a:t> agar </a:t>
            </a:r>
            <a:r>
              <a:rPr lang="en-US" sz="12800" dirty="0" err="1">
                <a:latin typeface="Abadi" panose="020B0604020104020204" pitchFamily="34" charset="0"/>
              </a:rPr>
              <a:t>tidak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mengalami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dominasi</a:t>
            </a:r>
            <a:r>
              <a:rPr lang="en-US" sz="12800" dirty="0">
                <a:latin typeface="Abadi" panose="020B0604020104020204" pitchFamily="34" charset="0"/>
              </a:rPr>
              <a:t> oleh </a:t>
            </a:r>
            <a:r>
              <a:rPr lang="en-US" sz="12800" dirty="0" err="1">
                <a:latin typeface="Abadi" panose="020B0604020104020204" pitchFamily="34" charset="0"/>
              </a:rPr>
              <a:t>kelompok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tertentu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terhadap</a:t>
            </a:r>
            <a:r>
              <a:rPr lang="en-US" sz="12800" dirty="0">
                <a:latin typeface="Abadi" panose="020B0604020104020204" pitchFamily="34" charset="0"/>
              </a:rPr>
              <a:t> yang lain.</a:t>
            </a:r>
            <a:endParaRPr lang="en-US" sz="12800" dirty="0">
              <a:latin typeface="Abadi" panose="020B0604020104020204" pitchFamily="34" charset="0"/>
            </a:endParaRPr>
          </a:p>
          <a:p>
            <a:pPr algn="just"/>
            <a:endParaRPr lang="en-US" sz="12800" dirty="0">
              <a:latin typeface="Abadi" panose="020B0604020104020204" pitchFamily="34" charset="0"/>
            </a:endParaRPr>
          </a:p>
          <a:p>
            <a:pPr algn="just"/>
            <a:r>
              <a:rPr lang="en-US" sz="12800" dirty="0">
                <a:latin typeface="Abadi" panose="020B0604020104020204" pitchFamily="34" charset="0"/>
              </a:rPr>
              <a:t>Nilai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dapat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dipahami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sebagai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nilai-nilai</a:t>
            </a:r>
            <a:r>
              <a:rPr lang="en-US" sz="12800" dirty="0">
                <a:latin typeface="Abadi" panose="020B0604020104020204" pitchFamily="34" charset="0"/>
              </a:rPr>
              <a:t> yang </a:t>
            </a:r>
            <a:r>
              <a:rPr lang="en-US" sz="12800" dirty="0" err="1">
                <a:latin typeface="Abadi" panose="020B0604020104020204" pitchFamily="34" charset="0"/>
              </a:rPr>
              <a:t>menjunjung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tinggi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norma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berdasarkan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ketidakberpihakan</a:t>
            </a:r>
            <a:r>
              <a:rPr lang="en-US" sz="12800" dirty="0">
                <a:latin typeface="Abadi" panose="020B0604020104020204" pitchFamily="34" charset="0"/>
              </a:rPr>
              <a:t>, </a:t>
            </a:r>
            <a:r>
              <a:rPr lang="en-US" sz="12800" dirty="0" err="1">
                <a:latin typeface="Abadi" panose="020B0604020104020204" pitchFamily="34" charset="0"/>
              </a:rPr>
              <a:t>keseimbangan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sekaligus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pemerataan</a:t>
            </a:r>
            <a:r>
              <a:rPr lang="en-US" sz="12800" dirty="0">
                <a:latin typeface="Abadi" panose="020B0604020104020204" pitchFamily="34" charset="0"/>
              </a:rPr>
              <a:t> pada </a:t>
            </a:r>
            <a:r>
              <a:rPr lang="en-US" sz="12800" dirty="0" err="1">
                <a:latin typeface="Abadi" panose="020B0604020104020204" pitchFamily="34" charset="0"/>
              </a:rPr>
              <a:t>suatu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hal</a:t>
            </a:r>
            <a:r>
              <a:rPr lang="en-US" sz="12800" dirty="0">
                <a:latin typeface="Abadi" panose="020B0604020104020204" pitchFamily="34" charset="0"/>
              </a:rPr>
              <a:t>. </a:t>
            </a:r>
            <a:r>
              <a:rPr lang="en-US" sz="12800" dirty="0" err="1">
                <a:latin typeface="Abadi" panose="020B0604020104020204" pitchFamily="34" charset="0"/>
              </a:rPr>
              <a:t>Menurut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hakikatnya</a:t>
            </a:r>
            <a:r>
              <a:rPr lang="en-US" sz="12800" dirty="0">
                <a:latin typeface="Abadi" panose="020B0604020104020204" pitchFamily="34" charset="0"/>
              </a:rPr>
              <a:t>, </a:t>
            </a:r>
            <a:r>
              <a:rPr lang="en-US" sz="12800" dirty="0" err="1">
                <a:latin typeface="Abadi" panose="020B0604020104020204" pitchFamily="34" charset="0"/>
              </a:rPr>
              <a:t>adil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dapat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diartikan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sebagai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seimbangnya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kewajiban</a:t>
            </a:r>
            <a:r>
              <a:rPr lang="en-US" sz="12800" dirty="0">
                <a:latin typeface="Abadi" panose="020B0604020104020204" pitchFamily="34" charset="0"/>
              </a:rPr>
              <a:t> dan </a:t>
            </a:r>
            <a:r>
              <a:rPr lang="en-US" sz="12800" dirty="0" err="1">
                <a:latin typeface="Abadi" panose="020B0604020104020204" pitchFamily="34" charset="0"/>
              </a:rPr>
              <a:t>hak</a:t>
            </a:r>
            <a:r>
              <a:rPr lang="en-US" sz="12800" dirty="0">
                <a:latin typeface="Abadi" panose="020B0604020104020204" pitchFamily="34" charset="0"/>
              </a:rPr>
              <a:t>. </a:t>
            </a:r>
            <a:r>
              <a:rPr lang="en-US" sz="12800" dirty="0" err="1">
                <a:latin typeface="Abadi" panose="020B0604020104020204" pitchFamily="34" charset="0"/>
              </a:rPr>
              <a:t>Mewujudkan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keadilan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sosial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bagi</a:t>
            </a:r>
            <a:r>
              <a:rPr lang="en-US" sz="12800" dirty="0">
                <a:latin typeface="Abadi" panose="020B0604020104020204" pitchFamily="34" charset="0"/>
              </a:rPr>
              <a:t> </a:t>
            </a:r>
            <a:r>
              <a:rPr lang="en-US" sz="12800" dirty="0" err="1">
                <a:latin typeface="Abadi" panose="020B0604020104020204" pitchFamily="34" charset="0"/>
              </a:rPr>
              <a:t>seluruh</a:t>
            </a:r>
            <a:r>
              <a:rPr lang="en-US" sz="12800" dirty="0">
                <a:latin typeface="Abadi" panose="020B0604020104020204" pitchFamily="34" charset="0"/>
              </a:rPr>
              <a:t> rakyat Indonesia.</a:t>
            </a:r>
            <a:endParaRPr lang="en-US" sz="128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248" y="267286"/>
            <a:ext cx="8598753" cy="1012874"/>
          </a:xfrm>
        </p:spPr>
        <p:txBody>
          <a:bodyPr/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 ……….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39" y="1463041"/>
            <a:ext cx="9537895" cy="457832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dimaksudkan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 Pancasila </a:t>
            </a:r>
            <a:r>
              <a:rPr lang="en-US" sz="3200" dirty="0" err="1">
                <a:latin typeface="Abadi" panose="020B0604020104020204" pitchFamily="34" charset="0"/>
              </a:rPr>
              <a:t>adalah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pemberian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sama</a:t>
            </a:r>
            <a:r>
              <a:rPr lang="en-US" sz="3200" dirty="0">
                <a:latin typeface="Abadi" panose="020B0604020104020204" pitchFamily="34" charset="0"/>
              </a:rPr>
              <a:t> rata pada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Indonesia.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ini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berkaitan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kesejahteraan</a:t>
            </a:r>
            <a:r>
              <a:rPr lang="en-US" sz="3200" dirty="0">
                <a:latin typeface="Abadi" panose="020B0604020104020204" pitchFamily="34" charset="0"/>
              </a:rPr>
              <a:t>, oleh </a:t>
            </a:r>
            <a:r>
              <a:rPr lang="en-US" sz="3200" dirty="0" err="1">
                <a:latin typeface="Abadi" panose="020B0604020104020204" pitchFamily="34" charset="0"/>
              </a:rPr>
              <a:t>karena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dapat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disimpulkan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bahwa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kesejahteraan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 </a:t>
            </a:r>
            <a:r>
              <a:rPr lang="en-US" sz="3200" dirty="0" err="1">
                <a:latin typeface="Abadi" panose="020B0604020104020204" pitchFamily="34" charset="0"/>
              </a:rPr>
              <a:t>adalah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suatu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demi </a:t>
            </a:r>
            <a:r>
              <a:rPr lang="en-US" sz="3200" dirty="0" err="1">
                <a:latin typeface="Abadi" panose="020B0604020104020204" pitchFamily="34" charset="0"/>
              </a:rPr>
              <a:t>kesejahteraan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masyarakat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banyak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terutama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meliputi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bidang-bidang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politik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ideologi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ekonomi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kebudayaan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pertahanan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keamanan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nasional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19" y="1"/>
            <a:ext cx="11100582" cy="590843"/>
          </a:xfrm>
        </p:spPr>
        <p:txBody>
          <a:bodyPr>
            <a:normAutofit fontScale="90000"/>
          </a:bodyPr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……..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19" y="590844"/>
            <a:ext cx="10325687" cy="6035040"/>
          </a:xfrm>
        </p:spPr>
        <p:txBody>
          <a:bodyPr>
            <a:noAutofit/>
          </a:bodyPr>
          <a:lstStyle/>
          <a:p>
            <a:pPr algn="just"/>
            <a:r>
              <a:rPr lang="en-US" sz="2800" dirty="0">
                <a:latin typeface="Abadi" panose="020B0604020104020204" pitchFamily="34" charset="0"/>
              </a:rPr>
              <a:t>Sila </a:t>
            </a:r>
            <a:r>
              <a:rPr lang="en-US" sz="2800" dirty="0" err="1">
                <a:latin typeface="Abadi" panose="020B0604020104020204" pitchFamily="34" charset="0"/>
              </a:rPr>
              <a:t>kelima</a:t>
            </a:r>
            <a:r>
              <a:rPr lang="en-US" sz="2800" dirty="0">
                <a:latin typeface="Abadi" panose="020B0604020104020204" pitchFamily="34" charset="0"/>
              </a:rPr>
              <a:t> Pancasila </a:t>
            </a:r>
            <a:r>
              <a:rPr lang="en-US" sz="2800" dirty="0" err="1">
                <a:latin typeface="Abadi" panose="020B0604020104020204" pitchFamily="34" charset="0"/>
              </a:rPr>
              <a:t>menjadi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satu-satunya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sila</a:t>
            </a:r>
            <a:r>
              <a:rPr lang="en-US" sz="2800" dirty="0">
                <a:latin typeface="Abadi" panose="020B0604020104020204" pitchFamily="34" charset="0"/>
              </a:rPr>
              <a:t> yang </a:t>
            </a:r>
            <a:r>
              <a:rPr lang="en-US" sz="2800" dirty="0" err="1">
                <a:latin typeface="Abadi" panose="020B0604020104020204" pitchFamily="34" charset="0"/>
              </a:rPr>
              <a:t>dituliskan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dalam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Pembukaan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Undang-Undang</a:t>
            </a:r>
            <a:r>
              <a:rPr lang="en-US" sz="2800" dirty="0">
                <a:latin typeface="Abadi" panose="020B0604020104020204" pitchFamily="34" charset="0"/>
              </a:rPr>
              <a:t> Dasar 1945 </a:t>
            </a:r>
            <a:r>
              <a:rPr lang="en-US" sz="2800" dirty="0" err="1">
                <a:latin typeface="Abadi" panose="020B0604020104020204" pitchFamily="34" charset="0"/>
              </a:rPr>
              <a:t>dengan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menuliskan</a:t>
            </a:r>
            <a:r>
              <a:rPr lang="en-US" sz="2800" dirty="0">
                <a:latin typeface="Abadi" panose="020B0604020104020204" pitchFamily="34" charset="0"/>
              </a:rPr>
              <a:t>, “</a:t>
            </a:r>
            <a:r>
              <a:rPr lang="en-US" sz="2800" dirty="0" err="1">
                <a:latin typeface="Abadi" panose="020B0604020104020204" pitchFamily="34" charset="0"/>
              </a:rPr>
              <a:t>mewujudkan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suatu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keadilan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sosial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bagi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seluruh</a:t>
            </a:r>
            <a:r>
              <a:rPr lang="en-US" sz="2800" dirty="0">
                <a:latin typeface="Abadi" panose="020B0604020104020204" pitchFamily="34" charset="0"/>
              </a:rPr>
              <a:t> rakyat Indonesia”.</a:t>
            </a:r>
            <a:endParaRPr lang="en-US" sz="2800" dirty="0"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2800" dirty="0">
              <a:latin typeface="Abadi" panose="020B0604020104020204" pitchFamily="34" charset="0"/>
            </a:endParaRPr>
          </a:p>
          <a:p>
            <a:pPr algn="just"/>
            <a:r>
              <a:rPr lang="en-US" sz="2800" dirty="0" err="1">
                <a:latin typeface="Abadi" panose="020B0604020104020204" pitchFamily="34" charset="0"/>
              </a:rPr>
              <a:t>Manusia</a:t>
            </a:r>
            <a:r>
              <a:rPr lang="en-US" sz="2800" dirty="0">
                <a:latin typeface="Abadi" panose="020B0604020104020204" pitchFamily="34" charset="0"/>
              </a:rPr>
              <a:t> Indonesia di </a:t>
            </a:r>
            <a:r>
              <a:rPr lang="en-US" sz="2800" dirty="0" err="1">
                <a:latin typeface="Abadi" panose="020B0604020104020204" pitchFamily="34" charset="0"/>
              </a:rPr>
              <a:t>tuntut</a:t>
            </a:r>
            <a:r>
              <a:rPr lang="en-US" sz="2800" dirty="0">
                <a:latin typeface="Abadi" panose="020B0604020104020204" pitchFamily="34" charset="0"/>
              </a:rPr>
              <a:t> oleh </a:t>
            </a:r>
            <a:r>
              <a:rPr lang="en-US" sz="2800" dirty="0" err="1">
                <a:latin typeface="Abadi" panose="020B0604020104020204" pitchFamily="34" charset="0"/>
              </a:rPr>
              <a:t>pancasila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untuk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bisa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memerankan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dirinya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memiliki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jiwa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keadilan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sosial</a:t>
            </a:r>
            <a:r>
              <a:rPr lang="en-US" sz="2800" dirty="0">
                <a:latin typeface="Abadi" panose="020B0604020104020204" pitchFamily="34" charset="0"/>
              </a:rPr>
              <a:t>, </a:t>
            </a:r>
            <a:r>
              <a:rPr lang="en-US" sz="2800" dirty="0" err="1">
                <a:latin typeface="Abadi" panose="020B0604020104020204" pitchFamily="34" charset="0"/>
              </a:rPr>
              <a:t>terutama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bagi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pemimpin</a:t>
            </a:r>
            <a:r>
              <a:rPr lang="en-US" sz="2800" dirty="0">
                <a:latin typeface="Abadi" panose="020B0604020104020204" pitchFamily="34" charset="0"/>
              </a:rPr>
              <a:t> Negara </a:t>
            </a:r>
            <a:r>
              <a:rPr lang="en-US" sz="2800" dirty="0" err="1">
                <a:latin typeface="Abadi" panose="020B0604020104020204" pitchFamily="34" charset="0"/>
              </a:rPr>
              <a:t>untuk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bisa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bertindak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adil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bagi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seluruh</a:t>
            </a:r>
            <a:r>
              <a:rPr lang="en-US" sz="2800" dirty="0">
                <a:latin typeface="Abadi" panose="020B0604020104020204" pitchFamily="34" charset="0"/>
              </a:rPr>
              <a:t> rakyat Indonesia </a:t>
            </a:r>
            <a:r>
              <a:rPr lang="en-US" sz="2800" dirty="0" err="1">
                <a:latin typeface="Abadi" panose="020B0604020104020204" pitchFamily="34" charset="0"/>
              </a:rPr>
              <a:t>tanpa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harus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memandang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kelas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sosial</a:t>
            </a:r>
            <a:r>
              <a:rPr lang="en-US" sz="2800" dirty="0">
                <a:latin typeface="Abadi" panose="020B0604020104020204" pitchFamily="34" charset="0"/>
              </a:rPr>
              <a:t> yang </a:t>
            </a:r>
            <a:r>
              <a:rPr lang="en-US" sz="2800" dirty="0" err="1">
                <a:latin typeface="Abadi" panose="020B0604020104020204" pitchFamily="34" charset="0"/>
              </a:rPr>
              <a:t>ada</a:t>
            </a:r>
            <a:r>
              <a:rPr lang="en-US" sz="2800" dirty="0">
                <a:latin typeface="Abadi" panose="020B0604020104020204" pitchFamily="34" charset="0"/>
              </a:rPr>
              <a:t> di </a:t>
            </a:r>
            <a:r>
              <a:rPr lang="en-US" sz="2800" dirty="0" err="1">
                <a:latin typeface="Abadi" panose="020B0604020104020204" pitchFamily="34" charset="0"/>
              </a:rPr>
              <a:t>masyarakat</a:t>
            </a:r>
            <a:r>
              <a:rPr lang="en-US" sz="2800" dirty="0">
                <a:latin typeface="Abadi" panose="020B0604020104020204" pitchFamily="34" charset="0"/>
              </a:rPr>
              <a:t>. </a:t>
            </a:r>
            <a:r>
              <a:rPr lang="en-US" sz="2800" dirty="0" err="1">
                <a:latin typeface="Abadi" panose="020B0604020104020204" pitchFamily="34" charset="0"/>
              </a:rPr>
              <a:t>Dengan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adanya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keadilan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sosial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maka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akan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tercipta</a:t>
            </a:r>
            <a:r>
              <a:rPr lang="en-US" sz="2800" dirty="0">
                <a:latin typeface="Abadi" panose="020B0604020104020204" pitchFamily="34" charset="0"/>
              </a:rPr>
              <a:t> pula </a:t>
            </a:r>
            <a:r>
              <a:rPr lang="en-US" sz="2800" dirty="0" err="1">
                <a:latin typeface="Abadi" panose="020B0604020104020204" pitchFamily="34" charset="0"/>
              </a:rPr>
              <a:t>kesejahteraan</a:t>
            </a:r>
            <a:r>
              <a:rPr lang="en-US" sz="2800" dirty="0">
                <a:latin typeface="Abadi" panose="020B0604020104020204" pitchFamily="34" charset="0"/>
              </a:rPr>
              <a:t> yang </a:t>
            </a:r>
            <a:r>
              <a:rPr lang="en-US" sz="2800" dirty="0" err="1">
                <a:latin typeface="Abadi" panose="020B0604020104020204" pitchFamily="34" charset="0"/>
              </a:rPr>
              <a:t>merata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bagi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seluruh</a:t>
            </a:r>
            <a:r>
              <a:rPr lang="en-US" sz="2800" dirty="0">
                <a:latin typeface="Abadi" panose="020B0604020104020204" pitchFamily="34" charset="0"/>
              </a:rPr>
              <a:t> rakyat Indonesia. Pancasila </a:t>
            </a:r>
            <a:r>
              <a:rPr lang="en-US" sz="2800" dirty="0" err="1">
                <a:latin typeface="Abadi" panose="020B0604020104020204" pitchFamily="34" charset="0"/>
              </a:rPr>
              <a:t>tidak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memberikan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toleransi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kepada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manusia</a:t>
            </a:r>
            <a:r>
              <a:rPr lang="en-US" sz="2800" dirty="0">
                <a:latin typeface="Abadi" panose="020B0604020104020204" pitchFamily="34" charset="0"/>
              </a:rPr>
              <a:t> Indonesia </a:t>
            </a:r>
            <a:r>
              <a:rPr lang="en-US" sz="2800" dirty="0" err="1">
                <a:latin typeface="Abadi" panose="020B0604020104020204" pitchFamily="34" charset="0"/>
              </a:rPr>
              <a:t>dalam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bekerja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untuk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berbuat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curang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ataupun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pandang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bulu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dalam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memberikan</a:t>
            </a:r>
            <a:r>
              <a:rPr lang="en-US" sz="2800" dirty="0">
                <a:latin typeface="Abadi" panose="020B0604020104020204" pitchFamily="34" charset="0"/>
              </a:rPr>
              <a:t> </a:t>
            </a:r>
            <a:r>
              <a:rPr lang="en-US" sz="2800" dirty="0" err="1">
                <a:latin typeface="Abadi" panose="020B0604020104020204" pitchFamily="34" charset="0"/>
              </a:rPr>
              <a:t>hukuman</a:t>
            </a:r>
            <a:r>
              <a:rPr lang="en-US" sz="2800" dirty="0">
                <a:latin typeface="Abadi" panose="020B0604020104020204" pitchFamily="34" charset="0"/>
              </a:rPr>
              <a:t>.</a:t>
            </a:r>
            <a:endParaRPr lang="en-US" sz="28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39152"/>
            <a:ext cx="8596668" cy="703384"/>
          </a:xfrm>
        </p:spPr>
        <p:txBody>
          <a:bodyPr>
            <a:normAutofit/>
          </a:bodyPr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……….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33" y="942537"/>
            <a:ext cx="9551963" cy="50988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000" dirty="0">
                <a:latin typeface="Abadi" panose="020B0604020104020204" pitchFamily="34" charset="0"/>
              </a:rPr>
              <a:t>Hal </a:t>
            </a:r>
            <a:r>
              <a:rPr lang="en-US" sz="3000" dirty="0" err="1">
                <a:latin typeface="Abadi" panose="020B0604020104020204" pitchFamily="34" charset="0"/>
              </a:rPr>
              <a:t>ini</a:t>
            </a:r>
            <a:r>
              <a:rPr lang="en-US" sz="3000" dirty="0">
                <a:latin typeface="Abadi" panose="020B0604020104020204" pitchFamily="34" charset="0"/>
              </a:rPr>
              <a:t> yang </a:t>
            </a:r>
            <a:r>
              <a:rPr lang="en-US" sz="3000" dirty="0" err="1">
                <a:latin typeface="Abadi" panose="020B0604020104020204" pitchFamily="34" charset="0"/>
              </a:rPr>
              <a:t>menjadikan</a:t>
            </a:r>
            <a:r>
              <a:rPr lang="en-US" sz="3000" dirty="0">
                <a:latin typeface="Abadi" panose="020B0604020104020204" pitchFamily="34" charset="0"/>
              </a:rPr>
              <a:t> rakyat Indonesia </a:t>
            </a:r>
            <a:r>
              <a:rPr lang="en-US" sz="3000" dirty="0" err="1">
                <a:latin typeface="Abadi" panose="020B0604020104020204" pitchFamily="34" charset="0"/>
              </a:rPr>
              <a:t>merasa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diakui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harkat</a:t>
            </a:r>
            <a:r>
              <a:rPr lang="en-US" sz="3000" dirty="0">
                <a:latin typeface="Abadi" panose="020B0604020104020204" pitchFamily="34" charset="0"/>
              </a:rPr>
              <a:t> dan </a:t>
            </a:r>
            <a:r>
              <a:rPr lang="en-US" sz="3000" dirty="0" err="1">
                <a:latin typeface="Abadi" panose="020B0604020104020204" pitchFamily="34" charset="0"/>
              </a:rPr>
              <a:t>martabatnya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sebagai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makhluk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sosial</a:t>
            </a:r>
            <a:r>
              <a:rPr lang="en-US" sz="3000" dirty="0">
                <a:latin typeface="Abadi" panose="020B0604020104020204" pitchFamily="34" charset="0"/>
              </a:rPr>
              <a:t>. Pancasila </a:t>
            </a:r>
            <a:r>
              <a:rPr lang="en-US" sz="3000" dirty="0" err="1">
                <a:latin typeface="Abadi" panose="020B0604020104020204" pitchFamily="34" charset="0"/>
              </a:rPr>
              <a:t>bersifat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tegas</a:t>
            </a:r>
            <a:r>
              <a:rPr lang="en-US" sz="3000" dirty="0">
                <a:latin typeface="Abadi" panose="020B0604020104020204" pitchFamily="34" charset="0"/>
              </a:rPr>
              <a:t> dan </a:t>
            </a:r>
            <a:r>
              <a:rPr lang="en-US" sz="3000" dirty="0" err="1">
                <a:latin typeface="Abadi" panose="020B0604020104020204" pitchFamily="34" charset="0"/>
              </a:rPr>
              <a:t>tajam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dalam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penegakan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keadilan</a:t>
            </a:r>
            <a:r>
              <a:rPr lang="en-US" sz="3000" dirty="0">
                <a:latin typeface="Abadi" panose="020B0604020104020204" pitchFamily="34" charset="0"/>
              </a:rPr>
              <a:t>, </a:t>
            </a:r>
            <a:r>
              <a:rPr lang="en-US" sz="3000" dirty="0" err="1">
                <a:latin typeface="Abadi" panose="020B0604020104020204" pitchFamily="34" charset="0"/>
              </a:rPr>
              <a:t>sehingga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siapapun</a:t>
            </a:r>
            <a:r>
              <a:rPr lang="en-US" sz="3000" dirty="0">
                <a:latin typeface="Abadi" panose="020B0604020104020204" pitchFamily="34" charset="0"/>
              </a:rPr>
              <a:t> yang salah </a:t>
            </a:r>
            <a:r>
              <a:rPr lang="en-US" sz="3000" dirty="0" err="1">
                <a:latin typeface="Abadi" panose="020B0604020104020204" pitchFamily="34" charset="0"/>
              </a:rPr>
              <a:t>maka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dia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harus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menerima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hukuman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sesuai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dengan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kadar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kesalahannya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tanpa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adanya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toleransi</a:t>
            </a:r>
            <a:r>
              <a:rPr lang="en-US" sz="3000" dirty="0">
                <a:latin typeface="Abadi" panose="020B0604020104020204" pitchFamily="34" charset="0"/>
              </a:rPr>
              <a:t> demi </a:t>
            </a:r>
            <a:r>
              <a:rPr lang="en-US" sz="3000" dirty="0" err="1">
                <a:latin typeface="Abadi" panose="020B0604020104020204" pitchFamily="34" charset="0"/>
              </a:rPr>
              <a:t>mewujudkan</a:t>
            </a:r>
            <a:r>
              <a:rPr lang="en-US" sz="3000" dirty="0">
                <a:latin typeface="Abadi" panose="020B0604020104020204" pitchFamily="34" charset="0"/>
              </a:rPr>
              <a:t> Indonesia yang </a:t>
            </a:r>
            <a:r>
              <a:rPr lang="en-US" sz="3000" dirty="0" err="1">
                <a:latin typeface="Abadi" panose="020B0604020104020204" pitchFamily="34" charset="0"/>
              </a:rPr>
              <a:t>adil</a:t>
            </a:r>
            <a:r>
              <a:rPr lang="en-US" sz="3000" dirty="0">
                <a:latin typeface="Abadi" panose="020B0604020104020204" pitchFamily="34" charset="0"/>
              </a:rPr>
              <a:t> dan </a:t>
            </a:r>
            <a:r>
              <a:rPr lang="en-US" sz="3000" dirty="0" err="1">
                <a:latin typeface="Abadi" panose="020B0604020104020204" pitchFamily="34" charset="0"/>
              </a:rPr>
              <a:t>bermartabat</a:t>
            </a:r>
            <a:r>
              <a:rPr lang="en-US" sz="3000" dirty="0">
                <a:latin typeface="Abadi" panose="020B0604020104020204" pitchFamily="34" charset="0"/>
              </a:rPr>
              <a:t>.</a:t>
            </a:r>
            <a:endParaRPr lang="en-US" sz="3000" dirty="0">
              <a:latin typeface="Abadi" panose="020B0604020104020204" pitchFamily="34" charset="0"/>
            </a:endParaRPr>
          </a:p>
          <a:p>
            <a:pPr algn="just"/>
            <a:endParaRPr lang="en-US" sz="3000" dirty="0">
              <a:latin typeface="Abadi" panose="020B0604020104020204" pitchFamily="34" charset="0"/>
            </a:endParaRPr>
          </a:p>
          <a:p>
            <a:pPr algn="just"/>
            <a:r>
              <a:rPr lang="en-US" sz="3000" dirty="0" err="1">
                <a:latin typeface="Abadi" panose="020B0604020104020204" pitchFamily="34" charset="0"/>
              </a:rPr>
              <a:t>Prinsip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dari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keadilan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merupakan</a:t>
            </a:r>
            <a:r>
              <a:rPr lang="en-US" sz="3000" dirty="0">
                <a:latin typeface="Abadi" panose="020B0604020104020204" pitchFamily="34" charset="0"/>
              </a:rPr>
              <a:t> inti </a:t>
            </a:r>
            <a:r>
              <a:rPr lang="en-US" sz="3000" dirty="0" err="1">
                <a:latin typeface="Abadi" panose="020B0604020104020204" pitchFamily="34" charset="0"/>
              </a:rPr>
              <a:t>dari</a:t>
            </a:r>
            <a:r>
              <a:rPr lang="en-US" sz="3000" dirty="0">
                <a:latin typeface="Abadi" panose="020B0604020104020204" pitchFamily="34" charset="0"/>
              </a:rPr>
              <a:t> moral </a:t>
            </a:r>
            <a:r>
              <a:rPr lang="en-US" sz="3000" dirty="0" err="1">
                <a:latin typeface="Abadi" panose="020B0604020104020204" pitchFamily="34" charset="0"/>
              </a:rPr>
              <a:t>ketuhanan</a:t>
            </a:r>
            <a:r>
              <a:rPr lang="en-US" sz="3000" dirty="0">
                <a:latin typeface="Abadi" panose="020B0604020104020204" pitchFamily="34" charset="0"/>
              </a:rPr>
              <a:t>, </a:t>
            </a:r>
            <a:r>
              <a:rPr lang="en-US" sz="3000" dirty="0" err="1">
                <a:latin typeface="Abadi" panose="020B0604020104020204" pitchFamily="34" charset="0"/>
              </a:rPr>
              <a:t>landasan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pokok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perikemanusiaan</a:t>
            </a:r>
            <a:r>
              <a:rPr lang="en-US" sz="3000" dirty="0">
                <a:latin typeface="Abadi" panose="020B0604020104020204" pitchFamily="34" charset="0"/>
              </a:rPr>
              <a:t>, </a:t>
            </a:r>
            <a:r>
              <a:rPr lang="en-US" sz="3000" dirty="0" err="1">
                <a:latin typeface="Abadi" panose="020B0604020104020204" pitchFamily="34" charset="0"/>
              </a:rPr>
              <a:t>matra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kedaulatan</a:t>
            </a:r>
            <a:r>
              <a:rPr lang="en-US" sz="3000" dirty="0">
                <a:latin typeface="Abadi" panose="020B0604020104020204" pitchFamily="34" charset="0"/>
              </a:rPr>
              <a:t> rakyat dan </a:t>
            </a:r>
            <a:r>
              <a:rPr lang="en-US" sz="3000" dirty="0" err="1">
                <a:latin typeface="Abadi" panose="020B0604020104020204" pitchFamily="34" charset="0"/>
              </a:rPr>
              <a:t>simpul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persatuan</a:t>
            </a:r>
            <a:r>
              <a:rPr lang="en-US" sz="3000" dirty="0">
                <a:latin typeface="Abadi" panose="020B0604020104020204" pitchFamily="34" charset="0"/>
              </a:rPr>
              <a:t>. </a:t>
            </a:r>
            <a:r>
              <a:rPr lang="en-US" sz="3000" dirty="0" err="1">
                <a:latin typeface="Abadi" panose="020B0604020104020204" pitchFamily="34" charset="0"/>
              </a:rPr>
              <a:t>Maka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dengan</a:t>
            </a:r>
            <a:r>
              <a:rPr lang="en-US" sz="3000" dirty="0">
                <a:latin typeface="Abadi" panose="020B0604020104020204" pitchFamily="34" charset="0"/>
              </a:rPr>
              <a:t> kata lain, </a:t>
            </a:r>
            <a:r>
              <a:rPr lang="en-US" sz="3000" dirty="0" err="1">
                <a:latin typeface="Abadi" panose="020B0604020104020204" pitchFamily="34" charset="0"/>
              </a:rPr>
              <a:t>keadilan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sosial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adalah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perwujudan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sekaligus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menjadi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cerminan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imperatif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etis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dari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keempat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sila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dalam</a:t>
            </a:r>
            <a:r>
              <a:rPr lang="en-US" sz="3000" dirty="0">
                <a:latin typeface="Abadi" panose="020B0604020104020204" pitchFamily="34" charset="0"/>
              </a:rPr>
              <a:t> Pancasila.</a:t>
            </a:r>
            <a:endParaRPr lang="en-US" sz="30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sz="5400" dirty="0" err="1">
                <a:latin typeface="Arial Rounded MT Bold" panose="020F0704030504030204" pitchFamily="34" charset="0"/>
              </a:rPr>
              <a:t>Pengertian</a:t>
            </a:r>
            <a:r>
              <a:rPr lang="en-US" sz="5400" dirty="0">
                <a:latin typeface="Arial Rounded MT Bold" panose="020F0704030504030204" pitchFamily="34" charset="0"/>
              </a:rPr>
              <a:t> Pancasila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2500"/>
          </a:bodyPr>
          <a:lstStyle/>
          <a:p>
            <a:pPr algn="just"/>
            <a:r>
              <a:rPr lang="en-US" sz="3600" dirty="0">
                <a:latin typeface="Abadi" panose="020B0604020104020204" pitchFamily="34" charset="0"/>
              </a:rPr>
              <a:t>Pancasila </a:t>
            </a:r>
            <a:r>
              <a:rPr lang="en-US" sz="3600" dirty="0" err="1">
                <a:latin typeface="Abadi" panose="020B0604020104020204" pitchFamily="34" charset="0"/>
              </a:rPr>
              <a:t>adalah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dasar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ideologi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bagi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kita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Bangsa</a:t>
            </a:r>
            <a:r>
              <a:rPr lang="en-US" sz="3600" dirty="0">
                <a:latin typeface="Abadi" panose="020B0604020104020204" pitchFamily="34" charset="0"/>
              </a:rPr>
              <a:t> Indonesia, </a:t>
            </a:r>
            <a:r>
              <a:rPr lang="en-US" sz="3600" dirty="0" err="1">
                <a:latin typeface="Abadi" panose="020B0604020104020204" pitchFamily="34" charset="0"/>
              </a:rPr>
              <a:t>dimana</a:t>
            </a:r>
            <a:r>
              <a:rPr lang="en-US" sz="3600" dirty="0">
                <a:latin typeface="Abadi" panose="020B0604020104020204" pitchFamily="34" charset="0"/>
              </a:rPr>
              <a:t> Pancasila </a:t>
            </a:r>
            <a:r>
              <a:rPr lang="en-US" sz="3600" dirty="0" err="1">
                <a:latin typeface="Abadi" panose="020B0604020104020204" pitchFamily="34" charset="0"/>
              </a:rPr>
              <a:t>merupakan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warisan</a:t>
            </a:r>
            <a:r>
              <a:rPr lang="en-US" sz="3600" dirty="0">
                <a:latin typeface="Abadi" panose="020B0604020104020204" pitchFamily="34" charset="0"/>
              </a:rPr>
              <a:t> para </a:t>
            </a:r>
            <a:r>
              <a:rPr lang="en-US" sz="3600" dirty="0" err="1">
                <a:latin typeface="Abadi" panose="020B0604020104020204" pitchFamily="34" charset="0"/>
              </a:rPr>
              <a:t>pendiri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bangsa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patut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kita</a:t>
            </a:r>
            <a:r>
              <a:rPr lang="en-US" sz="3600" dirty="0">
                <a:latin typeface="Abadi" panose="020B0604020104020204" pitchFamily="34" charset="0"/>
              </a:rPr>
              <a:t> jaga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lestarikan</a:t>
            </a:r>
            <a:r>
              <a:rPr lang="en-US" sz="3600" dirty="0">
                <a:latin typeface="Abadi" panose="020B0604020104020204" pitchFamily="34" charset="0"/>
              </a:rPr>
              <a:t>. Pancasila </a:t>
            </a:r>
            <a:r>
              <a:rPr lang="en-US" sz="3600" dirty="0" err="1">
                <a:latin typeface="Abadi" panose="020B0604020104020204" pitchFamily="34" charset="0"/>
              </a:rPr>
              <a:t>lahir</a:t>
            </a:r>
            <a:r>
              <a:rPr lang="en-US" sz="3600" dirty="0">
                <a:latin typeface="Abadi" panose="020B0604020104020204" pitchFamily="34" charset="0"/>
              </a:rPr>
              <a:t> pada </a:t>
            </a:r>
            <a:r>
              <a:rPr lang="en-US" sz="3600" dirty="0" err="1">
                <a:latin typeface="Abadi" panose="020B0604020104020204" pitchFamily="34" charset="0"/>
              </a:rPr>
              <a:t>tanggal</a:t>
            </a:r>
            <a:r>
              <a:rPr lang="en-US" sz="3600" dirty="0">
                <a:latin typeface="Abadi" panose="020B0604020104020204" pitchFamily="34" charset="0"/>
              </a:rPr>
              <a:t> 1 </a:t>
            </a:r>
            <a:r>
              <a:rPr lang="en-US" sz="3600" dirty="0" err="1">
                <a:latin typeface="Abadi" panose="020B0604020104020204" pitchFamily="34" charset="0"/>
              </a:rPr>
              <a:t>Juni</a:t>
            </a:r>
            <a:r>
              <a:rPr lang="en-US" sz="3600" dirty="0">
                <a:latin typeface="Abadi" panose="020B0604020104020204" pitchFamily="34" charset="0"/>
              </a:rPr>
              <a:t> 1945 yang </a:t>
            </a:r>
            <a:r>
              <a:rPr lang="en-US" sz="3600" dirty="0" err="1">
                <a:latin typeface="Abadi" panose="020B0604020104020204" pitchFamily="34" charset="0"/>
              </a:rPr>
              <a:t>berlangsung</a:t>
            </a:r>
            <a:r>
              <a:rPr lang="en-US" sz="3600" dirty="0">
                <a:latin typeface="Abadi" panose="020B0604020104020204" pitchFamily="34" charset="0"/>
              </a:rPr>
              <a:t> pada sidang </a:t>
            </a:r>
            <a:r>
              <a:rPr lang="en-US" sz="3600" dirty="0" err="1">
                <a:latin typeface="Abadi" panose="020B0604020104020204" pitchFamily="34" charset="0"/>
              </a:rPr>
              <a:t>pertama</a:t>
            </a:r>
            <a:r>
              <a:rPr lang="en-US" sz="3600" dirty="0">
                <a:latin typeface="Abadi" panose="020B0604020104020204" pitchFamily="34" charset="0"/>
              </a:rPr>
              <a:t> BPUPKI yang </a:t>
            </a:r>
            <a:r>
              <a:rPr lang="en-US" sz="3600" dirty="0" err="1">
                <a:latin typeface="Abadi" panose="020B0604020104020204" pitchFamily="34" charset="0"/>
              </a:rPr>
              <a:t>dicetuskan</a:t>
            </a:r>
            <a:r>
              <a:rPr lang="en-US" sz="3600" dirty="0">
                <a:latin typeface="Abadi" panose="020B0604020104020204" pitchFamily="34" charset="0"/>
              </a:rPr>
              <a:t> Ir. Soekarno pada siding </a:t>
            </a:r>
            <a:r>
              <a:rPr lang="en-US" sz="3600" dirty="0" err="1">
                <a:latin typeface="Abadi" panose="020B0604020104020204" pitchFamily="34" charset="0"/>
              </a:rPr>
              <a:t>tersebut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23558"/>
            <a:ext cx="8908242" cy="1012874"/>
          </a:xfrm>
        </p:spPr>
        <p:txBody>
          <a:bodyPr/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…………………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05" y="1336432"/>
            <a:ext cx="9734843" cy="4704931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600" dirty="0" err="1">
                <a:latin typeface="Abadi" panose="020B0604020104020204" pitchFamily="34" charset="0"/>
              </a:rPr>
              <a:t>Mengapa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perlu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adanya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aparat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penegakan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hukum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menegakkan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di Indonesia?</a:t>
            </a:r>
            <a:endParaRPr lang="en-US" sz="3600" dirty="0">
              <a:latin typeface="Abadi" panose="020B0604020104020204" pitchFamily="34" charset="0"/>
            </a:endParaRPr>
          </a:p>
          <a:p>
            <a:pPr algn="just"/>
            <a:endParaRPr lang="en-US" sz="3600" dirty="0">
              <a:latin typeface="Abadi" panose="020B0604020104020204" pitchFamily="34" charset="0"/>
            </a:endParaRPr>
          </a:p>
          <a:p>
            <a:pPr algn="just"/>
            <a:r>
              <a:rPr lang="en-US" sz="3600" dirty="0" err="1">
                <a:latin typeface="Abadi" panose="020B0604020104020204" pitchFamily="34" charset="0"/>
              </a:rPr>
              <a:t>Penegakan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hukum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bertujuan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untuk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mewujudkan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peraturan</a:t>
            </a:r>
            <a:r>
              <a:rPr lang="en-US" sz="3600" dirty="0">
                <a:latin typeface="Abadi" panose="020B0604020104020204" pitchFamily="34" charset="0"/>
              </a:rPr>
              <a:t> demi </a:t>
            </a:r>
            <a:r>
              <a:rPr lang="en-US" sz="3600" dirty="0" err="1">
                <a:latin typeface="Abadi" panose="020B0604020104020204" pitchFamily="34" charset="0"/>
              </a:rPr>
              <a:t>terwujudnya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ketertiban</a:t>
            </a:r>
            <a:r>
              <a:rPr lang="en-US" sz="3600" dirty="0">
                <a:latin typeface="Abadi" panose="020B0604020104020204" pitchFamily="34" charset="0"/>
              </a:rPr>
              <a:t> dan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masyarakat</a:t>
            </a:r>
            <a:r>
              <a:rPr lang="en-US" sz="3600" dirty="0">
                <a:latin typeface="Abadi" panose="020B0604020104020204" pitchFamily="34" charset="0"/>
              </a:rPr>
              <a:t>. </a:t>
            </a:r>
            <a:r>
              <a:rPr lang="en-US" sz="3600" dirty="0" err="1">
                <a:latin typeface="Abadi" panose="020B0604020104020204" pitchFamily="34" charset="0"/>
              </a:rPr>
              <a:t>Penegakan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hukum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dilakukan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supaya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masyarakat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memperoleh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perlindungan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atas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hak</a:t>
            </a:r>
            <a:r>
              <a:rPr lang="en-US" sz="3600" dirty="0">
                <a:latin typeface="Abadi" panose="020B0604020104020204" pitchFamily="34" charset="0"/>
              </a:rPr>
              <a:t> dan </a:t>
            </a:r>
            <a:r>
              <a:rPr lang="en-US" sz="3600" dirty="0" err="1">
                <a:latin typeface="Abadi" panose="020B0604020104020204" pitchFamily="34" charset="0"/>
              </a:rPr>
              <a:t>kewajibannya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87" y="168812"/>
            <a:ext cx="8596668" cy="1775656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Contoh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Nilai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dalam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Pancasila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dalam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perilaku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manusia</a:t>
            </a:r>
            <a:endParaRPr lang="en-US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600" dirty="0" err="1">
                <a:latin typeface="Abadi" panose="020B0604020104020204" pitchFamily="34" charset="0"/>
              </a:rPr>
              <a:t>Mengembangkan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perbuatan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luhur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mencerminkan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sikap</a:t>
            </a:r>
            <a:r>
              <a:rPr lang="en-US" sz="3600" dirty="0">
                <a:latin typeface="Abadi" panose="020B0604020104020204" pitchFamily="34" charset="0"/>
              </a:rPr>
              <a:t> dan </a:t>
            </a:r>
            <a:r>
              <a:rPr lang="en-US" sz="3600" dirty="0" err="1">
                <a:latin typeface="Abadi" panose="020B0604020104020204" pitchFamily="34" charset="0"/>
              </a:rPr>
              <a:t>suasana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kekeluargaan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gotong royong.</a:t>
            </a:r>
            <a:endParaRPr lang="en-US" sz="3600" dirty="0">
              <a:latin typeface="Abadi" panose="020B0604020104020204" pitchFamily="34" charset="0"/>
            </a:endParaRPr>
          </a:p>
          <a:p>
            <a:pPr algn="just"/>
            <a:r>
              <a:rPr lang="en-US" sz="3600" dirty="0" err="1">
                <a:latin typeface="Abadi" panose="020B0604020104020204" pitchFamily="34" charset="0"/>
              </a:rPr>
              <a:t>Mengembangkan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sikap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adil</a:t>
            </a:r>
            <a:r>
              <a:rPr lang="en-US" sz="3600" dirty="0">
                <a:latin typeface="Abadi" panose="020B0604020104020204" pitchFamily="34" charset="0"/>
              </a:rPr>
              <a:t> pada </a:t>
            </a:r>
            <a:r>
              <a:rPr lang="en-US" sz="3600" dirty="0" err="1">
                <a:latin typeface="Abadi" panose="020B0604020104020204" pitchFamily="34" charset="0"/>
              </a:rPr>
              <a:t>sesama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  <a:p>
            <a:pPr algn="just"/>
            <a:r>
              <a:rPr lang="en-US" sz="3600" dirty="0" err="1">
                <a:latin typeface="Abadi" panose="020B0604020104020204" pitchFamily="34" charset="0"/>
              </a:rPr>
              <a:t>Menjaga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keseimbangan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antara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dengan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kewajiban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  <a:p>
            <a:pPr algn="just"/>
            <a:r>
              <a:rPr lang="en-US" sz="3600" dirty="0" err="1">
                <a:latin typeface="Abadi" panose="020B0604020104020204" pitchFamily="34" charset="0"/>
              </a:rPr>
              <a:t>Menghormati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hak-hak</a:t>
            </a:r>
            <a:r>
              <a:rPr lang="en-US" sz="3600" dirty="0">
                <a:latin typeface="Abadi" panose="020B0604020104020204" pitchFamily="34" charset="0"/>
              </a:rPr>
              <a:t> orang lain.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Contoh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Penerapan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Nilai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dalam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  <a:latin typeface="Abadi" panose="020B0604020104020204" pitchFamily="34" charset="0"/>
              </a:rPr>
              <a:t>Keseharian</a:t>
            </a:r>
            <a:endParaRPr lang="en-US" dirty="0">
              <a:solidFill>
                <a:schemeClr val="bg2">
                  <a:lumMod val="1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sz="3200" dirty="0" err="1">
                <a:latin typeface="Abadi" panose="020B0604020104020204" pitchFamily="34" charset="0"/>
              </a:rPr>
              <a:t>Berteman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kepada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siapapun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tanpa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memandang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perbedaan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Berperilaku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adil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kepada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siapa</a:t>
            </a:r>
            <a:r>
              <a:rPr lang="en-US" sz="3200" dirty="0">
                <a:latin typeface="Abadi" panose="020B0604020104020204" pitchFamily="34" charset="0"/>
              </a:rPr>
              <a:t> pun.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Saling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menghormati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menghargai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hak-hak</a:t>
            </a:r>
            <a:r>
              <a:rPr lang="en-US" sz="3200" dirty="0">
                <a:latin typeface="Abadi" panose="020B0604020104020204" pitchFamily="34" charset="0"/>
              </a:rPr>
              <a:t> orang lain.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Saling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membantu</a:t>
            </a:r>
            <a:r>
              <a:rPr lang="en-US" sz="3200" dirty="0">
                <a:latin typeface="Abadi" panose="020B0604020104020204" pitchFamily="34" charset="0"/>
              </a:rPr>
              <a:t> orang lain yang </a:t>
            </a:r>
            <a:r>
              <a:rPr lang="en-US" sz="3200" dirty="0" err="1">
                <a:latin typeface="Abadi" panose="020B0604020104020204" pitchFamily="34" charset="0"/>
              </a:rPr>
              <a:t>sedang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kesusahan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Menjalankan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kewajiban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seimbang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serta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penuh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tanggung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jawab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en-US" dirty="0"/>
              <a:t>•	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Tujuan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dari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keadilan</a:t>
            </a:r>
            <a:endParaRPr lang="en-US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600" dirty="0" err="1">
                <a:latin typeface="Abadi" panose="020B0604020104020204" pitchFamily="34" charset="0"/>
              </a:rPr>
              <a:t>Tujuan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dari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yaitu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guna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mencapai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kesejahteraan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bagi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warga</a:t>
            </a:r>
            <a:r>
              <a:rPr lang="en-US" sz="3600" dirty="0">
                <a:latin typeface="Abadi" panose="020B0604020104020204" pitchFamily="34" charset="0"/>
              </a:rPr>
              <a:t> negara Indonesia. </a:t>
            </a:r>
            <a:r>
              <a:rPr lang="en-US" sz="3600" dirty="0" err="1">
                <a:latin typeface="Abadi" panose="020B0604020104020204" pitchFamily="34" charset="0"/>
              </a:rPr>
              <a:t>Meski</a:t>
            </a:r>
            <a:r>
              <a:rPr lang="en-US" sz="3600" dirty="0">
                <a:latin typeface="Abadi" panose="020B0604020104020204" pitchFamily="34" charset="0"/>
              </a:rPr>
              <a:t> Indonesia kaya </a:t>
            </a:r>
            <a:r>
              <a:rPr lang="en-US" sz="3600" dirty="0" err="1">
                <a:latin typeface="Abadi" panose="020B0604020104020204" pitchFamily="34" charset="0"/>
              </a:rPr>
              <a:t>keberagaman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tetapi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perlakuan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diberikan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haruslah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adil</a:t>
            </a:r>
            <a:r>
              <a:rPr lang="en-US" sz="3600" dirty="0">
                <a:latin typeface="Abadi" panose="020B0604020104020204" pitchFamily="34" charset="0"/>
              </a:rPr>
              <a:t>.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adalah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keadaan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dimana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sesuatu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hal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berada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dalam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keadaan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seimbang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atau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sama</a:t>
            </a:r>
            <a:r>
              <a:rPr lang="en-US" sz="3600" dirty="0">
                <a:latin typeface="Abadi" panose="020B0604020104020204" pitchFamily="34" charset="0"/>
              </a:rPr>
              <a:t> rata </a:t>
            </a:r>
            <a:r>
              <a:rPr lang="en-US" sz="3600" dirty="0" err="1">
                <a:latin typeface="Abadi" panose="020B0604020104020204" pitchFamily="34" charset="0"/>
              </a:rPr>
              <a:t>atau</a:t>
            </a:r>
            <a:r>
              <a:rPr lang="en-US" sz="3600" dirty="0">
                <a:latin typeface="Abadi" panose="020B0604020104020204" pitchFamily="34" charset="0"/>
              </a:rPr>
              <a:t> juga </a:t>
            </a:r>
            <a:r>
              <a:rPr lang="en-US" sz="3600" dirty="0" err="1">
                <a:latin typeface="Abadi" panose="020B0604020104020204" pitchFamily="34" charset="0"/>
              </a:rPr>
              <a:t>dapat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dikatakan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tidak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berat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sebelah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995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•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Bentuk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 Nilai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rPr>
              <a:t>Keadilan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9822"/>
            <a:ext cx="10515600" cy="5472332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>
                <a:latin typeface="Abadi" panose="020B0604020104020204" pitchFamily="34" charset="0"/>
              </a:rPr>
              <a:t>a.  </a:t>
            </a:r>
            <a:r>
              <a:rPr lang="en-US" sz="3000" dirty="0" err="1">
                <a:latin typeface="Abadi" panose="020B0604020104020204" pitchFamily="34" charset="0"/>
              </a:rPr>
              <a:t>Berlaku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adil</a:t>
            </a:r>
            <a:r>
              <a:rPr lang="en-US" sz="3000" dirty="0">
                <a:latin typeface="Abadi" panose="020B0604020104020204" pitchFamily="34" charset="0"/>
              </a:rPr>
              <a:t> pada </a:t>
            </a:r>
            <a:r>
              <a:rPr lang="en-US" sz="3000" dirty="0" err="1">
                <a:latin typeface="Abadi" panose="020B0604020104020204" pitchFamily="34" charset="0"/>
              </a:rPr>
              <a:t>semua</a:t>
            </a:r>
            <a:r>
              <a:rPr lang="en-US" sz="3000" dirty="0">
                <a:latin typeface="Abadi" panose="020B0604020104020204" pitchFamily="34" charset="0"/>
              </a:rPr>
              <a:t> orang </a:t>
            </a:r>
            <a:r>
              <a:rPr lang="en-US" sz="3000" dirty="0" err="1">
                <a:latin typeface="Abadi" panose="020B0604020104020204" pitchFamily="34" charset="0"/>
              </a:rPr>
              <a:t>sesuai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hak</a:t>
            </a:r>
            <a:r>
              <a:rPr lang="en-US" sz="3000" dirty="0">
                <a:latin typeface="Abadi" panose="020B0604020104020204" pitchFamily="34" charset="0"/>
              </a:rPr>
              <a:t> dan </a:t>
            </a:r>
            <a:r>
              <a:rPr lang="en-US" sz="3000" dirty="0" err="1">
                <a:latin typeface="Abadi" panose="020B0604020104020204" pitchFamily="34" charset="0"/>
              </a:rPr>
              <a:t>kewajibannya</a:t>
            </a:r>
            <a:r>
              <a:rPr lang="en-US" sz="3000" dirty="0">
                <a:latin typeface="Abadi" panose="020B0604020104020204" pitchFamily="34" charset="0"/>
              </a:rPr>
              <a:t>. </a:t>
            </a:r>
            <a:endParaRPr lang="en-US" sz="3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000" dirty="0">
                <a:latin typeface="Abadi" panose="020B0604020104020204" pitchFamily="34" charset="0"/>
              </a:rPr>
              <a:t>b.  </a:t>
            </a:r>
            <a:r>
              <a:rPr lang="en-US" sz="3000" dirty="0" err="1">
                <a:latin typeface="Abadi" panose="020B0604020104020204" pitchFamily="34" charset="0"/>
              </a:rPr>
              <a:t>Merawat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keseimbangan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hak</a:t>
            </a:r>
            <a:r>
              <a:rPr lang="en-US" sz="3000" dirty="0">
                <a:latin typeface="Abadi" panose="020B0604020104020204" pitchFamily="34" charset="0"/>
              </a:rPr>
              <a:t> dan </a:t>
            </a:r>
            <a:r>
              <a:rPr lang="en-US" sz="3000" dirty="0" err="1">
                <a:latin typeface="Abadi" panose="020B0604020104020204" pitchFamily="34" charset="0"/>
              </a:rPr>
              <a:t>kewajiban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diri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sendiri</a:t>
            </a:r>
            <a:r>
              <a:rPr lang="en-US" sz="3000" dirty="0">
                <a:latin typeface="Abadi" panose="020B0604020104020204" pitchFamily="34" charset="0"/>
              </a:rPr>
              <a:t>.</a:t>
            </a:r>
            <a:endParaRPr lang="en-US" sz="3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000" dirty="0">
                <a:latin typeface="Abadi" panose="020B0604020104020204" pitchFamily="34" charset="0"/>
              </a:rPr>
              <a:t>c.  </a:t>
            </a:r>
            <a:r>
              <a:rPr lang="en-US" sz="3000" dirty="0" err="1">
                <a:latin typeface="Abadi" panose="020B0604020104020204" pitchFamily="34" charset="0"/>
              </a:rPr>
              <a:t>Menghormati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hak-hak</a:t>
            </a:r>
            <a:r>
              <a:rPr lang="en-US" sz="3000" dirty="0">
                <a:latin typeface="Abadi" panose="020B0604020104020204" pitchFamily="34" charset="0"/>
              </a:rPr>
              <a:t> orang lain. </a:t>
            </a:r>
            <a:endParaRPr lang="en-US" sz="3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000" dirty="0">
                <a:latin typeface="Abadi" panose="020B0604020104020204" pitchFamily="34" charset="0"/>
              </a:rPr>
              <a:t>d. </a:t>
            </a:r>
            <a:r>
              <a:rPr lang="en-US" sz="3000" dirty="0" err="1">
                <a:latin typeface="Abadi" panose="020B0604020104020204" pitchFamily="34" charset="0"/>
              </a:rPr>
              <a:t>Memberikan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pertolongan</a:t>
            </a:r>
            <a:r>
              <a:rPr lang="en-US" sz="3000" dirty="0">
                <a:latin typeface="Abadi" panose="020B0604020104020204" pitchFamily="34" charset="0"/>
              </a:rPr>
              <a:t> pada orang yang </a:t>
            </a:r>
            <a:r>
              <a:rPr lang="en-US" sz="3000" dirty="0" err="1">
                <a:latin typeface="Abadi" panose="020B0604020104020204" pitchFamily="34" charset="0"/>
              </a:rPr>
              <a:t>membutuhkan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secara</a:t>
            </a:r>
            <a:r>
              <a:rPr lang="en-US" sz="3000" dirty="0">
                <a:latin typeface="Abadi" panose="020B0604020104020204" pitchFamily="34" charset="0"/>
              </a:rPr>
              <a:t>  </a:t>
            </a:r>
            <a:endParaRPr lang="en-US" sz="3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000" dirty="0">
                <a:latin typeface="Abadi" panose="020B0604020104020204" pitchFamily="34" charset="0"/>
              </a:rPr>
              <a:t>     </a:t>
            </a:r>
            <a:r>
              <a:rPr lang="en-US" sz="3000" dirty="0" err="1">
                <a:latin typeface="Abadi" panose="020B0604020104020204" pitchFamily="34" charset="0"/>
              </a:rPr>
              <a:t>adil</a:t>
            </a:r>
            <a:r>
              <a:rPr lang="en-US" sz="3000" dirty="0">
                <a:latin typeface="Abadi" panose="020B0604020104020204" pitchFamily="34" charset="0"/>
              </a:rPr>
              <a:t>.</a:t>
            </a:r>
            <a:endParaRPr lang="en-US" sz="3000" dirty="0">
              <a:latin typeface="Abadi" panose="020B060402010402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  </a:t>
            </a:r>
            <a:r>
              <a:rPr lang="en-US" sz="3600" dirty="0" err="1">
                <a:solidFill>
                  <a:srgbClr val="002060"/>
                </a:solidFill>
                <a:latin typeface="Abadi" panose="020B0604020104020204" pitchFamily="34" charset="0"/>
              </a:rPr>
              <a:t>Contoh</a:t>
            </a:r>
            <a:r>
              <a:rPr lang="en-US" sz="3600" dirty="0">
                <a:solidFill>
                  <a:srgbClr val="002060"/>
                </a:solidFill>
                <a:latin typeface="Abadi" panose="020B0604020104020204" pitchFamily="34" charset="0"/>
              </a:rPr>
              <a:t> Nilai </a:t>
            </a:r>
            <a:r>
              <a:rPr lang="en-US" sz="3600" dirty="0" err="1">
                <a:solidFill>
                  <a:srgbClr val="002060"/>
                </a:solidFill>
                <a:latin typeface="Abadi" panose="020B0604020104020204" pitchFamily="34" charset="0"/>
              </a:rPr>
              <a:t>Keadilan</a:t>
            </a:r>
            <a:r>
              <a:rPr lang="en-US" sz="3600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badi" panose="020B0604020104020204" pitchFamily="34" charset="0"/>
              </a:rPr>
              <a:t>dalam</a:t>
            </a:r>
            <a:r>
              <a:rPr lang="en-US" sz="3600" dirty="0">
                <a:solidFill>
                  <a:srgbClr val="002060"/>
                </a:solidFill>
                <a:latin typeface="Abadi" panose="020B0604020104020204" pitchFamily="34" charset="0"/>
              </a:rPr>
              <a:t> Pancasila</a:t>
            </a:r>
            <a:endParaRPr lang="en-US" sz="3600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n-US" sz="3000" dirty="0" err="1">
                <a:latin typeface="Abadi" panose="020B0604020104020204" pitchFamily="34" charset="0"/>
              </a:rPr>
              <a:t>Mengembangkan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perbuatan</a:t>
            </a:r>
            <a:r>
              <a:rPr lang="en-US" sz="3000" dirty="0">
                <a:latin typeface="Abadi" panose="020B0604020104020204" pitchFamily="34" charset="0"/>
              </a:rPr>
              <a:t> yang </a:t>
            </a:r>
            <a:r>
              <a:rPr lang="en-US" sz="3000" dirty="0" err="1">
                <a:latin typeface="Abadi" panose="020B0604020104020204" pitchFamily="34" charset="0"/>
              </a:rPr>
              <a:t>luhur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serta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mencerminkan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sikap</a:t>
            </a:r>
            <a:r>
              <a:rPr lang="en-US" sz="3000" dirty="0">
                <a:latin typeface="Abadi" panose="020B0604020104020204" pitchFamily="34" charset="0"/>
              </a:rPr>
              <a:t> dan </a:t>
            </a:r>
            <a:r>
              <a:rPr lang="en-US" sz="3000" dirty="0" err="1">
                <a:latin typeface="Abadi" panose="020B0604020104020204" pitchFamily="34" charset="0"/>
              </a:rPr>
              <a:t>suasana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kekeluargaan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serta</a:t>
            </a:r>
            <a:r>
              <a:rPr lang="en-US" sz="3000" dirty="0">
                <a:latin typeface="Abadi" panose="020B0604020104020204" pitchFamily="34" charset="0"/>
              </a:rPr>
              <a:t> gotong royong.</a:t>
            </a:r>
            <a:endParaRPr lang="en-US" sz="3000" dirty="0">
              <a:latin typeface="Abadi" panose="020B0604020104020204" pitchFamily="34" charset="0"/>
            </a:endParaRPr>
          </a:p>
          <a:p>
            <a:r>
              <a:rPr lang="en-US" sz="3000" dirty="0" err="1">
                <a:latin typeface="Abadi" panose="020B0604020104020204" pitchFamily="34" charset="0"/>
              </a:rPr>
              <a:t>Mengembangkan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sikap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adil</a:t>
            </a:r>
            <a:r>
              <a:rPr lang="en-US" sz="3000" dirty="0">
                <a:latin typeface="Abadi" panose="020B0604020104020204" pitchFamily="34" charset="0"/>
              </a:rPr>
              <a:t> pada </a:t>
            </a:r>
            <a:r>
              <a:rPr lang="en-US" sz="3000" dirty="0" err="1">
                <a:latin typeface="Abadi" panose="020B0604020104020204" pitchFamily="34" charset="0"/>
              </a:rPr>
              <a:t>sesama</a:t>
            </a:r>
            <a:r>
              <a:rPr lang="en-US" sz="3000" dirty="0">
                <a:latin typeface="Abadi" panose="020B0604020104020204" pitchFamily="34" charset="0"/>
              </a:rPr>
              <a:t>.</a:t>
            </a:r>
            <a:endParaRPr lang="en-US" sz="3000" dirty="0">
              <a:latin typeface="Abadi" panose="020B0604020104020204" pitchFamily="34" charset="0"/>
            </a:endParaRPr>
          </a:p>
          <a:p>
            <a:r>
              <a:rPr lang="en-US" sz="3000" dirty="0" err="1">
                <a:latin typeface="Abadi" panose="020B0604020104020204" pitchFamily="34" charset="0"/>
              </a:rPr>
              <a:t>Menjaga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keseimbangan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antara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hak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dengan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kewajiban</a:t>
            </a:r>
            <a:r>
              <a:rPr lang="en-US" sz="3000" dirty="0">
                <a:latin typeface="Abadi" panose="020B0604020104020204" pitchFamily="34" charset="0"/>
              </a:rPr>
              <a:t>.</a:t>
            </a:r>
            <a:endParaRPr lang="en-US" sz="3000" dirty="0">
              <a:latin typeface="Abadi" panose="020B0604020104020204" pitchFamily="34" charset="0"/>
            </a:endParaRPr>
          </a:p>
          <a:p>
            <a:r>
              <a:rPr lang="en-US" sz="3000" dirty="0" err="1">
                <a:latin typeface="Abadi" panose="020B0604020104020204" pitchFamily="34" charset="0"/>
              </a:rPr>
              <a:t>Menghormati</a:t>
            </a:r>
            <a:r>
              <a:rPr lang="en-US" sz="3000" dirty="0">
                <a:latin typeface="Abadi" panose="020B0604020104020204" pitchFamily="34" charset="0"/>
              </a:rPr>
              <a:t> </a:t>
            </a:r>
            <a:r>
              <a:rPr lang="en-US" sz="3000" dirty="0" err="1">
                <a:latin typeface="Abadi" panose="020B0604020104020204" pitchFamily="34" charset="0"/>
              </a:rPr>
              <a:t>hak-hak</a:t>
            </a:r>
            <a:r>
              <a:rPr lang="en-US" sz="3000" dirty="0">
                <a:latin typeface="Abadi" panose="020B0604020104020204" pitchFamily="34" charset="0"/>
              </a:rPr>
              <a:t> orang lain.</a:t>
            </a:r>
            <a:endParaRPr lang="en-US" sz="30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6271"/>
            <a:ext cx="8596668" cy="71816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C00000"/>
                </a:solidFill>
                <a:latin typeface="Abadi" panose="020B0604020104020204" pitchFamily="34" charset="0"/>
              </a:rPr>
              <a:t>Jenis-Jenis</a:t>
            </a:r>
            <a:r>
              <a:rPr lang="en-US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badi" panose="020B0604020104020204" pitchFamily="34" charset="0"/>
              </a:rPr>
              <a:t>dalam</a:t>
            </a:r>
            <a:r>
              <a:rPr lang="en-US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badi" panose="020B0604020104020204" pitchFamily="34" charset="0"/>
              </a:rPr>
              <a:t>pandangan</a:t>
            </a:r>
            <a:r>
              <a:rPr lang="en-US" dirty="0">
                <a:solidFill>
                  <a:srgbClr val="C00000"/>
                </a:solidFill>
                <a:latin typeface="Abadi" panose="020B0604020104020204" pitchFamily="34" charset="0"/>
              </a:rPr>
              <a:t> Hukum</a:t>
            </a:r>
            <a:endParaRPr lang="en-US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05" y="998807"/>
            <a:ext cx="9622301" cy="50425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200" dirty="0" err="1">
                <a:latin typeface="Abadi" panose="020B0604020104020204" pitchFamily="34" charset="0"/>
              </a:rPr>
              <a:t>Menurut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pandangan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memiliki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artinya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jaminan</a:t>
            </a:r>
            <a:r>
              <a:rPr lang="en-US" sz="3200" dirty="0">
                <a:latin typeface="Abadi" panose="020B0604020104020204" pitchFamily="34" charset="0"/>
              </a:rPr>
              <a:t> negara pada </a:t>
            </a:r>
            <a:r>
              <a:rPr lang="en-US" sz="3200" dirty="0" err="1">
                <a:latin typeface="Abadi" panose="020B0604020104020204" pitchFamily="34" charset="0"/>
              </a:rPr>
              <a:t>anggota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masyarakat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untuk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mendapatkan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apa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menjadi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serta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memperoleh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perlakuan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sama</a:t>
            </a:r>
            <a:r>
              <a:rPr lang="en-US" sz="3200" dirty="0">
                <a:latin typeface="Abadi" panose="020B0604020104020204" pitchFamily="34" charset="0"/>
              </a:rPr>
              <a:t> di </a:t>
            </a:r>
            <a:r>
              <a:rPr lang="en-US" sz="3200" dirty="0" err="1">
                <a:latin typeface="Abadi" panose="020B0604020104020204" pitchFamily="34" charset="0"/>
              </a:rPr>
              <a:t>mata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. Hukum </a:t>
            </a:r>
            <a:r>
              <a:rPr lang="en-US" sz="3200" dirty="0" err="1">
                <a:latin typeface="Abadi" panose="020B0604020104020204" pitchFamily="34" charset="0"/>
              </a:rPr>
              <a:t>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menjaga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serta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melindungi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anggota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masyarakat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sehingga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tercipta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>
                <a:latin typeface="Abadi" panose="020B0604020104020204" pitchFamily="34" charset="0"/>
              </a:rPr>
              <a:t>Di </a:t>
            </a:r>
            <a:r>
              <a:rPr lang="en-US" sz="3200" dirty="0" err="1">
                <a:latin typeface="Abadi" panose="020B0604020104020204" pitchFamily="34" charset="0"/>
              </a:rPr>
              <a:t>depan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tidak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satu</a:t>
            </a:r>
            <a:r>
              <a:rPr lang="en-US" sz="3200" dirty="0">
                <a:latin typeface="Abadi" panose="020B0604020104020204" pitchFamily="34" charset="0"/>
              </a:rPr>
              <a:t> orang pun yang </a:t>
            </a:r>
            <a:r>
              <a:rPr lang="en-US" sz="3200" dirty="0" err="1">
                <a:latin typeface="Abadi" panose="020B0604020104020204" pitchFamily="34" charset="0"/>
              </a:rPr>
              <a:t>diistimewakan</a:t>
            </a:r>
            <a:r>
              <a:rPr lang="en-US" sz="3200" dirty="0">
                <a:latin typeface="Abadi" panose="020B0604020104020204" pitchFamily="34" charset="0"/>
              </a:rPr>
              <a:t>. </a:t>
            </a:r>
            <a:r>
              <a:rPr lang="en-US" sz="3200" dirty="0" err="1">
                <a:latin typeface="Abadi" panose="020B0604020104020204" pitchFamily="34" charset="0"/>
              </a:rPr>
              <a:t>Semua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warga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baik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pejabat</a:t>
            </a:r>
            <a:r>
              <a:rPr lang="en-US" sz="3200" dirty="0">
                <a:latin typeface="Abadi" panose="020B0604020104020204" pitchFamily="34" charset="0"/>
              </a:rPr>
              <a:t>, orang </a:t>
            </a:r>
            <a:r>
              <a:rPr lang="en-US" sz="3200" dirty="0" err="1">
                <a:latin typeface="Abadi" panose="020B0604020104020204" pitchFamily="34" charset="0"/>
              </a:rPr>
              <a:t>asing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atau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warga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wajib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menaati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. Oleh </a:t>
            </a:r>
            <a:r>
              <a:rPr lang="en-US" sz="3200" dirty="0" err="1">
                <a:latin typeface="Abadi" panose="020B0604020104020204" pitchFamily="34" charset="0"/>
              </a:rPr>
              <a:t>karena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norma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berlaku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adil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warga</a:t>
            </a:r>
            <a:r>
              <a:rPr lang="en-US" sz="3200" dirty="0">
                <a:latin typeface="Abadi" panose="020B0604020104020204" pitchFamily="34" charset="0"/>
              </a:rPr>
              <a:t> negara.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8474"/>
            <a:ext cx="8596668" cy="718164"/>
          </a:xfrm>
        </p:spPr>
        <p:txBody>
          <a:bodyPr>
            <a:normAutofit/>
          </a:bodyPr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 ……………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1" y="1012875"/>
            <a:ext cx="9678573" cy="502848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 err="1">
                <a:latin typeface="Abadi" panose="020B0604020104020204" pitchFamily="34" charset="0"/>
              </a:rPr>
              <a:t>Tegaknya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menjadi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sebuah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jaminan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perwujudan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kemanusiaan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adil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beradab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Indonesia. Oleh </a:t>
            </a:r>
            <a:r>
              <a:rPr lang="en-US" sz="3200" dirty="0" err="1">
                <a:latin typeface="Abadi" panose="020B0604020104020204" pitchFamily="34" charset="0"/>
              </a:rPr>
              <a:t>karena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itu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harus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diwujudkan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bersama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algn="just"/>
            <a:endParaRPr lang="en-US" sz="32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Apabila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sebelumnya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telah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dibahas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contoh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maka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Grameds</a:t>
            </a:r>
            <a:r>
              <a:rPr lang="en-US" sz="3200" dirty="0">
                <a:latin typeface="Abadi" panose="020B0604020104020204" pitchFamily="34" charset="0"/>
              </a:rPr>
              <a:t> juga </a:t>
            </a:r>
            <a:r>
              <a:rPr lang="en-US" sz="3200" dirty="0" err="1">
                <a:latin typeface="Abadi" panose="020B0604020104020204" pitchFamily="34" charset="0"/>
              </a:rPr>
              <a:t>perlu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mengetahui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jenis-jenis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agar </a:t>
            </a:r>
            <a:r>
              <a:rPr lang="en-US" sz="3200" dirty="0" err="1">
                <a:latin typeface="Abadi" panose="020B0604020104020204" pitchFamily="34" charset="0"/>
              </a:rPr>
              <a:t>dapat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mewujudkan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nilai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masyarakat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1692"/>
            <a:ext cx="10515600" cy="58252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i="1" dirty="0">
                <a:latin typeface="Abadi" panose="020B0604020104020204" pitchFamily="34" charset="0"/>
              </a:rPr>
              <a:t>1. </a:t>
            </a:r>
            <a:r>
              <a:rPr lang="en-US" sz="3600" i="1" dirty="0" err="1">
                <a:latin typeface="Abadi" panose="020B0604020104020204" pitchFamily="34" charset="0"/>
              </a:rPr>
              <a:t>Keadilan</a:t>
            </a:r>
            <a:r>
              <a:rPr lang="en-US" sz="3600" i="1" dirty="0">
                <a:latin typeface="Abadi" panose="020B0604020104020204" pitchFamily="34" charset="0"/>
              </a:rPr>
              <a:t> </a:t>
            </a:r>
            <a:r>
              <a:rPr lang="en-US" sz="3600" i="1" dirty="0" err="1">
                <a:latin typeface="Abadi" panose="020B0604020104020204" pitchFamily="34" charset="0"/>
              </a:rPr>
              <a:t>distributif</a:t>
            </a:r>
            <a:endParaRPr lang="en-US" sz="3600" i="1" dirty="0">
              <a:latin typeface="Abadi" panose="020B0604020104020204" pitchFamily="34" charset="0"/>
            </a:endParaRPr>
          </a:p>
          <a:p>
            <a:r>
              <a:rPr lang="en-US" dirty="0"/>
              <a:t>      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distributif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merupakan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suatu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hubungan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antara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warganya</a:t>
            </a:r>
            <a:r>
              <a:rPr lang="en-US" sz="3200" dirty="0">
                <a:latin typeface="Abadi" panose="020B0604020104020204" pitchFamily="34" charset="0"/>
              </a:rPr>
              <a:t>. </a:t>
            </a:r>
            <a:r>
              <a:rPr lang="en-US" sz="3200" dirty="0" err="1">
                <a:latin typeface="Abadi" panose="020B0604020104020204" pitchFamily="34" charset="0"/>
              </a:rPr>
              <a:t>Maka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artinya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pihak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wajib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untuk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memenuhi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bantuan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kesejahteraan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subsidi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serta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kesempatan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hidup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bersama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didasarkan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atas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serta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kewajiban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i="1" dirty="0">
                <a:latin typeface="Abadi" panose="020B0604020104020204" pitchFamily="34" charset="0"/>
              </a:rPr>
              <a:t>2. </a:t>
            </a:r>
            <a:r>
              <a:rPr lang="en-US" sz="3600" i="1" dirty="0" err="1">
                <a:latin typeface="Abadi" panose="020B0604020104020204" pitchFamily="34" charset="0"/>
              </a:rPr>
              <a:t>Keadilan</a:t>
            </a:r>
            <a:r>
              <a:rPr lang="en-US" sz="3600" i="1" dirty="0">
                <a:latin typeface="Abadi" panose="020B0604020104020204" pitchFamily="34" charset="0"/>
              </a:rPr>
              <a:t> legal</a:t>
            </a:r>
            <a:endParaRPr lang="en-US" sz="3600" i="1" dirty="0">
              <a:latin typeface="Abadi" panose="020B0604020104020204" pitchFamily="34" charset="0"/>
            </a:endParaRPr>
          </a:p>
          <a:p>
            <a:pPr algn="just"/>
            <a:r>
              <a:rPr lang="en-US" dirty="0"/>
              <a:t>      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legal </a:t>
            </a:r>
            <a:r>
              <a:rPr lang="en-US" sz="3200" dirty="0" err="1">
                <a:latin typeface="Abadi" panose="020B0604020104020204" pitchFamily="34" charset="0"/>
              </a:rPr>
              <a:t>merupakan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hubungan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terjalin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antara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warga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negara dan </a:t>
            </a:r>
            <a:r>
              <a:rPr lang="en-US" sz="3200" dirty="0" err="1">
                <a:latin typeface="Abadi" panose="020B0604020104020204" pitchFamily="34" charset="0"/>
              </a:rPr>
              <a:t>pihak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warga</a:t>
            </a:r>
            <a:r>
              <a:rPr lang="en-US" sz="3200" dirty="0">
                <a:latin typeface="Abadi" panose="020B0604020104020204" pitchFamily="34" charset="0"/>
              </a:rPr>
              <a:t> negara </a:t>
            </a:r>
            <a:r>
              <a:rPr lang="en-US" sz="3200" dirty="0" err="1">
                <a:latin typeface="Abadi" panose="020B0604020104020204" pitchFamily="34" charset="0"/>
              </a:rPr>
              <a:t>memiliki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kewajiban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untuk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memenuhi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mentaati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peraturan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perundang-undangan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sedang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berlaku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1037"/>
          </a:xfrm>
        </p:spPr>
        <p:txBody>
          <a:bodyPr/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 ……………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317" y="872197"/>
            <a:ext cx="10664483" cy="568334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800" i="1" dirty="0">
                <a:latin typeface="Abadi" panose="020B0604020104020204" pitchFamily="34" charset="0"/>
              </a:rPr>
              <a:t>3. </a:t>
            </a:r>
            <a:r>
              <a:rPr lang="en-US" sz="5800" i="1" dirty="0" err="1">
                <a:latin typeface="Abadi" panose="020B0604020104020204" pitchFamily="34" charset="0"/>
              </a:rPr>
              <a:t>Keadilan</a:t>
            </a:r>
            <a:r>
              <a:rPr lang="en-US" sz="5800" i="1" dirty="0">
                <a:latin typeface="Abadi" panose="020B0604020104020204" pitchFamily="34" charset="0"/>
              </a:rPr>
              <a:t> </a:t>
            </a:r>
            <a:r>
              <a:rPr lang="en-US" sz="5800" i="1" dirty="0" err="1">
                <a:latin typeface="Abadi" panose="020B0604020104020204" pitchFamily="34" charset="0"/>
              </a:rPr>
              <a:t>komutatif</a:t>
            </a:r>
            <a:endParaRPr lang="en-US" sz="5800" i="1" dirty="0">
              <a:latin typeface="Abadi" panose="020B0604020104020204" pitchFamily="34" charset="0"/>
            </a:endParaRPr>
          </a:p>
          <a:p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komutatif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merupakan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suatu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hubungan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antara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warga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satu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dengan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warga</a:t>
            </a:r>
            <a:r>
              <a:rPr lang="en-US" sz="5100" dirty="0">
                <a:latin typeface="Abadi" panose="020B0604020104020204" pitchFamily="34" charset="0"/>
              </a:rPr>
              <a:t> yang lain </a:t>
            </a:r>
            <a:r>
              <a:rPr lang="en-US" sz="5100" dirty="0" err="1">
                <a:latin typeface="Abadi" panose="020B0604020104020204" pitchFamily="34" charset="0"/>
              </a:rPr>
              <a:t>secara</a:t>
            </a:r>
            <a:r>
              <a:rPr lang="en-US" sz="5100" dirty="0">
                <a:latin typeface="Abadi" panose="020B0604020104020204" pitchFamily="34" charset="0"/>
              </a:rPr>
              <a:t> timbal </a:t>
            </a:r>
            <a:r>
              <a:rPr lang="en-US" sz="5100" dirty="0" err="1">
                <a:latin typeface="Abadi" panose="020B0604020104020204" pitchFamily="34" charset="0"/>
              </a:rPr>
              <a:t>balik</a:t>
            </a:r>
            <a:r>
              <a:rPr lang="en-US" sz="5100" dirty="0">
                <a:latin typeface="Abadi" panose="020B0604020104020204" pitchFamily="34" charset="0"/>
              </a:rPr>
              <a:t>.</a:t>
            </a:r>
            <a:endParaRPr lang="en-US" sz="5100" dirty="0">
              <a:latin typeface="Abadi" panose="020B060402010402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sz="5800" i="1" dirty="0">
                <a:latin typeface="Abadi" panose="020B0604020104020204" pitchFamily="34" charset="0"/>
              </a:rPr>
              <a:t>4. </a:t>
            </a:r>
            <a:r>
              <a:rPr lang="en-US" sz="5800" i="1" dirty="0" err="1">
                <a:latin typeface="Abadi" panose="020B0604020104020204" pitchFamily="34" charset="0"/>
              </a:rPr>
              <a:t>Keadilan</a:t>
            </a:r>
            <a:r>
              <a:rPr lang="en-US" sz="5800" i="1" dirty="0">
                <a:latin typeface="Abadi" panose="020B0604020104020204" pitchFamily="34" charset="0"/>
              </a:rPr>
              <a:t> </a:t>
            </a:r>
            <a:r>
              <a:rPr lang="en-US" sz="5800" i="1" dirty="0" err="1">
                <a:latin typeface="Abadi" panose="020B0604020104020204" pitchFamily="34" charset="0"/>
              </a:rPr>
              <a:t>vindikatif</a:t>
            </a:r>
            <a:endParaRPr lang="en-US" sz="5800" i="1" dirty="0">
              <a:latin typeface="Abadi" panose="020B0604020104020204" pitchFamily="34" charset="0"/>
            </a:endParaRPr>
          </a:p>
          <a:p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vindikatif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adalah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suatu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 yang </a:t>
            </a:r>
            <a:r>
              <a:rPr lang="en-US" sz="5100" dirty="0" err="1">
                <a:latin typeface="Abadi" panose="020B0604020104020204" pitchFamily="34" charset="0"/>
              </a:rPr>
              <a:t>terkait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dengan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pemberian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hukuman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maupun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denda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sesuai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dengan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kejahatan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maupun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pelanggaran</a:t>
            </a:r>
            <a:r>
              <a:rPr lang="en-US" sz="5100" dirty="0">
                <a:latin typeface="Abadi" panose="020B0604020104020204" pitchFamily="34" charset="0"/>
              </a:rPr>
              <a:t> yang </a:t>
            </a:r>
            <a:r>
              <a:rPr lang="en-US" sz="5100" dirty="0" err="1">
                <a:latin typeface="Abadi" panose="020B0604020104020204" pitchFamily="34" charset="0"/>
              </a:rPr>
              <a:t>telah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dilakukan</a:t>
            </a:r>
            <a:r>
              <a:rPr lang="en-US" sz="5100" dirty="0">
                <a:latin typeface="Abadi" panose="020B0604020104020204" pitchFamily="34" charset="0"/>
              </a:rPr>
              <a:t> oleh </a:t>
            </a:r>
            <a:r>
              <a:rPr lang="en-US" sz="5100" dirty="0" err="1">
                <a:latin typeface="Abadi" panose="020B0604020104020204" pitchFamily="34" charset="0"/>
              </a:rPr>
              <a:t>objek</a:t>
            </a:r>
            <a:r>
              <a:rPr lang="en-US" sz="5100" dirty="0">
                <a:latin typeface="Abadi" panose="020B0604020104020204" pitchFamily="34" charset="0"/>
              </a:rPr>
              <a:t> yang </a:t>
            </a:r>
            <a:r>
              <a:rPr lang="en-US" sz="5100" dirty="0" err="1">
                <a:latin typeface="Abadi" panose="020B0604020104020204" pitchFamily="34" charset="0"/>
              </a:rPr>
              <a:t>akan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memperoleh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.</a:t>
            </a:r>
            <a:endParaRPr lang="en-US" sz="5100" dirty="0">
              <a:latin typeface="Abadi" panose="020B060402010402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sz="5900" i="1" dirty="0">
                <a:latin typeface="Abadi" panose="020B0604020104020204" pitchFamily="34" charset="0"/>
              </a:rPr>
              <a:t>5. </a:t>
            </a:r>
            <a:r>
              <a:rPr lang="en-US" sz="5900" i="1" dirty="0" err="1">
                <a:latin typeface="Abadi" panose="020B0604020104020204" pitchFamily="34" charset="0"/>
              </a:rPr>
              <a:t>Keadilan</a:t>
            </a:r>
            <a:r>
              <a:rPr lang="en-US" sz="5900" i="1" dirty="0">
                <a:latin typeface="Abadi" panose="020B0604020104020204" pitchFamily="34" charset="0"/>
              </a:rPr>
              <a:t> </a:t>
            </a:r>
            <a:r>
              <a:rPr lang="en-US" sz="5900" i="1" dirty="0" err="1">
                <a:latin typeface="Abadi" panose="020B0604020104020204" pitchFamily="34" charset="0"/>
              </a:rPr>
              <a:t>protektif</a:t>
            </a:r>
            <a:endParaRPr lang="en-US" sz="5900" i="1" dirty="0">
              <a:latin typeface="Abadi" panose="020B0604020104020204" pitchFamily="34" charset="0"/>
            </a:endParaRPr>
          </a:p>
          <a:p>
            <a:r>
              <a:rPr lang="en-US" dirty="0"/>
              <a:t> </a:t>
            </a:r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protektif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merupakan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keadilan</a:t>
            </a:r>
            <a:r>
              <a:rPr lang="en-US" sz="5100" dirty="0">
                <a:latin typeface="Abadi" panose="020B0604020104020204" pitchFamily="34" charset="0"/>
              </a:rPr>
              <a:t> yang </a:t>
            </a:r>
            <a:r>
              <a:rPr lang="en-US" sz="5100" dirty="0" err="1">
                <a:latin typeface="Abadi" panose="020B0604020104020204" pitchFamily="34" charset="0"/>
              </a:rPr>
              <a:t>diberikan</a:t>
            </a:r>
            <a:r>
              <a:rPr lang="en-US" sz="5100" dirty="0">
                <a:latin typeface="Abadi" panose="020B0604020104020204" pitchFamily="34" charset="0"/>
              </a:rPr>
              <a:t> pada </a:t>
            </a:r>
            <a:r>
              <a:rPr lang="en-US" sz="5100" dirty="0" err="1">
                <a:latin typeface="Abadi" panose="020B0604020104020204" pitchFamily="34" charset="0"/>
              </a:rPr>
              <a:t>individu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sebagai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bentuk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penjagaan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maupun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perlindungan</a:t>
            </a:r>
            <a:r>
              <a:rPr lang="en-US" sz="5100" dirty="0">
                <a:latin typeface="Abadi" panose="020B0604020104020204" pitchFamily="34" charset="0"/>
              </a:rPr>
              <a:t> pada </a:t>
            </a:r>
            <a:r>
              <a:rPr lang="en-US" sz="5100" dirty="0" err="1">
                <a:latin typeface="Abadi" panose="020B0604020104020204" pitchFamily="34" charset="0"/>
              </a:rPr>
              <a:t>individu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tersebut</a:t>
            </a:r>
            <a:r>
              <a:rPr lang="en-US" sz="5100" dirty="0">
                <a:latin typeface="Abadi" panose="020B0604020104020204" pitchFamily="34" charset="0"/>
              </a:rPr>
              <a:t> yang </a:t>
            </a:r>
            <a:r>
              <a:rPr lang="en-US" sz="5100" dirty="0" err="1">
                <a:latin typeface="Abadi" panose="020B0604020104020204" pitchFamily="34" charset="0"/>
              </a:rPr>
              <a:t>memiliki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tujuan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untuk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menghindarkannya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dari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segala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tindakan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sewenang-wenang</a:t>
            </a:r>
            <a:r>
              <a:rPr lang="en-US" sz="5100" dirty="0">
                <a:latin typeface="Abadi" panose="020B0604020104020204" pitchFamily="34" charset="0"/>
              </a:rPr>
              <a:t> yang </a:t>
            </a:r>
            <a:r>
              <a:rPr lang="en-US" sz="5100" dirty="0" err="1">
                <a:latin typeface="Abadi" panose="020B0604020104020204" pitchFamily="34" charset="0"/>
              </a:rPr>
              <a:t>dapat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dilakukan</a:t>
            </a:r>
            <a:r>
              <a:rPr lang="en-US" sz="5100" dirty="0">
                <a:latin typeface="Abadi" panose="020B0604020104020204" pitchFamily="34" charset="0"/>
              </a:rPr>
              <a:t> oleh </a:t>
            </a:r>
            <a:r>
              <a:rPr lang="en-US" sz="5100" dirty="0" err="1">
                <a:latin typeface="Abadi" panose="020B0604020104020204" pitchFamily="34" charset="0"/>
              </a:rPr>
              <a:t>pihak</a:t>
            </a:r>
            <a:r>
              <a:rPr lang="en-US" sz="5100" dirty="0">
                <a:latin typeface="Abadi" panose="020B0604020104020204" pitchFamily="34" charset="0"/>
              </a:rPr>
              <a:t> </a:t>
            </a:r>
            <a:r>
              <a:rPr lang="en-US" sz="5100" dirty="0" err="1">
                <a:latin typeface="Abadi" panose="020B0604020104020204" pitchFamily="34" charset="0"/>
              </a:rPr>
              <a:t>lainnya</a:t>
            </a:r>
            <a:r>
              <a:rPr lang="en-US" sz="5100" dirty="0">
                <a:latin typeface="Abadi" panose="020B0604020104020204" pitchFamily="34" charset="0"/>
              </a:rPr>
              <a:t>.</a:t>
            </a:r>
            <a:endParaRPr lang="en-US" sz="5100" dirty="0">
              <a:latin typeface="Abadi" panose="020B0604020104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468" y="239151"/>
            <a:ext cx="8345534" cy="1223889"/>
          </a:xfrm>
        </p:spPr>
        <p:txBody>
          <a:bodyPr/>
          <a:lstStyle/>
          <a:p>
            <a:r>
              <a:rPr lang="en-US" i="1" dirty="0" err="1">
                <a:latin typeface="Abadi" panose="020B0604020104020204" pitchFamily="34" charset="0"/>
              </a:rPr>
              <a:t>Lanjutan</a:t>
            </a:r>
            <a:r>
              <a:rPr lang="en-US" i="1" dirty="0">
                <a:latin typeface="Abadi" panose="020B0604020104020204" pitchFamily="34" charset="0"/>
              </a:rPr>
              <a:t> ………………..</a:t>
            </a:r>
            <a:endParaRPr lang="en-US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43" y="1631853"/>
            <a:ext cx="9509760" cy="44095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i="1" dirty="0">
                <a:latin typeface="Abadi" panose="020B0604020104020204" pitchFamily="34" charset="0"/>
              </a:rPr>
              <a:t>6. </a:t>
            </a:r>
            <a:r>
              <a:rPr lang="en-US" sz="3600" i="1" dirty="0" err="1">
                <a:latin typeface="Abadi" panose="020B0604020104020204" pitchFamily="34" charset="0"/>
              </a:rPr>
              <a:t>Keadilan</a:t>
            </a:r>
            <a:r>
              <a:rPr lang="en-US" sz="3600" i="1" dirty="0">
                <a:latin typeface="Abadi" panose="020B0604020104020204" pitchFamily="34" charset="0"/>
              </a:rPr>
              <a:t> </a:t>
            </a:r>
            <a:r>
              <a:rPr lang="en-US" sz="3600" i="1" dirty="0" err="1">
                <a:latin typeface="Abadi" panose="020B0604020104020204" pitchFamily="34" charset="0"/>
              </a:rPr>
              <a:t>kreatif</a:t>
            </a:r>
            <a:endParaRPr lang="en-US" sz="3600" i="1" dirty="0">
              <a:latin typeface="Abadi" panose="020B0604020104020204" pitchFamily="34" charset="0"/>
            </a:endParaRPr>
          </a:p>
          <a:p>
            <a:endParaRPr lang="en-US" dirty="0"/>
          </a:p>
          <a:p>
            <a:pPr algn="just"/>
            <a:r>
              <a:rPr lang="en-US" dirty="0"/>
              <a:t>      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kreatif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merupakan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suatu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diberikan</a:t>
            </a:r>
            <a:r>
              <a:rPr lang="en-US" sz="3200" dirty="0">
                <a:latin typeface="Abadi" panose="020B0604020104020204" pitchFamily="34" charset="0"/>
              </a:rPr>
              <a:t> pada masing-masing </a:t>
            </a:r>
            <a:r>
              <a:rPr lang="en-US" sz="3200" dirty="0" err="1">
                <a:latin typeface="Abadi" panose="020B0604020104020204" pitchFamily="34" charset="0"/>
              </a:rPr>
              <a:t>individu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sesuai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bagiannya</a:t>
            </a:r>
            <a:r>
              <a:rPr lang="en-US" sz="3200" dirty="0">
                <a:latin typeface="Abadi" panose="020B0604020104020204" pitchFamily="34" charset="0"/>
              </a:rPr>
              <a:t>.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ini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bagian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merupakan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suatu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kebebasan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memiliki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fungsi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untuk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menciptakan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suatu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kreativitas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individu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tersebut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berbagai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macam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aspek</a:t>
            </a:r>
            <a:r>
              <a:rPr lang="en-US" sz="3200" dirty="0">
                <a:latin typeface="Abadi" panose="020B0604020104020204" pitchFamily="34" charset="0"/>
              </a:rPr>
              <a:t> di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Lanjutan</a:t>
            </a:r>
            <a:r>
              <a:rPr lang="en-US" i="1" dirty="0"/>
              <a:t>………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Nama Pancasila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berasal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dari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Bahasa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Sanskerta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yang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terdiri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dari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dua kata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yaitu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“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panca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” dan “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sila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US" sz="3600" dirty="0">
              <a:latin typeface="Abadi" panose="020B0604020104020204" pitchFamily="34" charset="0"/>
              <a:cs typeface="Aharoni" panose="02010803020104030203" pitchFamily="2" charset="-79"/>
            </a:endParaRPr>
          </a:p>
          <a:p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Panca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berarti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“ lima “</a:t>
            </a:r>
            <a:endParaRPr lang="en-US" sz="3600" dirty="0">
              <a:latin typeface="Abadi" panose="020B0604020104020204" pitchFamily="34" charset="0"/>
              <a:cs typeface="Aharoni" panose="02010803020104030203" pitchFamily="2" charset="-79"/>
            </a:endParaRPr>
          </a:p>
          <a:p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Sila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berarti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“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prinsip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”,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jadi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dapat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disimpulkan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bahwa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Pancasila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memiliki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 arti lima </a:t>
            </a:r>
            <a:r>
              <a:rPr lang="en-US" sz="3600" dirty="0" err="1">
                <a:latin typeface="Abadi" panose="020B0604020104020204" pitchFamily="34" charset="0"/>
                <a:cs typeface="Aharoni" panose="02010803020104030203" pitchFamily="2" charset="-79"/>
              </a:rPr>
              <a:t>prinsip</a:t>
            </a:r>
            <a:r>
              <a:rPr lang="en-US" sz="3600" dirty="0"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US" sz="3600" dirty="0">
              <a:latin typeface="Abadi" panose="020B0604020104020204" pitchFamily="34" charset="0"/>
              <a:cs typeface="Aharoni" panose="02010803020104030203" pitchFamily="2" charset="-79"/>
            </a:endParaRP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7194"/>
            <a:ext cx="8596668" cy="925341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• 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Macam-Macam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Keadilan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 Di Indonesia</a:t>
            </a:r>
            <a:endParaRPr lang="en-US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2" y="1350499"/>
            <a:ext cx="9959926" cy="4690864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komutatif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yaitu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perlakuan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kepada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seseorang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tanpa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melihat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jasa-jasa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sudah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dilakukan</a:t>
            </a:r>
            <a:r>
              <a:rPr lang="en-US" sz="3200" dirty="0">
                <a:latin typeface="Abadi" panose="020B0604020104020204" pitchFamily="34" charset="0"/>
              </a:rPr>
              <a:t>. ...</a:t>
            </a:r>
            <a:endParaRPr lang="en-US" sz="3200" dirty="0">
              <a:latin typeface="Abadi" panose="020B0604020104020204" pitchFamily="34" charset="0"/>
            </a:endParaRPr>
          </a:p>
          <a:p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distributif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yaitu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perlakuan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kepada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seseorang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sesuai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jasa-jasa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sudah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dilakukan</a:t>
            </a:r>
            <a:r>
              <a:rPr lang="en-US" sz="3200" dirty="0">
                <a:latin typeface="Abadi" panose="020B0604020104020204" pitchFamily="34" charset="0"/>
              </a:rPr>
              <a:t>. ...</a:t>
            </a:r>
            <a:endParaRPr lang="en-US" sz="3200" dirty="0">
              <a:latin typeface="Abadi" panose="020B0604020104020204" pitchFamily="34" charset="0"/>
            </a:endParaRPr>
          </a:p>
          <a:p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kodrat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alam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yaitu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perlakuan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kepada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seseorang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sesuai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hukum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alam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•	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Contoh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ciri-ciri</a:t>
            </a:r>
            <a:r>
              <a:rPr lang="en-US" dirty="0">
                <a:solidFill>
                  <a:srgbClr val="002060"/>
                </a:solidFill>
                <a:latin typeface="Abadi" panose="020B0604020104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badi" panose="020B0604020104020204" pitchFamily="34" charset="0"/>
              </a:rPr>
              <a:t>keadilan</a:t>
            </a:r>
            <a:endParaRPr lang="en-US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Abadi" panose="020B0604020104020204" pitchFamily="34" charset="0"/>
              </a:rPr>
              <a:t>1.  </a:t>
            </a:r>
            <a:r>
              <a:rPr lang="en-US" sz="3200" dirty="0" err="1">
                <a:latin typeface="Abadi" panose="020B0604020104020204" pitchFamily="34" charset="0"/>
              </a:rPr>
              <a:t>Jujur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demokratis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kehidupan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badi" panose="020B0604020104020204" pitchFamily="34" charset="0"/>
              </a:rPr>
              <a:t>2.  Ikhlas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melakukan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perbuatan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badi" panose="020B0604020104020204" pitchFamily="34" charset="0"/>
              </a:rPr>
              <a:t>3.  </a:t>
            </a:r>
            <a:r>
              <a:rPr lang="en-US" sz="3200" dirty="0" err="1">
                <a:latin typeface="Abadi" panose="020B0604020104020204" pitchFamily="34" charset="0"/>
              </a:rPr>
              <a:t>Menghargai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menghormati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pendpat</a:t>
            </a:r>
            <a:r>
              <a:rPr lang="en-US" sz="3200" dirty="0">
                <a:latin typeface="Abadi" panose="020B0604020104020204" pitchFamily="34" charset="0"/>
              </a:rPr>
              <a:t> orang lain.</a:t>
            </a:r>
            <a:endParaRPr lang="en-US" sz="3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badi" panose="020B0604020104020204" pitchFamily="34" charset="0"/>
              </a:rPr>
              <a:t>4.  </a:t>
            </a:r>
            <a:r>
              <a:rPr lang="en-US" sz="3200" dirty="0" err="1">
                <a:latin typeface="Abadi" panose="020B0604020104020204" pitchFamily="34" charset="0"/>
              </a:rPr>
              <a:t>Toleran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dalam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menerima</a:t>
            </a:r>
            <a:r>
              <a:rPr lang="en-US" sz="3200" dirty="0">
                <a:latin typeface="Abadi" panose="020B0604020104020204" pitchFamily="34" charset="0"/>
              </a:rPr>
              <a:t> saran dan </a:t>
            </a:r>
            <a:r>
              <a:rPr lang="en-US" sz="3200" dirty="0" err="1">
                <a:latin typeface="Abadi" panose="020B0604020104020204" pitchFamily="34" charset="0"/>
              </a:rPr>
              <a:t>kritik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bersifat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endParaRPr lang="en-US" sz="3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badi" panose="020B0604020104020204" pitchFamily="34" charset="0"/>
              </a:rPr>
              <a:t>      </a:t>
            </a:r>
            <a:r>
              <a:rPr lang="en-US" sz="3200" dirty="0" err="1">
                <a:latin typeface="Abadi" panose="020B0604020104020204" pitchFamily="34" charset="0"/>
              </a:rPr>
              <a:t>konstruktif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046" y="900333"/>
            <a:ext cx="9622302" cy="514103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sz="4000" dirty="0" err="1">
                <a:latin typeface="Abadi" panose="020B0604020104020204" pitchFamily="34" charset="0"/>
              </a:rPr>
              <a:t>Simbol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nilai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nilai</a:t>
            </a:r>
            <a:r>
              <a:rPr lang="en-US" sz="4000" dirty="0">
                <a:latin typeface="Abadi" panose="020B0604020104020204" pitchFamily="34" charset="0"/>
              </a:rPr>
              <a:t> </a:t>
            </a:r>
            <a:r>
              <a:rPr lang="en-US" sz="4000" dirty="0" err="1">
                <a:latin typeface="Abadi" panose="020B0604020104020204" pitchFamily="34" charset="0"/>
              </a:rPr>
              <a:t>keadilan</a:t>
            </a:r>
            <a:r>
              <a:rPr lang="en-US" sz="4000" dirty="0">
                <a:latin typeface="Abadi" panose="020B0604020104020204" pitchFamily="34" charset="0"/>
              </a:rPr>
              <a:t> yang </a:t>
            </a:r>
            <a:r>
              <a:rPr lang="en-US" sz="4000" dirty="0" err="1">
                <a:latin typeface="Abadi" panose="020B0604020104020204" pitchFamily="34" charset="0"/>
              </a:rPr>
              <a:t>terdapat</a:t>
            </a:r>
            <a:r>
              <a:rPr lang="en-US" sz="4000" dirty="0">
                <a:latin typeface="Abadi" panose="020B0604020104020204" pitchFamily="34" charset="0"/>
              </a:rPr>
              <a:t>  </a:t>
            </a:r>
            <a:endParaRPr lang="en-US" sz="4000" dirty="0">
              <a:latin typeface="Abadi" panose="020B0604020104020204" pitchFamily="34" charset="0"/>
            </a:endParaRPr>
          </a:p>
          <a:p>
            <a:pPr marL="0" indent="0" algn="just">
              <a:buNone/>
            </a:pPr>
            <a:r>
              <a:rPr lang="en-US" sz="4000">
                <a:latin typeface="Abadi" panose="020B0604020104020204" pitchFamily="34" charset="0"/>
              </a:rPr>
              <a:t> dalam</a:t>
            </a:r>
            <a:r>
              <a:rPr lang="en-US" sz="4000" dirty="0">
                <a:latin typeface="Abadi" panose="020B0604020104020204" pitchFamily="34" charset="0"/>
              </a:rPr>
              <a:t> Pancasila</a:t>
            </a:r>
            <a:endParaRPr lang="en-US" sz="4000" dirty="0">
              <a:latin typeface="Abadi" panose="020B0604020104020204" pitchFamily="34" charset="0"/>
            </a:endParaRPr>
          </a:p>
          <a:p>
            <a:pPr algn="just"/>
            <a:r>
              <a:rPr lang="en-US" sz="3200" dirty="0" err="1">
                <a:latin typeface="Abadi" panose="020B0604020104020204" pitchFamily="34" charset="0"/>
              </a:rPr>
              <a:t>Lambang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gambar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padi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kapas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melambangkan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kemakmuran</a:t>
            </a:r>
            <a:r>
              <a:rPr lang="en-US" sz="3200" dirty="0">
                <a:latin typeface="Abadi" panose="020B0604020104020204" pitchFamily="34" charset="0"/>
              </a:rPr>
              <a:t> dan </a:t>
            </a:r>
            <a:r>
              <a:rPr lang="en-US" sz="3200" dirty="0" err="1">
                <a:latin typeface="Abadi" panose="020B0604020104020204" pitchFamily="34" charset="0"/>
              </a:rPr>
              <a:t>kesejahteraan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serta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menjadi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dasar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sila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kelima</a:t>
            </a:r>
            <a:r>
              <a:rPr lang="en-US" sz="3200" dirty="0">
                <a:latin typeface="Abadi" panose="020B0604020104020204" pitchFamily="34" charset="0"/>
              </a:rPr>
              <a:t>, </a:t>
            </a:r>
            <a:r>
              <a:rPr lang="en-US" sz="3200" dirty="0" err="1">
                <a:latin typeface="Abadi" panose="020B0604020104020204" pitchFamily="34" charset="0"/>
              </a:rPr>
              <a:t>yaitu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Sosial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bagi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Seluruh</a:t>
            </a:r>
            <a:r>
              <a:rPr lang="en-US" sz="3200" dirty="0">
                <a:latin typeface="Abadi" panose="020B0604020104020204" pitchFamily="34" charset="0"/>
              </a:rPr>
              <a:t> Rakyat Indonesia.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264" y="609600"/>
            <a:ext cx="8387737" cy="839372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badi" panose="020B0604020104020204" pitchFamily="34" charset="0"/>
              </a:rPr>
              <a:t>Lima </a:t>
            </a:r>
            <a:r>
              <a:rPr lang="en-US" dirty="0" err="1">
                <a:solidFill>
                  <a:srgbClr val="FF0000"/>
                </a:solidFill>
                <a:latin typeface="Abadi" panose="020B0604020104020204" pitchFamily="34" charset="0"/>
              </a:rPr>
              <a:t>prinsip</a:t>
            </a:r>
            <a:r>
              <a:rPr lang="en-US" dirty="0">
                <a:solidFill>
                  <a:srgbClr val="FF0000"/>
                </a:solidFill>
                <a:latin typeface="Abadi" panose="020B0604020104020204" pitchFamily="34" charset="0"/>
              </a:rPr>
              <a:t> Pancasila : Pancasila 1 s/d 5</a:t>
            </a:r>
            <a:endParaRPr lang="en-US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249" y="1603717"/>
            <a:ext cx="8598753" cy="4437645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i="1" dirty="0">
                <a:latin typeface="Abadi" panose="020B0604020104020204" pitchFamily="34" charset="0"/>
              </a:rPr>
              <a:t>Pada </a:t>
            </a:r>
            <a:r>
              <a:rPr lang="en-US" sz="3600" b="1" i="1" dirty="0" err="1">
                <a:latin typeface="Abadi" panose="020B0604020104020204" pitchFamily="34" charset="0"/>
              </a:rPr>
              <a:t>sila</a:t>
            </a:r>
            <a:r>
              <a:rPr lang="en-US" sz="3600" b="1" i="1" dirty="0">
                <a:latin typeface="Abadi" panose="020B0604020104020204" pitchFamily="34" charset="0"/>
              </a:rPr>
              <a:t> </a:t>
            </a:r>
            <a:r>
              <a:rPr lang="en-US" sz="3600" b="1" i="1" dirty="0" err="1">
                <a:latin typeface="Abadi" panose="020B0604020104020204" pitchFamily="34" charset="0"/>
              </a:rPr>
              <a:t>pertama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mengatur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segala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hal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tentang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keberagaman</a:t>
            </a:r>
            <a:r>
              <a:rPr lang="en-US" sz="3600" dirty="0">
                <a:latin typeface="Abadi" panose="020B0604020104020204" pitchFamily="34" charset="0"/>
              </a:rPr>
              <a:t> agama di Indonesia, </a:t>
            </a:r>
            <a:r>
              <a:rPr lang="en-US" sz="3600" dirty="0" err="1">
                <a:latin typeface="Abadi" panose="020B0604020104020204" pitchFamily="34" charset="0"/>
              </a:rPr>
              <a:t>toleransi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antar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umat</a:t>
            </a:r>
            <a:r>
              <a:rPr lang="en-US" sz="3600" dirty="0">
                <a:latin typeface="Abadi" panose="020B0604020104020204" pitchFamily="34" charset="0"/>
              </a:rPr>
              <a:t> agama dan </a:t>
            </a:r>
            <a:r>
              <a:rPr lang="en-US" sz="3600" dirty="0" err="1">
                <a:latin typeface="Abadi" panose="020B0604020104020204" pitchFamily="34" charset="0"/>
              </a:rPr>
              <a:t>hal</a:t>
            </a:r>
            <a:r>
              <a:rPr lang="en-US" sz="3600" dirty="0">
                <a:latin typeface="Abadi" panose="020B0604020104020204" pitchFamily="34" charset="0"/>
              </a:rPr>
              <a:t> yang lain </a:t>
            </a:r>
            <a:r>
              <a:rPr lang="en-US" sz="3600" dirty="0" err="1">
                <a:latin typeface="Abadi" panose="020B0604020104020204" pitchFamily="34" charset="0"/>
              </a:rPr>
              <a:t>mengacu</a:t>
            </a:r>
            <a:r>
              <a:rPr lang="en-US" sz="3600" dirty="0">
                <a:latin typeface="Abadi" panose="020B0604020104020204" pitchFamily="34" charset="0"/>
              </a:rPr>
              <a:t> pada agama.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sz="3600" dirty="0">
              <a:latin typeface="Abadi" panose="020B0604020104020204" pitchFamily="34" charset="0"/>
            </a:endParaRPr>
          </a:p>
          <a:p>
            <a:r>
              <a:rPr lang="en-US" sz="3600" b="1" i="1" dirty="0">
                <a:latin typeface="Abadi" panose="020B0604020104020204" pitchFamily="34" charset="0"/>
              </a:rPr>
              <a:t>Sila </a:t>
            </a:r>
            <a:r>
              <a:rPr lang="en-US" sz="3600" b="1" i="1" dirty="0" err="1">
                <a:latin typeface="Abadi" panose="020B0604020104020204" pitchFamily="34" charset="0"/>
              </a:rPr>
              <a:t>ke</a:t>
            </a:r>
            <a:r>
              <a:rPr lang="en-US" sz="3600" b="1" i="1" dirty="0">
                <a:latin typeface="Abadi" panose="020B0604020104020204" pitchFamily="34" charset="0"/>
              </a:rPr>
              <a:t> dua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memiliki</a:t>
            </a:r>
            <a:r>
              <a:rPr lang="en-US" sz="3600" dirty="0">
                <a:latin typeface="Abadi" panose="020B0604020104020204" pitchFamily="34" charset="0"/>
              </a:rPr>
              <a:t> arti </a:t>
            </a:r>
            <a:r>
              <a:rPr lang="en-US" sz="3600" dirty="0" err="1">
                <a:latin typeface="Abadi" panose="020B0604020104020204" pitchFamily="34" charset="0"/>
              </a:rPr>
              <a:t>kita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sebagai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Bangsa</a:t>
            </a:r>
            <a:r>
              <a:rPr lang="en-US" sz="3600" dirty="0">
                <a:latin typeface="Abadi" panose="020B0604020104020204" pitchFamily="34" charset="0"/>
              </a:rPr>
              <a:t> Indonesia </a:t>
            </a:r>
            <a:r>
              <a:rPr lang="en-US" sz="3600" dirty="0" err="1">
                <a:latin typeface="Abadi" panose="020B0604020104020204" pitchFamily="34" charset="0"/>
              </a:rPr>
              <a:t>sepatutnya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harus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menjunjung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nilai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kemanusia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adil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serta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menghargai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sama</a:t>
            </a:r>
            <a:r>
              <a:rPr lang="en-US" sz="3600" dirty="0">
                <a:latin typeface="Abadi" panose="020B0604020104020204" pitchFamily="34" charset="0"/>
              </a:rPr>
              <a:t> lain.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sz="3600" dirty="0">
              <a:latin typeface="Abadi" panose="020B0604020104020204" pitchFamily="34" charset="0"/>
            </a:endParaRPr>
          </a:p>
          <a:p>
            <a:r>
              <a:rPr lang="en-US" sz="3600" b="1" i="1" dirty="0">
                <a:latin typeface="Abadi" panose="020B0604020104020204" pitchFamily="34" charset="0"/>
              </a:rPr>
              <a:t>Sila </a:t>
            </a:r>
            <a:r>
              <a:rPr lang="en-US" sz="3600" b="1" i="1" dirty="0" err="1">
                <a:latin typeface="Abadi" panose="020B0604020104020204" pitchFamily="34" charset="0"/>
              </a:rPr>
              <a:t>ke</a:t>
            </a:r>
            <a:r>
              <a:rPr lang="en-US" sz="3600" b="1" i="1" dirty="0">
                <a:latin typeface="Abadi" panose="020B0604020104020204" pitchFamily="34" charset="0"/>
              </a:rPr>
              <a:t> </a:t>
            </a:r>
            <a:r>
              <a:rPr lang="en-US" sz="3600" b="1" i="1" dirty="0" err="1">
                <a:latin typeface="Abadi" panose="020B0604020104020204" pitchFamily="34" charset="0"/>
              </a:rPr>
              <a:t>tiga</a:t>
            </a:r>
            <a:r>
              <a:rPr lang="en-US" sz="3600" dirty="0">
                <a:latin typeface="Abadi" panose="020B0604020104020204" pitchFamily="34" charset="0"/>
              </a:rPr>
              <a:t>, yang </a:t>
            </a:r>
            <a:r>
              <a:rPr lang="en-US" sz="3600" dirty="0" err="1">
                <a:latin typeface="Abadi" panose="020B0604020104020204" pitchFamily="34" charset="0"/>
              </a:rPr>
              <a:t>memiliki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pengertian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bahwa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kita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sebagai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Bangsa</a:t>
            </a:r>
            <a:r>
              <a:rPr lang="en-US" sz="3600" dirty="0">
                <a:latin typeface="Abadi" panose="020B0604020104020204" pitchFamily="34" charset="0"/>
              </a:rPr>
              <a:t> Indonesia </a:t>
            </a:r>
            <a:r>
              <a:rPr lang="en-US" sz="3600" dirty="0" err="1">
                <a:latin typeface="Abadi" panose="020B0604020104020204" pitchFamily="34" charset="0"/>
              </a:rPr>
              <a:t>meskipun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memiliki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banyak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perbedaan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mulai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dari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ras</a:t>
            </a:r>
            <a:r>
              <a:rPr lang="en-US" sz="3600" dirty="0">
                <a:latin typeface="Abadi" panose="020B0604020104020204" pitchFamily="34" charset="0"/>
              </a:rPr>
              <a:t>, agama, </a:t>
            </a:r>
            <a:r>
              <a:rPr lang="en-US" sz="3600" dirty="0" err="1">
                <a:latin typeface="Abadi" panose="020B0604020104020204" pitchFamily="34" charset="0"/>
              </a:rPr>
              <a:t>suku</a:t>
            </a:r>
            <a:r>
              <a:rPr lang="en-US" sz="3600" dirty="0">
                <a:latin typeface="Abadi" panose="020B0604020104020204" pitchFamily="34" charset="0"/>
              </a:rPr>
              <a:t>, dan </a:t>
            </a:r>
            <a:r>
              <a:rPr lang="en-US" sz="3600" dirty="0" err="1">
                <a:latin typeface="Abadi" panose="020B0604020104020204" pitchFamily="34" charset="0"/>
              </a:rPr>
              <a:t>budaya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hendaknya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menjaga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persatuan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dibawah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satu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himpunan</a:t>
            </a:r>
            <a:r>
              <a:rPr lang="en-US" sz="3600" dirty="0">
                <a:latin typeface="Abadi" panose="020B0604020104020204" pitchFamily="34" charset="0"/>
              </a:rPr>
              <a:t> NKRI.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Lanjutan</a:t>
            </a:r>
            <a:r>
              <a:rPr lang="en-US" i="1" dirty="0"/>
              <a:t> ………..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b="1" i="1" dirty="0">
                <a:latin typeface="Abadi" panose="020B0604020104020204" pitchFamily="34" charset="0"/>
              </a:rPr>
              <a:t>Sila </a:t>
            </a:r>
            <a:r>
              <a:rPr lang="en-US" sz="3600" b="1" i="1" dirty="0" err="1">
                <a:latin typeface="Abadi" panose="020B0604020104020204" pitchFamily="34" charset="0"/>
              </a:rPr>
              <a:t>ke</a:t>
            </a:r>
            <a:r>
              <a:rPr lang="en-US" sz="3600" b="1" i="1" dirty="0">
                <a:latin typeface="Abadi" panose="020B0604020104020204" pitchFamily="34" charset="0"/>
              </a:rPr>
              <a:t> </a:t>
            </a:r>
            <a:r>
              <a:rPr lang="en-US" sz="3600" b="1" i="1" dirty="0" err="1">
                <a:latin typeface="Abadi" panose="020B0604020104020204" pitchFamily="34" charset="0"/>
              </a:rPr>
              <a:t>empat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mengandung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makna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bahwa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kita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sebagai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warga</a:t>
            </a:r>
            <a:r>
              <a:rPr lang="en-US" sz="3600" dirty="0">
                <a:latin typeface="Abadi" panose="020B0604020104020204" pitchFamily="34" charset="0"/>
              </a:rPr>
              <a:t> Negara Indonesia </a:t>
            </a:r>
            <a:r>
              <a:rPr lang="en-US" sz="3600" dirty="0" err="1">
                <a:latin typeface="Abadi" panose="020B0604020104020204" pitchFamily="34" charset="0"/>
              </a:rPr>
              <a:t>mempunyai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kedudukan</a:t>
            </a:r>
            <a:r>
              <a:rPr lang="en-US" sz="3600" dirty="0">
                <a:latin typeface="Abadi" panose="020B0604020104020204" pitchFamily="34" charset="0"/>
              </a:rPr>
              <a:t> , </a:t>
            </a:r>
            <a:r>
              <a:rPr lang="en-US" sz="3600" dirty="0" err="1">
                <a:latin typeface="Abadi" panose="020B0604020104020204" pitchFamily="34" charset="0"/>
              </a:rPr>
              <a:t>hak</a:t>
            </a:r>
            <a:r>
              <a:rPr lang="en-US" sz="3600" dirty="0">
                <a:latin typeface="Abadi" panose="020B0604020104020204" pitchFamily="34" charset="0"/>
              </a:rPr>
              <a:t>, dan </a:t>
            </a:r>
            <a:r>
              <a:rPr lang="en-US" sz="3600" dirty="0" err="1">
                <a:latin typeface="Abadi" panose="020B0604020104020204" pitchFamily="34" charset="0"/>
              </a:rPr>
              <a:t>kewajiban</a:t>
            </a:r>
            <a:r>
              <a:rPr lang="en-US" sz="3600" dirty="0">
                <a:latin typeface="Abadi" panose="020B0604020104020204" pitchFamily="34" charset="0"/>
              </a:rPr>
              <a:t> yang </a:t>
            </a:r>
            <a:r>
              <a:rPr lang="en-US" sz="3600" dirty="0" err="1">
                <a:latin typeface="Abadi" panose="020B0604020104020204" pitchFamily="34" charset="0"/>
              </a:rPr>
              <a:t>sama</a:t>
            </a:r>
            <a:r>
              <a:rPr lang="en-US" sz="3600" dirty="0">
                <a:latin typeface="Abadi" panose="020B0604020104020204" pitchFamily="34" charset="0"/>
              </a:rPr>
              <a:t>. Pada </a:t>
            </a:r>
            <a:r>
              <a:rPr lang="en-US" sz="3600" dirty="0" err="1">
                <a:latin typeface="Abadi" panose="020B0604020104020204" pitchFamily="34" charset="0"/>
              </a:rPr>
              <a:t>sila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ini</a:t>
            </a:r>
            <a:r>
              <a:rPr lang="en-US" sz="3600" dirty="0">
                <a:latin typeface="Abadi" panose="020B0604020104020204" pitchFamily="34" charset="0"/>
              </a:rPr>
              <a:t> juga </a:t>
            </a:r>
            <a:r>
              <a:rPr lang="en-US" sz="3600" dirty="0" err="1">
                <a:latin typeface="Abadi" panose="020B0604020104020204" pitchFamily="34" charset="0"/>
              </a:rPr>
              <a:t>mengatur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tentang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kebebasan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menyampaikan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pendapat</a:t>
            </a:r>
            <a:r>
              <a:rPr lang="en-US" sz="3600" dirty="0">
                <a:latin typeface="Abadi" panose="020B0604020104020204" pitchFamily="34" charset="0"/>
              </a:rPr>
              <a:t> dan juga </a:t>
            </a:r>
            <a:r>
              <a:rPr lang="en-US" sz="3600" dirty="0" err="1">
                <a:latin typeface="Abadi" panose="020B0604020104020204" pitchFamily="34" charset="0"/>
              </a:rPr>
              <a:t>tentang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praktik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demokrasi</a:t>
            </a:r>
            <a:r>
              <a:rPr lang="en-US" sz="3600" dirty="0">
                <a:latin typeface="Abadi" panose="020B0604020104020204" pitchFamily="34" charset="0"/>
              </a:rPr>
              <a:t>.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sz="3600" dirty="0">
              <a:latin typeface="Abadi" panose="020B0604020104020204" pitchFamily="34" charset="0"/>
            </a:endParaRPr>
          </a:p>
          <a:p>
            <a:r>
              <a:rPr lang="en-US" sz="3600" b="1" i="1" dirty="0">
                <a:latin typeface="Abadi" panose="020B0604020104020204" pitchFamily="34" charset="0"/>
              </a:rPr>
              <a:t>Sila </a:t>
            </a:r>
            <a:r>
              <a:rPr lang="en-US" sz="3600" b="1" i="1" dirty="0" err="1">
                <a:latin typeface="Abadi" panose="020B0604020104020204" pitchFamily="34" charset="0"/>
              </a:rPr>
              <a:t>ke</a:t>
            </a:r>
            <a:r>
              <a:rPr lang="en-US" sz="3600" b="1" i="1" dirty="0">
                <a:latin typeface="Abadi" panose="020B0604020104020204" pitchFamily="34" charset="0"/>
              </a:rPr>
              <a:t> lima</a:t>
            </a:r>
            <a:r>
              <a:rPr lang="en-US" sz="3600" dirty="0">
                <a:latin typeface="Abadi" panose="020B0604020104020204" pitchFamily="34" charset="0"/>
              </a:rPr>
              <a:t>, </a:t>
            </a:r>
            <a:r>
              <a:rPr lang="en-US" sz="3600" dirty="0" err="1">
                <a:latin typeface="Abadi" panose="020B0604020104020204" pitchFamily="34" charset="0"/>
              </a:rPr>
              <a:t>ini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bermakna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setiap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warga</a:t>
            </a:r>
            <a:r>
              <a:rPr lang="en-US" sz="3600" dirty="0">
                <a:latin typeface="Abadi" panose="020B0604020104020204" pitchFamily="34" charset="0"/>
              </a:rPr>
              <a:t> Negara Indonesia </a:t>
            </a:r>
            <a:r>
              <a:rPr lang="en-US" sz="3600" dirty="0" err="1">
                <a:latin typeface="Abadi" panose="020B0604020104020204" pitchFamily="34" charset="0"/>
              </a:rPr>
              <a:t>memiliki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hak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untuk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mendapatkan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keadilan</a:t>
            </a:r>
            <a:r>
              <a:rPr lang="en-US" sz="3600" dirty="0">
                <a:latin typeface="Abadi" panose="020B0604020104020204" pitchFamily="34" charset="0"/>
              </a:rPr>
              <a:t>  </a:t>
            </a:r>
            <a:r>
              <a:rPr lang="en-US" sz="3600" dirty="0" err="1">
                <a:latin typeface="Abadi" panose="020B0604020104020204" pitchFamily="34" charset="0"/>
              </a:rPr>
              <a:t>dimana</a:t>
            </a:r>
            <a:r>
              <a:rPr lang="en-US" sz="3600" dirty="0">
                <a:latin typeface="Abadi" panose="020B0604020104020204" pitchFamily="34" charset="0"/>
              </a:rPr>
              <a:t> dan </a:t>
            </a:r>
            <a:r>
              <a:rPr lang="en-US" sz="3600" dirty="0" err="1">
                <a:latin typeface="Abadi" panose="020B0604020104020204" pitchFamily="34" charset="0"/>
              </a:rPr>
              <a:t>kapanpun</a:t>
            </a:r>
            <a:r>
              <a:rPr lang="en-US" sz="3600" dirty="0">
                <a:latin typeface="Abadi" panose="020B0604020104020204" pitchFamily="34" charset="0"/>
              </a:rPr>
              <a:t> </a:t>
            </a:r>
            <a:r>
              <a:rPr lang="en-US" sz="3600" dirty="0" err="1">
                <a:latin typeface="Abadi" panose="020B0604020104020204" pitchFamily="34" charset="0"/>
              </a:rPr>
              <a:t>berada</a:t>
            </a:r>
            <a:r>
              <a:rPr lang="en-US" sz="3600" dirty="0">
                <a:latin typeface="Abadi" panose="020B0604020104020204" pitchFamily="34" charset="0"/>
              </a:rPr>
              <a:t>. </a:t>
            </a:r>
            <a:endParaRPr lang="en-US" sz="36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72" y="225083"/>
            <a:ext cx="8739430" cy="1055077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C00000"/>
                </a:solidFill>
                <a:latin typeface="Abadi" panose="020B0604020104020204" pitchFamily="34" charset="0"/>
              </a:rPr>
              <a:t>Pandangan</a:t>
            </a:r>
            <a:r>
              <a:rPr lang="en-US" sz="5400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Abadi" panose="020B0604020104020204" pitchFamily="34" charset="0"/>
              </a:rPr>
              <a:t>Konsep</a:t>
            </a:r>
            <a:r>
              <a:rPr lang="en-US" sz="5400" dirty="0">
                <a:solidFill>
                  <a:srgbClr val="C00000"/>
                </a:solidFill>
                <a:latin typeface="Abadi" panose="020B0604020104020204" pitchFamily="34" charset="0"/>
              </a:rPr>
              <a:t> </a:t>
            </a:r>
            <a:r>
              <a:rPr lang="en-US" sz="5400" dirty="0" err="1">
                <a:solidFill>
                  <a:srgbClr val="C00000"/>
                </a:solidFill>
                <a:latin typeface="Abadi" panose="020B0604020104020204" pitchFamily="34" charset="0"/>
              </a:rPr>
              <a:t>Keadilan</a:t>
            </a:r>
            <a:endParaRPr lang="en-US" sz="5400" dirty="0">
              <a:solidFill>
                <a:srgbClr val="C00000"/>
              </a:solidFill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2" y="1674055"/>
            <a:ext cx="8739430" cy="4367307"/>
          </a:xfrm>
        </p:spPr>
        <p:txBody>
          <a:bodyPr/>
          <a:lstStyle/>
          <a:p>
            <a:r>
              <a:rPr lang="en-US" sz="4800" dirty="0">
                <a:latin typeface="Abadi" panose="020B0604020104020204" pitchFamily="34" charset="0"/>
              </a:rPr>
              <a:t>1. Aristoteles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dirty="0">
                <a:latin typeface="Abadi" panose="020B0604020104020204" pitchFamily="34" charset="0"/>
              </a:rPr>
              <a:t>2. Plato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dirty="0">
                <a:latin typeface="Abadi" panose="020B0604020104020204" pitchFamily="34" charset="0"/>
              </a:rPr>
              <a:t>3. Thomas </a:t>
            </a:r>
            <a:r>
              <a:rPr lang="en-US" sz="4800" dirty="0" err="1">
                <a:latin typeface="Abadi" panose="020B0604020104020204" pitchFamily="34" charset="0"/>
              </a:rPr>
              <a:t>Hubbes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dirty="0">
                <a:latin typeface="Abadi" panose="020B0604020104020204" pitchFamily="34" charset="0"/>
              </a:rPr>
              <a:t>4. W.J.S </a:t>
            </a:r>
            <a:r>
              <a:rPr lang="en-US" sz="4800" dirty="0" err="1">
                <a:latin typeface="Abadi" panose="020B0604020104020204" pitchFamily="34" charset="0"/>
              </a:rPr>
              <a:t>Poerwadarminto</a:t>
            </a:r>
            <a:endParaRPr lang="en-US" sz="48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249" y="604911"/>
            <a:ext cx="10678551" cy="5572052"/>
          </a:xfrm>
        </p:spPr>
        <p:txBody>
          <a:bodyPr>
            <a:normAutofit fontScale="77500" lnSpcReduction="20000"/>
          </a:bodyPr>
          <a:lstStyle/>
          <a:p>
            <a:r>
              <a:rPr lang="en-US" sz="4800" i="1" dirty="0">
                <a:latin typeface="Abadi" panose="020B0604020104020204" pitchFamily="34" charset="0"/>
              </a:rPr>
              <a:t>1. Aristoteles</a:t>
            </a:r>
            <a:endParaRPr lang="en-US" sz="4800" i="1" dirty="0">
              <a:latin typeface="Abadi" panose="020B0604020104020204" pitchFamily="34" charset="0"/>
            </a:endParaRPr>
          </a:p>
          <a:p>
            <a:pPr algn="just"/>
            <a:r>
              <a:rPr lang="en-US" sz="3900" dirty="0">
                <a:latin typeface="Abadi" panose="020B0604020104020204" pitchFamily="34" charset="0"/>
              </a:rPr>
              <a:t>Aristoteles </a:t>
            </a:r>
            <a:r>
              <a:rPr lang="en-US" sz="3900" dirty="0" err="1">
                <a:latin typeface="Abadi" panose="020B0604020104020204" pitchFamily="34" charset="0"/>
              </a:rPr>
              <a:t>mengemukakan</a:t>
            </a:r>
            <a:r>
              <a:rPr lang="en-US" sz="3900" dirty="0">
                <a:latin typeface="Abadi" panose="020B0604020104020204" pitchFamily="34" charset="0"/>
              </a:rPr>
              <a:t> dua </a:t>
            </a:r>
            <a:r>
              <a:rPr lang="en-US" sz="3900" dirty="0" err="1">
                <a:latin typeface="Abadi" panose="020B0604020104020204" pitchFamily="34" charset="0"/>
              </a:rPr>
              <a:t>pendapat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tentang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pengertian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keadilan</a:t>
            </a:r>
            <a:r>
              <a:rPr lang="en-US" sz="3900" dirty="0">
                <a:latin typeface="Abadi" panose="020B0604020104020204" pitchFamily="34" charset="0"/>
              </a:rPr>
              <a:t>. </a:t>
            </a:r>
            <a:r>
              <a:rPr lang="en-US" sz="3900" dirty="0" err="1">
                <a:latin typeface="Abadi" panose="020B0604020104020204" pitchFamily="34" charset="0"/>
              </a:rPr>
              <a:t>Pengertian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pertama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menurut</a:t>
            </a:r>
            <a:r>
              <a:rPr lang="en-US" sz="3900" dirty="0">
                <a:latin typeface="Abadi" panose="020B0604020104020204" pitchFamily="34" charset="0"/>
              </a:rPr>
              <a:t> Aristoteles </a:t>
            </a:r>
            <a:r>
              <a:rPr lang="en-US" sz="3900" dirty="0" err="1">
                <a:latin typeface="Abadi" panose="020B0604020104020204" pitchFamily="34" charset="0"/>
              </a:rPr>
              <a:t>adalah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suatu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tindakan</a:t>
            </a:r>
            <a:r>
              <a:rPr lang="en-US" sz="3900" dirty="0">
                <a:latin typeface="Abadi" panose="020B0604020104020204" pitchFamily="34" charset="0"/>
              </a:rPr>
              <a:t> yang </a:t>
            </a:r>
            <a:r>
              <a:rPr lang="en-US" sz="3900" dirty="0" err="1">
                <a:latin typeface="Abadi" panose="020B0604020104020204" pitchFamily="34" charset="0"/>
              </a:rPr>
              <a:t>dapat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memberikan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satu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hal</a:t>
            </a:r>
            <a:r>
              <a:rPr lang="en-US" sz="3900" dirty="0">
                <a:latin typeface="Abadi" panose="020B0604020104020204" pitchFamily="34" charset="0"/>
              </a:rPr>
              <a:t> pada </a:t>
            </a:r>
            <a:r>
              <a:rPr lang="en-US" sz="3900" dirty="0" err="1">
                <a:latin typeface="Abadi" panose="020B0604020104020204" pitchFamily="34" charset="0"/>
              </a:rPr>
              <a:t>seseorang</a:t>
            </a:r>
            <a:r>
              <a:rPr lang="en-US" sz="3900" dirty="0">
                <a:latin typeface="Abadi" panose="020B0604020104020204" pitchFamily="34" charset="0"/>
              </a:rPr>
              <a:t>, di mana </a:t>
            </a:r>
            <a:r>
              <a:rPr lang="en-US" sz="3900" dirty="0" err="1">
                <a:latin typeface="Abadi" panose="020B0604020104020204" pitchFamily="34" charset="0"/>
              </a:rPr>
              <a:t>suatu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hal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tersebut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memang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merupakan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hal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dari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seorang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individu</a:t>
            </a:r>
            <a:r>
              <a:rPr lang="en-US" sz="3900" dirty="0">
                <a:latin typeface="Abadi" panose="020B0604020104020204" pitchFamily="34" charset="0"/>
              </a:rPr>
              <a:t>.</a:t>
            </a:r>
            <a:endParaRPr lang="en-US" sz="3900" dirty="0">
              <a:latin typeface="Abadi" panose="020B0604020104020204" pitchFamily="34" charset="0"/>
            </a:endParaRPr>
          </a:p>
          <a:p>
            <a:pPr algn="just"/>
            <a:endParaRPr lang="en-US" sz="3900" dirty="0">
              <a:latin typeface="Abadi" panose="020B0604020104020204" pitchFamily="34" charset="0"/>
            </a:endParaRPr>
          </a:p>
          <a:p>
            <a:pPr algn="just"/>
            <a:r>
              <a:rPr lang="en-US" sz="3900" dirty="0" err="1">
                <a:latin typeface="Abadi" panose="020B0604020104020204" pitchFamily="34" charset="0"/>
              </a:rPr>
              <a:t>Sedangkan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pendapat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kedua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dari</a:t>
            </a:r>
            <a:r>
              <a:rPr lang="en-US" sz="3900" dirty="0">
                <a:latin typeface="Abadi" panose="020B0604020104020204" pitchFamily="34" charset="0"/>
              </a:rPr>
              <a:t> Aristoteles </a:t>
            </a:r>
            <a:r>
              <a:rPr lang="en-US" sz="3900" dirty="0" err="1">
                <a:latin typeface="Abadi" panose="020B0604020104020204" pitchFamily="34" charset="0"/>
              </a:rPr>
              <a:t>tentang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keadilan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adalah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kelayakan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dalam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perbuatan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manusia</a:t>
            </a:r>
            <a:r>
              <a:rPr lang="en-US" sz="3900" dirty="0">
                <a:latin typeface="Abadi" panose="020B0604020104020204" pitchFamily="34" charset="0"/>
              </a:rPr>
              <a:t>. </a:t>
            </a:r>
            <a:r>
              <a:rPr lang="en-US" sz="3900" dirty="0" err="1">
                <a:latin typeface="Abadi" panose="020B0604020104020204" pitchFamily="34" charset="0"/>
              </a:rPr>
              <a:t>Kelayakan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tersebut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berada</a:t>
            </a:r>
            <a:r>
              <a:rPr lang="en-US" sz="3900" dirty="0">
                <a:latin typeface="Abadi" panose="020B0604020104020204" pitchFamily="34" charset="0"/>
              </a:rPr>
              <a:t> pada </a:t>
            </a:r>
            <a:r>
              <a:rPr lang="en-US" sz="3900" dirty="0" err="1">
                <a:latin typeface="Abadi" panose="020B0604020104020204" pitchFamily="34" charset="0"/>
              </a:rPr>
              <a:t>titik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tengah</a:t>
            </a:r>
            <a:r>
              <a:rPr lang="en-US" sz="3900" dirty="0">
                <a:latin typeface="Abadi" panose="020B0604020104020204" pitchFamily="34" charset="0"/>
              </a:rPr>
              <a:t> di </a:t>
            </a:r>
            <a:r>
              <a:rPr lang="en-US" sz="3900" dirty="0" err="1">
                <a:latin typeface="Abadi" panose="020B0604020104020204" pitchFamily="34" charset="0"/>
              </a:rPr>
              <a:t>antara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kedua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ujung</a:t>
            </a:r>
            <a:r>
              <a:rPr lang="en-US" sz="3900" dirty="0">
                <a:latin typeface="Abadi" panose="020B0604020104020204" pitchFamily="34" charset="0"/>
              </a:rPr>
              <a:t> yang </a:t>
            </a:r>
            <a:r>
              <a:rPr lang="en-US" sz="3900" dirty="0" err="1">
                <a:latin typeface="Abadi" panose="020B0604020104020204" pitchFamily="34" charset="0"/>
              </a:rPr>
              <a:t>dinilai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cukup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ekstrem</a:t>
            </a:r>
            <a:r>
              <a:rPr lang="en-US" sz="3900" dirty="0">
                <a:latin typeface="Abadi" panose="020B0604020104020204" pitchFamily="34" charset="0"/>
              </a:rPr>
              <a:t>, </a:t>
            </a:r>
            <a:r>
              <a:rPr lang="en-US" sz="3900" dirty="0" err="1">
                <a:latin typeface="Abadi" panose="020B0604020104020204" pitchFamily="34" charset="0"/>
              </a:rPr>
              <a:t>sehingga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hasilnya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tidak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akan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berat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sebelah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serta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tidak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memihak</a:t>
            </a:r>
            <a:r>
              <a:rPr lang="en-US" sz="3900" dirty="0">
                <a:latin typeface="Abadi" panose="020B0604020104020204" pitchFamily="34" charset="0"/>
              </a:rPr>
              <a:t> salah </a:t>
            </a:r>
            <a:r>
              <a:rPr lang="en-US" sz="3900" dirty="0" err="1">
                <a:latin typeface="Abadi" panose="020B0604020104020204" pitchFamily="34" charset="0"/>
              </a:rPr>
              <a:t>satu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ujung</a:t>
            </a:r>
            <a:r>
              <a:rPr lang="en-US" sz="3900" dirty="0">
                <a:latin typeface="Abadi" panose="020B0604020104020204" pitchFamily="34" charset="0"/>
              </a:rPr>
              <a:t> </a:t>
            </a:r>
            <a:r>
              <a:rPr lang="en-US" sz="3900" dirty="0" err="1">
                <a:latin typeface="Abadi" panose="020B0604020104020204" pitchFamily="34" charset="0"/>
              </a:rPr>
              <a:t>saja</a:t>
            </a:r>
            <a:r>
              <a:rPr lang="en-US" sz="3900" dirty="0">
                <a:latin typeface="Abadi" panose="020B0604020104020204" pitchFamily="34" charset="0"/>
              </a:rPr>
              <a:t>.</a:t>
            </a:r>
            <a:endParaRPr lang="en-US" sz="39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 err="1">
                <a:latin typeface="Abadi" panose="020B0604020104020204" pitchFamily="34" charset="0"/>
              </a:rPr>
              <a:t>Lanjutan</a:t>
            </a:r>
            <a:r>
              <a:rPr lang="en-US" sz="5400" i="1" dirty="0">
                <a:latin typeface="Abadi" panose="020B0604020104020204" pitchFamily="34" charset="0"/>
              </a:rPr>
              <a:t>……..</a:t>
            </a:r>
            <a:endParaRPr lang="en-US" sz="5400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49263"/>
          </a:xfrm>
        </p:spPr>
        <p:txBody>
          <a:bodyPr>
            <a:normAutofit fontScale="62500" lnSpcReduction="20000"/>
          </a:bodyPr>
          <a:lstStyle/>
          <a:p>
            <a:r>
              <a:rPr lang="en-US" sz="6300" i="1" dirty="0">
                <a:latin typeface="Abadi" panose="020B0604020104020204" pitchFamily="34" charset="0"/>
              </a:rPr>
              <a:t>2. Plato</a:t>
            </a:r>
            <a:endParaRPr lang="en-US" sz="6300" i="1" dirty="0">
              <a:latin typeface="Abadi" panose="020B0604020104020204" pitchFamily="34" charset="0"/>
            </a:endParaRPr>
          </a:p>
          <a:p>
            <a:pPr algn="just"/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menurut</a:t>
            </a:r>
            <a:r>
              <a:rPr lang="en-US" sz="4100" dirty="0">
                <a:latin typeface="Abadi" panose="020B0604020104020204" pitchFamily="34" charset="0"/>
              </a:rPr>
              <a:t> Plato </a:t>
            </a:r>
            <a:r>
              <a:rPr lang="en-US" sz="4100" dirty="0" err="1">
                <a:latin typeface="Abadi" panose="020B0604020104020204" pitchFamily="34" charset="0"/>
              </a:rPr>
              <a:t>merupakan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sikap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mematuhi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seluruh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hukum</a:t>
            </a:r>
            <a:r>
              <a:rPr lang="en-US" sz="4100" dirty="0">
                <a:latin typeface="Abadi" panose="020B0604020104020204" pitchFamily="34" charset="0"/>
              </a:rPr>
              <a:t> dan </a:t>
            </a:r>
            <a:r>
              <a:rPr lang="en-US" sz="4100" dirty="0" err="1">
                <a:latin typeface="Abadi" panose="020B0604020104020204" pitchFamily="34" charset="0"/>
              </a:rPr>
              <a:t>perundangan</a:t>
            </a:r>
            <a:r>
              <a:rPr lang="en-US" sz="4100" dirty="0">
                <a:latin typeface="Abadi" panose="020B0604020104020204" pitchFamily="34" charset="0"/>
              </a:rPr>
              <a:t> yang </a:t>
            </a:r>
            <a:r>
              <a:rPr lang="en-US" sz="4100" dirty="0" err="1">
                <a:latin typeface="Abadi" panose="020B0604020104020204" pitchFamily="34" charset="0"/>
              </a:rPr>
              <a:t>berlaku</a:t>
            </a:r>
            <a:r>
              <a:rPr lang="en-US" sz="4100" dirty="0">
                <a:latin typeface="Abadi" panose="020B0604020104020204" pitchFamily="34" charset="0"/>
              </a:rPr>
              <a:t>. </a:t>
            </a:r>
            <a:r>
              <a:rPr lang="en-US" sz="4100" dirty="0" err="1">
                <a:latin typeface="Abadi" panose="020B0604020104020204" pitchFamily="34" charset="0"/>
              </a:rPr>
              <a:t>Selain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itu</a:t>
            </a:r>
            <a:r>
              <a:rPr lang="en-US" sz="4100" dirty="0">
                <a:latin typeface="Abadi" panose="020B0604020104020204" pitchFamily="34" charset="0"/>
              </a:rPr>
              <a:t>, Plato juga </a:t>
            </a:r>
            <a:r>
              <a:rPr lang="en-US" sz="4100" dirty="0" err="1">
                <a:latin typeface="Abadi" panose="020B0604020104020204" pitchFamily="34" charset="0"/>
              </a:rPr>
              <a:t>mengungkapkan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bahwa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adalah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suatu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hal</a:t>
            </a:r>
            <a:r>
              <a:rPr lang="en-US" sz="4100" dirty="0">
                <a:latin typeface="Abadi" panose="020B0604020104020204" pitchFamily="34" charset="0"/>
              </a:rPr>
              <a:t> yang </a:t>
            </a:r>
            <a:r>
              <a:rPr lang="en-US" sz="4100" dirty="0" err="1">
                <a:latin typeface="Abadi" panose="020B0604020104020204" pitchFamily="34" charset="0"/>
              </a:rPr>
              <a:t>berada</a:t>
            </a:r>
            <a:r>
              <a:rPr lang="en-US" sz="4100" dirty="0">
                <a:latin typeface="Abadi" panose="020B0604020104020204" pitchFamily="34" charset="0"/>
              </a:rPr>
              <a:t> di </a:t>
            </a:r>
            <a:r>
              <a:rPr lang="en-US" sz="4100" dirty="0" err="1">
                <a:latin typeface="Abadi" panose="020B0604020104020204" pitchFamily="34" charset="0"/>
              </a:rPr>
              <a:t>luar</a:t>
            </a:r>
            <a:r>
              <a:rPr lang="en-US" sz="4100" dirty="0">
                <a:latin typeface="Abadi" panose="020B0604020104020204" pitchFamily="34" charset="0"/>
              </a:rPr>
              <a:t> batas </a:t>
            </a:r>
            <a:r>
              <a:rPr lang="en-US" sz="4100" dirty="0" err="1">
                <a:latin typeface="Abadi" panose="020B0604020104020204" pitchFamily="34" charset="0"/>
              </a:rPr>
              <a:t>kemampuan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manusia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biasa</a:t>
            </a:r>
            <a:r>
              <a:rPr lang="en-US" sz="4100" dirty="0">
                <a:latin typeface="Abadi" panose="020B0604020104020204" pitchFamily="34" charset="0"/>
              </a:rPr>
              <a:t> dan </a:t>
            </a:r>
            <a:r>
              <a:rPr lang="en-US" sz="4100" dirty="0" err="1">
                <a:latin typeface="Abadi" panose="020B0604020104020204" pitchFamily="34" charset="0"/>
              </a:rPr>
              <a:t>bersumber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dari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perubahan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dalam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lingkup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masyarakat</a:t>
            </a:r>
            <a:r>
              <a:rPr lang="en-US" sz="4100" dirty="0">
                <a:latin typeface="Abadi" panose="020B0604020104020204" pitchFamily="34" charset="0"/>
              </a:rPr>
              <a:t>, </a:t>
            </a:r>
            <a:r>
              <a:rPr lang="en-US" sz="4100" dirty="0" err="1">
                <a:latin typeface="Abadi" panose="020B0604020104020204" pitchFamily="34" charset="0"/>
              </a:rPr>
              <a:t>sehingga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akan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terwujud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dengan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kembali</a:t>
            </a:r>
            <a:r>
              <a:rPr lang="en-US" sz="4100" dirty="0">
                <a:latin typeface="Abadi" panose="020B0604020104020204" pitchFamily="34" charset="0"/>
              </a:rPr>
              <a:t> pada </a:t>
            </a:r>
            <a:r>
              <a:rPr lang="en-US" sz="4100" dirty="0" err="1">
                <a:latin typeface="Abadi" panose="020B0604020104020204" pitchFamily="34" charset="0"/>
              </a:rPr>
              <a:t>strukturnya</a:t>
            </a:r>
            <a:r>
              <a:rPr lang="en-US" sz="4100" dirty="0">
                <a:latin typeface="Abadi" panose="020B0604020104020204" pitchFamily="34" charset="0"/>
              </a:rPr>
              <a:t> yang </a:t>
            </a:r>
            <a:r>
              <a:rPr lang="en-US" sz="4100" dirty="0" err="1">
                <a:latin typeface="Abadi" panose="020B0604020104020204" pitchFamily="34" charset="0"/>
              </a:rPr>
              <a:t>asli</a:t>
            </a:r>
            <a:r>
              <a:rPr lang="en-US" sz="4100" dirty="0">
                <a:latin typeface="Abadi" panose="020B0604020104020204" pitchFamily="34" charset="0"/>
              </a:rPr>
              <a:t>.</a:t>
            </a:r>
            <a:endParaRPr lang="en-US" sz="4100" dirty="0">
              <a:latin typeface="Abadi" panose="020B0604020104020204" pitchFamily="34" charset="0"/>
            </a:endParaRPr>
          </a:p>
          <a:p>
            <a:pPr algn="just"/>
            <a:endParaRPr lang="en-US" sz="4100" dirty="0">
              <a:latin typeface="Abadi" panose="020B0604020104020204" pitchFamily="34" charset="0"/>
            </a:endParaRPr>
          </a:p>
          <a:p>
            <a:pPr algn="just"/>
            <a:r>
              <a:rPr lang="en-US" sz="4100" dirty="0" err="1">
                <a:latin typeface="Abadi" panose="020B0604020104020204" pitchFamily="34" charset="0"/>
              </a:rPr>
              <a:t>Teori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menurut</a:t>
            </a:r>
            <a:r>
              <a:rPr lang="en-US" sz="4100" dirty="0">
                <a:latin typeface="Abadi" panose="020B0604020104020204" pitchFamily="34" charset="0"/>
              </a:rPr>
              <a:t> Aristoteles </a:t>
            </a:r>
            <a:r>
              <a:rPr lang="en-US" sz="4100" dirty="0" err="1">
                <a:latin typeface="Abadi" panose="020B0604020104020204" pitchFamily="34" charset="0"/>
              </a:rPr>
              <a:t>berbeda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dengan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apa</a:t>
            </a:r>
            <a:r>
              <a:rPr lang="en-US" sz="4100" dirty="0">
                <a:latin typeface="Abadi" panose="020B0604020104020204" pitchFamily="34" charset="0"/>
              </a:rPr>
              <a:t> yang </a:t>
            </a:r>
            <a:r>
              <a:rPr lang="en-US" sz="4100" dirty="0" err="1">
                <a:latin typeface="Abadi" panose="020B0604020104020204" pitchFamily="34" charset="0"/>
              </a:rPr>
              <a:t>dikemukakan</a:t>
            </a:r>
            <a:r>
              <a:rPr lang="en-US" sz="4100" dirty="0">
                <a:latin typeface="Abadi" panose="020B0604020104020204" pitchFamily="34" charset="0"/>
              </a:rPr>
              <a:t> oleh Plato. </a:t>
            </a:r>
            <a:r>
              <a:rPr lang="en-US" sz="4100" dirty="0" err="1">
                <a:latin typeface="Abadi" panose="020B0604020104020204" pitchFamily="34" charset="0"/>
              </a:rPr>
              <a:t>Menurut</a:t>
            </a:r>
            <a:r>
              <a:rPr lang="en-US" sz="4100" dirty="0">
                <a:latin typeface="Abadi" panose="020B0604020104020204" pitchFamily="34" charset="0"/>
              </a:rPr>
              <a:t> Aristoteles, </a:t>
            </a:r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dibedakan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menjadi</a:t>
            </a:r>
            <a:r>
              <a:rPr lang="en-US" sz="4100" dirty="0">
                <a:latin typeface="Abadi" panose="020B0604020104020204" pitchFamily="34" charset="0"/>
              </a:rPr>
              <a:t> dua </a:t>
            </a:r>
            <a:r>
              <a:rPr lang="en-US" sz="4100" dirty="0" err="1">
                <a:latin typeface="Abadi" panose="020B0604020104020204" pitchFamily="34" charset="0"/>
              </a:rPr>
              <a:t>yaitu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distributif</a:t>
            </a:r>
            <a:r>
              <a:rPr lang="en-US" sz="4100" dirty="0">
                <a:latin typeface="Abadi" panose="020B0604020104020204" pitchFamily="34" charset="0"/>
              </a:rPr>
              <a:t> dan </a:t>
            </a:r>
            <a:r>
              <a:rPr lang="en-US" sz="4100" dirty="0" err="1">
                <a:latin typeface="Abadi" panose="020B0604020104020204" pitchFamily="34" charset="0"/>
              </a:rPr>
              <a:t>keadilan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korektif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atau</a:t>
            </a:r>
            <a:r>
              <a:rPr lang="en-US" sz="4100" dirty="0">
                <a:latin typeface="Abadi" panose="020B0604020104020204" pitchFamily="34" charset="0"/>
              </a:rPr>
              <a:t> remedial yang </a:t>
            </a:r>
            <a:r>
              <a:rPr lang="en-US" sz="4100" dirty="0" err="1">
                <a:latin typeface="Abadi" panose="020B0604020104020204" pitchFamily="34" charset="0"/>
              </a:rPr>
              <a:t>menjadi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dasar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bagi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seluruh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pembahasan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teoritis</a:t>
            </a:r>
            <a:r>
              <a:rPr lang="en-US" sz="4100" dirty="0">
                <a:latin typeface="Abadi" panose="020B0604020104020204" pitchFamily="34" charset="0"/>
              </a:rPr>
              <a:t> pada </a:t>
            </a:r>
            <a:r>
              <a:rPr lang="en-US" sz="4100" dirty="0" err="1">
                <a:latin typeface="Abadi" panose="020B0604020104020204" pitchFamily="34" charset="0"/>
              </a:rPr>
              <a:t>pokok</a:t>
            </a:r>
            <a:r>
              <a:rPr lang="en-US" sz="4100" dirty="0">
                <a:latin typeface="Abadi" panose="020B0604020104020204" pitchFamily="34" charset="0"/>
              </a:rPr>
              <a:t> </a:t>
            </a:r>
            <a:r>
              <a:rPr lang="en-US" sz="4100" dirty="0" err="1">
                <a:latin typeface="Abadi" panose="020B0604020104020204" pitchFamily="34" charset="0"/>
              </a:rPr>
              <a:t>persoalan</a:t>
            </a:r>
            <a:r>
              <a:rPr lang="en-US" sz="4100" dirty="0">
                <a:latin typeface="Abadi" panose="020B0604020104020204" pitchFamily="34" charset="0"/>
              </a:rPr>
              <a:t>.</a:t>
            </a:r>
            <a:endParaRPr lang="en-US" sz="41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i="1" dirty="0" err="1">
                <a:latin typeface="Abadi" panose="020B0604020104020204" pitchFamily="34" charset="0"/>
              </a:rPr>
              <a:t>Lanjutan</a:t>
            </a:r>
            <a:r>
              <a:rPr lang="en-US" sz="4800" i="1" dirty="0">
                <a:latin typeface="Abadi" panose="020B0604020104020204" pitchFamily="34" charset="0"/>
              </a:rPr>
              <a:t>……….</a:t>
            </a:r>
            <a:endParaRPr lang="en-US" sz="4800" i="1" dirty="0">
              <a:latin typeface="Abadi" panose="020B06040201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400" i="1" dirty="0">
                <a:latin typeface="Abadi" panose="020B0604020104020204" pitchFamily="34" charset="0"/>
              </a:rPr>
              <a:t>3. Thomas </a:t>
            </a:r>
            <a:r>
              <a:rPr lang="en-US" sz="4400" i="1" dirty="0" err="1">
                <a:latin typeface="Abadi" panose="020B0604020104020204" pitchFamily="34" charset="0"/>
              </a:rPr>
              <a:t>Hubbes</a:t>
            </a:r>
            <a:endParaRPr lang="en-US" sz="4400" i="1" dirty="0">
              <a:latin typeface="Abadi" panose="020B0604020104020204" pitchFamily="34" charset="0"/>
            </a:endParaRPr>
          </a:p>
          <a:p>
            <a:pPr algn="just"/>
            <a:r>
              <a:rPr lang="en-US" sz="3200" dirty="0">
                <a:latin typeface="Abadi" panose="020B0604020104020204" pitchFamily="34" charset="0"/>
              </a:rPr>
              <a:t>Thomas </a:t>
            </a:r>
            <a:r>
              <a:rPr lang="en-US" sz="3200" dirty="0" err="1">
                <a:latin typeface="Abadi" panose="020B0604020104020204" pitchFamily="34" charset="0"/>
              </a:rPr>
              <a:t>menjelaskan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bahwa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keadilan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adalah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suatu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keadaan</a:t>
            </a:r>
            <a:r>
              <a:rPr lang="en-US" sz="3200" dirty="0">
                <a:latin typeface="Abadi" panose="020B0604020104020204" pitchFamily="34" charset="0"/>
              </a:rPr>
              <a:t> yang di </a:t>
            </a:r>
            <a:r>
              <a:rPr lang="en-US" sz="3200" dirty="0" err="1">
                <a:latin typeface="Abadi" panose="020B0604020104020204" pitchFamily="34" charset="0"/>
              </a:rPr>
              <a:t>dalamnya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sebuah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perjanjian</a:t>
            </a:r>
            <a:r>
              <a:rPr lang="en-US" sz="3200" dirty="0">
                <a:latin typeface="Abadi" panose="020B0604020104020204" pitchFamily="34" charset="0"/>
              </a:rPr>
              <a:t>. Di mana </a:t>
            </a:r>
            <a:r>
              <a:rPr lang="en-US" sz="3200" dirty="0" err="1">
                <a:latin typeface="Abadi" panose="020B0604020104020204" pitchFamily="34" charset="0"/>
              </a:rPr>
              <a:t>isi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dari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perjanjian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tersebut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dijlankan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sesuai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dengan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aturan</a:t>
            </a:r>
            <a:r>
              <a:rPr lang="en-US" sz="3200" dirty="0">
                <a:latin typeface="Abadi" panose="020B0604020104020204" pitchFamily="34" charset="0"/>
              </a:rPr>
              <a:t> yang </a:t>
            </a:r>
            <a:r>
              <a:rPr lang="en-US" sz="3200" dirty="0" err="1">
                <a:latin typeface="Abadi" panose="020B0604020104020204" pitchFamily="34" charset="0"/>
              </a:rPr>
              <a:t>berlaku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tanpa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adanya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sifat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berat</a:t>
            </a:r>
            <a:r>
              <a:rPr lang="en-US" sz="3200" dirty="0">
                <a:latin typeface="Abadi" panose="020B0604020104020204" pitchFamily="34" charset="0"/>
              </a:rPr>
              <a:t> </a:t>
            </a:r>
            <a:r>
              <a:rPr lang="en-US" sz="3200" dirty="0" err="1">
                <a:latin typeface="Abadi" panose="020B0604020104020204" pitchFamily="34" charset="0"/>
              </a:rPr>
              <a:t>sebelah</a:t>
            </a:r>
            <a:r>
              <a:rPr lang="en-US" sz="3200" dirty="0">
                <a:latin typeface="Abadi" panose="020B0604020104020204" pitchFamily="34" charset="0"/>
              </a:rPr>
              <a:t>.</a:t>
            </a:r>
            <a:endParaRPr lang="en-US" sz="3200" dirty="0">
              <a:latin typeface="Abadi" panose="020B0604020104020204" pitchFamily="34" charset="0"/>
            </a:endParaRPr>
          </a:p>
          <a:p>
            <a:endParaRPr lang="en-US" dirty="0"/>
          </a:p>
          <a:p>
            <a:r>
              <a:rPr lang="en-US" sz="4400" dirty="0">
                <a:latin typeface="Abadi" panose="020B0604020104020204" pitchFamily="34" charset="0"/>
              </a:rPr>
              <a:t>4. W.J.S </a:t>
            </a:r>
            <a:r>
              <a:rPr lang="en-US" sz="4400" dirty="0" err="1">
                <a:latin typeface="Abadi" panose="020B0604020104020204" pitchFamily="34" charset="0"/>
              </a:rPr>
              <a:t>Poerwadarminto</a:t>
            </a:r>
            <a:endParaRPr lang="en-US" sz="4400" dirty="0">
              <a:latin typeface="Abadi" panose="020B0604020104020204" pitchFamily="34" charset="0"/>
            </a:endParaRPr>
          </a:p>
          <a:p>
            <a:pPr algn="just"/>
            <a:r>
              <a:rPr lang="en-US" sz="3500" dirty="0" err="1">
                <a:latin typeface="Abadi" panose="020B0604020104020204" pitchFamily="34" charset="0"/>
              </a:rPr>
              <a:t>Keadilan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versi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Poerwadarminto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adalah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suatu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kondisi</a:t>
            </a:r>
            <a:r>
              <a:rPr lang="en-US" sz="3500" dirty="0">
                <a:latin typeface="Abadi" panose="020B0604020104020204" pitchFamily="34" charset="0"/>
              </a:rPr>
              <a:t> yang </a:t>
            </a:r>
            <a:r>
              <a:rPr lang="en-US" sz="3500" dirty="0" err="1">
                <a:latin typeface="Abadi" panose="020B0604020104020204" pitchFamily="34" charset="0"/>
              </a:rPr>
              <a:t>tidak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berat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sebelah</a:t>
            </a:r>
            <a:r>
              <a:rPr lang="en-US" sz="3500" dirty="0">
                <a:latin typeface="Abadi" panose="020B0604020104020204" pitchFamily="34" charset="0"/>
              </a:rPr>
              <a:t>, </a:t>
            </a:r>
            <a:r>
              <a:rPr lang="en-US" sz="3500" dirty="0" err="1">
                <a:latin typeface="Abadi" panose="020B0604020104020204" pitchFamily="34" charset="0"/>
              </a:rPr>
              <a:t>sifatnya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adalah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sepatutnya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serta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tidak</a:t>
            </a:r>
            <a:r>
              <a:rPr lang="en-US" sz="3500" dirty="0">
                <a:latin typeface="Abadi" panose="020B0604020104020204" pitchFamily="34" charset="0"/>
              </a:rPr>
              <a:t> </a:t>
            </a:r>
            <a:r>
              <a:rPr lang="en-US" sz="3500" dirty="0" err="1">
                <a:latin typeface="Abadi" panose="020B0604020104020204" pitchFamily="34" charset="0"/>
              </a:rPr>
              <a:t>sewenang-wenang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13680</Words>
  <Application>WPS Presentation</Application>
  <PresentationFormat>Widescreen</PresentationFormat>
  <Paragraphs>238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7" baseType="lpstr">
      <vt:lpstr>Arial</vt:lpstr>
      <vt:lpstr>SimSun</vt:lpstr>
      <vt:lpstr>Wingdings</vt:lpstr>
      <vt:lpstr>Wingdings 3</vt:lpstr>
      <vt:lpstr>Arial</vt:lpstr>
      <vt:lpstr>Abadi</vt:lpstr>
      <vt:lpstr>Segoe Print</vt:lpstr>
      <vt:lpstr>Aharoni</vt:lpstr>
      <vt:lpstr>Arial Rounded MT Bold</vt:lpstr>
      <vt:lpstr>Trebuchet MS</vt:lpstr>
      <vt:lpstr>Yu Gothic UI Semibold</vt:lpstr>
      <vt:lpstr>Microsoft YaHei</vt:lpstr>
      <vt:lpstr>Arial Unicode MS</vt:lpstr>
      <vt:lpstr>Calibri</vt:lpstr>
      <vt:lpstr>Facet</vt:lpstr>
      <vt:lpstr>PANCASILA                   DAN KEADILAN </vt:lpstr>
      <vt:lpstr>Pengertian Pancasila </vt:lpstr>
      <vt:lpstr>Lanjutan………</vt:lpstr>
      <vt:lpstr>Lima prinsip Pancasila : Pancasila 1 s/d 5</vt:lpstr>
      <vt:lpstr>Lanjutan ………..</vt:lpstr>
      <vt:lpstr>Pandangan Konsep Keadilan</vt:lpstr>
      <vt:lpstr>PowerPoint 演示文稿</vt:lpstr>
      <vt:lpstr>Lanjutan……..</vt:lpstr>
      <vt:lpstr>Lanjutan……….</vt:lpstr>
      <vt:lpstr>PowerPoint 演示文稿</vt:lpstr>
      <vt:lpstr>Contoh Nilai Keadilan, Teori Keadilan, dan Ragam Jenis Keadilan</vt:lpstr>
      <vt:lpstr>Pengertian Konsep Keadilan</vt:lpstr>
      <vt:lpstr>Lanjutan…….</vt:lpstr>
      <vt:lpstr>Lanjutan……..</vt:lpstr>
      <vt:lpstr>Contoh Nilai Keadilan dalam Pancasila</vt:lpstr>
      <vt:lpstr>Lanjutan …….</vt:lpstr>
      <vt:lpstr>Lanjutan ……….</vt:lpstr>
      <vt:lpstr>Lanjutan……..</vt:lpstr>
      <vt:lpstr>Lanjutan……….</vt:lpstr>
      <vt:lpstr>Lanjutan…………………</vt:lpstr>
      <vt:lpstr>Contoh Nilai Keadilan dalam Pancasila dalam perilaku manusia</vt:lpstr>
      <vt:lpstr>Contoh Penerapan Nilai Keadilan dalam Keseharian</vt:lpstr>
      <vt:lpstr>•	Tujuan dari keadilan</vt:lpstr>
      <vt:lpstr>• Bentuk Nilai Keadilan</vt:lpstr>
      <vt:lpstr>Jenis-Jenis Keadilan dalam pandangan Hukum</vt:lpstr>
      <vt:lpstr>Lanjutan ……………</vt:lpstr>
      <vt:lpstr>PowerPoint 演示文稿</vt:lpstr>
      <vt:lpstr>Lanjutan ……………</vt:lpstr>
      <vt:lpstr>Lanjutan ………………..</vt:lpstr>
      <vt:lpstr>• Macam-Macam Keadilan Di Indonesia</vt:lpstr>
      <vt:lpstr>•	Contoh ciri-ciri keadilan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                  DAN KEADILAN </dc:title>
  <dc:creator>Win 10</dc:creator>
  <cp:lastModifiedBy>Asep Saepullah</cp:lastModifiedBy>
  <cp:revision>10</cp:revision>
  <dcterms:created xsi:type="dcterms:W3CDTF">2023-09-14T08:41:00Z</dcterms:created>
  <dcterms:modified xsi:type="dcterms:W3CDTF">2025-12-26T14:29:12Z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422FEF9B4A924E48A5A9543486C1D2E0</vt:lpwstr>
  </property>
  <property fmtid="{D5CDD505-2E9C-101B-9397-08002B2CF9AE}" pid="3" name="KSOProductBuildVer">
    <vt:lpwstr>1033-12.2.0.23196</vt:lpwstr>
  </property>
</Properties>
</file>