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18288000" cy="10287000"/>
  <p:notesSz cx="6858000" cy="9144000"/>
  <p:embeddedFontLst>
    <p:embeddedFont>
      <p:font typeface="League Spartan" panose="020B0604020202020204" charset="0"/>
      <p:regular r:id="rId14"/>
    </p:embeddedFont>
    <p:embeddedFont>
      <p:font typeface="Source Sans Pro" panose="020B0503030403020204" pitchFamily="3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4.jpe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16" y="5979909"/>
            <a:ext cx="4804968" cy="4333207"/>
          </a:xfrm>
          <a:custGeom>
            <a:avLst/>
            <a:gdLst/>
            <a:ahLst/>
            <a:cxnLst/>
            <a:rect l="l" t="t" r="r" b="b"/>
            <a:pathLst>
              <a:path w="4804968" h="4333207">
                <a:moveTo>
                  <a:pt x="0" y="0"/>
                </a:moveTo>
                <a:lnTo>
                  <a:pt x="4804968" y="0"/>
                </a:lnTo>
                <a:lnTo>
                  <a:pt x="4804968" y="4333207"/>
                </a:lnTo>
                <a:lnTo>
                  <a:pt x="0" y="43332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105377" y="3156973"/>
            <a:ext cx="14077246" cy="4528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32"/>
              </a:lnSpc>
            </a:pPr>
            <a:r>
              <a:rPr lang="en-US" sz="14346">
                <a:solidFill>
                  <a:srgbClr val="0053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AUDIT SISTEM INFORMASI</a:t>
            </a:r>
          </a:p>
        </p:txBody>
      </p:sp>
      <p:sp>
        <p:nvSpPr>
          <p:cNvPr id="5" name="Freeform 5"/>
          <p:cNvSpPr/>
          <p:nvPr/>
        </p:nvSpPr>
        <p:spPr>
          <a:xfrm flipH="1" flipV="1">
            <a:off x="16182578" y="8582145"/>
            <a:ext cx="1511485" cy="1409460"/>
          </a:xfrm>
          <a:custGeom>
            <a:avLst/>
            <a:gdLst/>
            <a:ahLst/>
            <a:cxnLst/>
            <a:rect l="l" t="t" r="r" b="b"/>
            <a:pathLst>
              <a:path w="1511485" h="1409460">
                <a:moveTo>
                  <a:pt x="1511486" y="1409460"/>
                </a:moveTo>
                <a:lnTo>
                  <a:pt x="0" y="1409460"/>
                </a:lnTo>
                <a:lnTo>
                  <a:pt x="0" y="0"/>
                </a:lnTo>
                <a:lnTo>
                  <a:pt x="1511486" y="0"/>
                </a:lnTo>
                <a:lnTo>
                  <a:pt x="1511486" y="140946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969901" y="1625964"/>
            <a:ext cx="8348197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PERTEMUAN PERTAMA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24213" y="8239819"/>
            <a:ext cx="9639574" cy="622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AGUS PRASETYO MARSAID, A,md, S. Kom, M. Kom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67897" y="401085"/>
            <a:ext cx="3952205" cy="405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182B5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UNIVERSITAS JAYABAYA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784817" y="9105900"/>
            <a:ext cx="1909247" cy="626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</a:pPr>
            <a:r>
              <a:rPr lang="en-US" sz="3697">
                <a:solidFill>
                  <a:srgbClr val="CFC5C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01</a:t>
            </a:r>
          </a:p>
        </p:txBody>
      </p:sp>
      <p:sp>
        <p:nvSpPr>
          <p:cNvPr id="10" name="Freeform 10"/>
          <p:cNvSpPr/>
          <p:nvPr/>
        </p:nvSpPr>
        <p:spPr>
          <a:xfrm flipH="1" flipV="1">
            <a:off x="13487870" y="-26013"/>
            <a:ext cx="4800130" cy="4328844"/>
          </a:xfrm>
          <a:custGeom>
            <a:avLst/>
            <a:gdLst/>
            <a:ahLst/>
            <a:cxnLst/>
            <a:rect l="l" t="t" r="r" b="b"/>
            <a:pathLst>
              <a:path w="4800130" h="4328844">
                <a:moveTo>
                  <a:pt x="4800130" y="4328844"/>
                </a:moveTo>
                <a:lnTo>
                  <a:pt x="0" y="4328844"/>
                </a:lnTo>
                <a:lnTo>
                  <a:pt x="0" y="0"/>
                </a:lnTo>
                <a:lnTo>
                  <a:pt x="4800130" y="0"/>
                </a:lnTo>
                <a:lnTo>
                  <a:pt x="4800130" y="432884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13416" y="5157025"/>
            <a:ext cx="5507745" cy="5463326"/>
          </a:xfrm>
          <a:prstGeom prst="line">
            <a:avLst/>
          </a:prstGeom>
          <a:ln w="38100" cap="flat">
            <a:solidFill>
              <a:srgbClr val="16BEC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3033718" y="-137136"/>
            <a:ext cx="5502199" cy="5457825"/>
          </a:xfrm>
          <a:prstGeom prst="line">
            <a:avLst/>
          </a:prstGeom>
          <a:ln w="38100" cap="flat">
            <a:solidFill>
              <a:srgbClr val="16BEC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961937" y="8159245"/>
            <a:ext cx="2329981" cy="2225486"/>
          </a:xfrm>
          <a:prstGeom prst="line">
            <a:avLst/>
          </a:prstGeom>
          <a:ln w="38100" cap="flat">
            <a:solidFill>
              <a:srgbClr val="0053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14998381" y="-13294"/>
            <a:ext cx="2327635" cy="2223245"/>
          </a:xfrm>
          <a:prstGeom prst="line">
            <a:avLst/>
          </a:prstGeom>
          <a:ln w="38100" cap="flat">
            <a:solidFill>
              <a:srgbClr val="0053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6105192" y="7637803"/>
            <a:ext cx="6077615" cy="456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4"/>
              </a:lnSpc>
            </a:pPr>
            <a:r>
              <a:rPr lang="en-US" sz="268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Dosen Pengampu 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25160" y="8937317"/>
            <a:ext cx="9639574" cy="622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Tahun Akademik 2025/2026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445370" y="174110"/>
            <a:ext cx="1498971" cy="2135326"/>
          </a:xfrm>
          <a:custGeom>
            <a:avLst/>
            <a:gdLst/>
            <a:ahLst/>
            <a:cxnLst/>
            <a:rect l="l" t="t" r="r" b="b"/>
            <a:pathLst>
              <a:path w="1498971" h="2135326">
                <a:moveTo>
                  <a:pt x="0" y="0"/>
                </a:moveTo>
                <a:lnTo>
                  <a:pt x="1498970" y="0"/>
                </a:lnTo>
                <a:lnTo>
                  <a:pt x="1498970" y="2135326"/>
                </a:lnTo>
                <a:lnTo>
                  <a:pt x="0" y="21353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6182578" y="8582145"/>
            <a:ext cx="1511485" cy="1409460"/>
          </a:xfrm>
          <a:custGeom>
            <a:avLst/>
            <a:gdLst/>
            <a:ahLst/>
            <a:cxnLst/>
            <a:rect l="l" t="t" r="r" b="b"/>
            <a:pathLst>
              <a:path w="1511485" h="1409460">
                <a:moveTo>
                  <a:pt x="1511486" y="1409460"/>
                </a:moveTo>
                <a:lnTo>
                  <a:pt x="0" y="1409460"/>
                </a:lnTo>
                <a:lnTo>
                  <a:pt x="0" y="0"/>
                </a:lnTo>
                <a:lnTo>
                  <a:pt x="1511486" y="0"/>
                </a:lnTo>
                <a:lnTo>
                  <a:pt x="1511486" y="14094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3924757" y="0"/>
            <a:ext cx="4363243" cy="5633626"/>
          </a:xfrm>
          <a:custGeom>
            <a:avLst/>
            <a:gdLst/>
            <a:ahLst/>
            <a:cxnLst/>
            <a:rect l="l" t="t" r="r" b="b"/>
            <a:pathLst>
              <a:path w="4363243" h="5633626">
                <a:moveTo>
                  <a:pt x="0" y="5633626"/>
                </a:moveTo>
                <a:lnTo>
                  <a:pt x="4363243" y="5633626"/>
                </a:lnTo>
                <a:lnTo>
                  <a:pt x="4363243" y="0"/>
                </a:lnTo>
                <a:lnTo>
                  <a:pt x="0" y="0"/>
                </a:lnTo>
                <a:lnTo>
                  <a:pt x="0" y="563362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545565" y="723900"/>
            <a:ext cx="6205452" cy="1029996"/>
            <a:chOff x="0" y="0"/>
            <a:chExt cx="1634358" cy="271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4358" cy="271275"/>
            </a:xfrm>
            <a:custGeom>
              <a:avLst/>
              <a:gdLst/>
              <a:ahLst/>
              <a:cxnLst/>
              <a:rect l="l" t="t" r="r" b="b"/>
              <a:pathLst>
                <a:path w="1634358" h="271275">
                  <a:moveTo>
                    <a:pt x="124760" y="0"/>
                  </a:moveTo>
                  <a:lnTo>
                    <a:pt x="1509598" y="0"/>
                  </a:lnTo>
                  <a:cubicBezTo>
                    <a:pt x="1542686" y="0"/>
                    <a:pt x="1574419" y="13144"/>
                    <a:pt x="1597816" y="36541"/>
                  </a:cubicBezTo>
                  <a:cubicBezTo>
                    <a:pt x="1621213" y="59938"/>
                    <a:pt x="1634358" y="91672"/>
                    <a:pt x="1634358" y="124760"/>
                  </a:cubicBezTo>
                  <a:lnTo>
                    <a:pt x="1634358" y="146515"/>
                  </a:lnTo>
                  <a:cubicBezTo>
                    <a:pt x="1634358" y="215418"/>
                    <a:pt x="1578501" y="271275"/>
                    <a:pt x="1509598" y="271275"/>
                  </a:cubicBezTo>
                  <a:lnTo>
                    <a:pt x="124760" y="271275"/>
                  </a:lnTo>
                  <a:cubicBezTo>
                    <a:pt x="55857" y="271275"/>
                    <a:pt x="0" y="215418"/>
                    <a:pt x="0" y="146515"/>
                  </a:cubicBezTo>
                  <a:lnTo>
                    <a:pt x="0" y="124760"/>
                  </a:lnTo>
                  <a:cubicBezTo>
                    <a:pt x="0" y="91672"/>
                    <a:pt x="13144" y="59938"/>
                    <a:pt x="36541" y="36541"/>
                  </a:cubicBezTo>
                  <a:cubicBezTo>
                    <a:pt x="59938" y="13144"/>
                    <a:pt x="91672" y="0"/>
                    <a:pt x="124760" y="0"/>
                  </a:cubicBezTo>
                  <a:close/>
                </a:path>
              </a:pathLst>
            </a:custGeom>
            <a:solidFill>
              <a:srgbClr val="0170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34358" cy="31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16764" y="1056934"/>
            <a:ext cx="536722" cy="358140"/>
          </a:xfrm>
          <a:custGeom>
            <a:avLst/>
            <a:gdLst/>
            <a:ahLst/>
            <a:cxnLst/>
            <a:rect l="l" t="t" r="r" b="b"/>
            <a:pathLst>
              <a:path w="536722" h="358140">
                <a:moveTo>
                  <a:pt x="0" y="0"/>
                </a:moveTo>
                <a:lnTo>
                  <a:pt x="536722" y="0"/>
                </a:lnTo>
                <a:lnTo>
                  <a:pt x="536722" y="358140"/>
                </a:lnTo>
                <a:lnTo>
                  <a:pt x="0" y="3581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0" y="7385165"/>
            <a:ext cx="2247471" cy="2901835"/>
          </a:xfrm>
          <a:custGeom>
            <a:avLst/>
            <a:gdLst/>
            <a:ahLst/>
            <a:cxnLst/>
            <a:rect l="l" t="t" r="r" b="b"/>
            <a:pathLst>
              <a:path w="2247471" h="2901835">
                <a:moveTo>
                  <a:pt x="2247471" y="0"/>
                </a:moveTo>
                <a:lnTo>
                  <a:pt x="0" y="0"/>
                </a:lnTo>
                <a:lnTo>
                  <a:pt x="0" y="2901835"/>
                </a:lnTo>
                <a:lnTo>
                  <a:pt x="2247471" y="2901835"/>
                </a:lnTo>
                <a:lnTo>
                  <a:pt x="224747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445370" y="174110"/>
            <a:ext cx="1498971" cy="2135326"/>
          </a:xfrm>
          <a:custGeom>
            <a:avLst/>
            <a:gdLst/>
            <a:ahLst/>
            <a:cxnLst/>
            <a:rect l="l" t="t" r="r" b="b"/>
            <a:pathLst>
              <a:path w="1498971" h="2135326">
                <a:moveTo>
                  <a:pt x="0" y="0"/>
                </a:moveTo>
                <a:lnTo>
                  <a:pt x="1498970" y="0"/>
                </a:lnTo>
                <a:lnTo>
                  <a:pt x="1498970" y="2135326"/>
                </a:lnTo>
                <a:lnTo>
                  <a:pt x="0" y="21353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85125" y="3936673"/>
            <a:ext cx="12855196" cy="4370766"/>
          </a:xfrm>
          <a:custGeom>
            <a:avLst/>
            <a:gdLst/>
            <a:ahLst/>
            <a:cxnLst/>
            <a:rect l="l" t="t" r="r" b="b"/>
            <a:pathLst>
              <a:path w="12855196" h="4370766">
                <a:moveTo>
                  <a:pt x="0" y="0"/>
                </a:moveTo>
                <a:lnTo>
                  <a:pt x="12855196" y="0"/>
                </a:lnTo>
                <a:lnTo>
                  <a:pt x="12855196" y="4370767"/>
                </a:lnTo>
                <a:lnTo>
                  <a:pt x="0" y="437076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284026" y="9105900"/>
            <a:ext cx="910829" cy="6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</a:pPr>
            <a:r>
              <a:rPr lang="en-US" sz="3697">
                <a:solidFill>
                  <a:srgbClr val="CFC5C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07681" y="1015096"/>
            <a:ext cx="3952205" cy="405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UNIVERSITAS JAYABAYA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194477"/>
            <a:ext cx="14120388" cy="62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3999">
                <a:solidFill>
                  <a:srgbClr val="0053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Hubungan Audit, Sistem, dan Informasi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3736" y="2797763"/>
            <a:ext cx="14120388" cy="87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800">
                <a:solidFill>
                  <a:srgbClr val="0053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Dalam konteks Audit Sistem Informasi, hubungan ketiganya adalah sebagai berikut: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5125" y="8545565"/>
            <a:ext cx="14120388" cy="1315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800">
                <a:solidFill>
                  <a:srgbClr val="0053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Audit SI memastikan bahwa sistem yang digunakan untuk menghasilkan informasi berjalan sesuai dengan standar dan tujuan organisasi, serta bebas dari risiko yang dapat merugikan.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6182578" y="8582145"/>
            <a:ext cx="1511485" cy="1409460"/>
          </a:xfrm>
          <a:custGeom>
            <a:avLst/>
            <a:gdLst/>
            <a:ahLst/>
            <a:cxnLst/>
            <a:rect l="l" t="t" r="r" b="b"/>
            <a:pathLst>
              <a:path w="1511485" h="1409460">
                <a:moveTo>
                  <a:pt x="1511486" y="1409460"/>
                </a:moveTo>
                <a:lnTo>
                  <a:pt x="0" y="1409460"/>
                </a:lnTo>
                <a:lnTo>
                  <a:pt x="0" y="0"/>
                </a:lnTo>
                <a:lnTo>
                  <a:pt x="1511486" y="0"/>
                </a:lnTo>
                <a:lnTo>
                  <a:pt x="1511486" y="14094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3924757" y="0"/>
            <a:ext cx="4363243" cy="5633626"/>
          </a:xfrm>
          <a:custGeom>
            <a:avLst/>
            <a:gdLst/>
            <a:ahLst/>
            <a:cxnLst/>
            <a:rect l="l" t="t" r="r" b="b"/>
            <a:pathLst>
              <a:path w="4363243" h="5633626">
                <a:moveTo>
                  <a:pt x="0" y="5633626"/>
                </a:moveTo>
                <a:lnTo>
                  <a:pt x="4363243" y="5633626"/>
                </a:lnTo>
                <a:lnTo>
                  <a:pt x="4363243" y="0"/>
                </a:lnTo>
                <a:lnTo>
                  <a:pt x="0" y="0"/>
                </a:lnTo>
                <a:lnTo>
                  <a:pt x="0" y="563362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545565" y="723900"/>
            <a:ext cx="6205452" cy="1029996"/>
            <a:chOff x="0" y="0"/>
            <a:chExt cx="1634358" cy="271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4358" cy="271275"/>
            </a:xfrm>
            <a:custGeom>
              <a:avLst/>
              <a:gdLst/>
              <a:ahLst/>
              <a:cxnLst/>
              <a:rect l="l" t="t" r="r" b="b"/>
              <a:pathLst>
                <a:path w="1634358" h="271275">
                  <a:moveTo>
                    <a:pt x="124760" y="0"/>
                  </a:moveTo>
                  <a:lnTo>
                    <a:pt x="1509598" y="0"/>
                  </a:lnTo>
                  <a:cubicBezTo>
                    <a:pt x="1542686" y="0"/>
                    <a:pt x="1574419" y="13144"/>
                    <a:pt x="1597816" y="36541"/>
                  </a:cubicBezTo>
                  <a:cubicBezTo>
                    <a:pt x="1621213" y="59938"/>
                    <a:pt x="1634358" y="91672"/>
                    <a:pt x="1634358" y="124760"/>
                  </a:cubicBezTo>
                  <a:lnTo>
                    <a:pt x="1634358" y="146515"/>
                  </a:lnTo>
                  <a:cubicBezTo>
                    <a:pt x="1634358" y="215418"/>
                    <a:pt x="1578501" y="271275"/>
                    <a:pt x="1509598" y="271275"/>
                  </a:cubicBezTo>
                  <a:lnTo>
                    <a:pt x="124760" y="271275"/>
                  </a:lnTo>
                  <a:cubicBezTo>
                    <a:pt x="55857" y="271275"/>
                    <a:pt x="0" y="215418"/>
                    <a:pt x="0" y="146515"/>
                  </a:cubicBezTo>
                  <a:lnTo>
                    <a:pt x="0" y="124760"/>
                  </a:lnTo>
                  <a:cubicBezTo>
                    <a:pt x="0" y="91672"/>
                    <a:pt x="13144" y="59938"/>
                    <a:pt x="36541" y="36541"/>
                  </a:cubicBezTo>
                  <a:cubicBezTo>
                    <a:pt x="59938" y="13144"/>
                    <a:pt x="91672" y="0"/>
                    <a:pt x="124760" y="0"/>
                  </a:cubicBezTo>
                  <a:close/>
                </a:path>
              </a:pathLst>
            </a:custGeom>
            <a:solidFill>
              <a:srgbClr val="0170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34358" cy="31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16764" y="1056934"/>
            <a:ext cx="536722" cy="358140"/>
          </a:xfrm>
          <a:custGeom>
            <a:avLst/>
            <a:gdLst/>
            <a:ahLst/>
            <a:cxnLst/>
            <a:rect l="l" t="t" r="r" b="b"/>
            <a:pathLst>
              <a:path w="536722" h="358140">
                <a:moveTo>
                  <a:pt x="0" y="0"/>
                </a:moveTo>
                <a:lnTo>
                  <a:pt x="536722" y="0"/>
                </a:lnTo>
                <a:lnTo>
                  <a:pt x="536722" y="358140"/>
                </a:lnTo>
                <a:lnTo>
                  <a:pt x="0" y="3581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0" y="7385165"/>
            <a:ext cx="2247471" cy="2901835"/>
          </a:xfrm>
          <a:custGeom>
            <a:avLst/>
            <a:gdLst/>
            <a:ahLst/>
            <a:cxnLst/>
            <a:rect l="l" t="t" r="r" b="b"/>
            <a:pathLst>
              <a:path w="2247471" h="2901835">
                <a:moveTo>
                  <a:pt x="2247471" y="0"/>
                </a:moveTo>
                <a:lnTo>
                  <a:pt x="0" y="0"/>
                </a:lnTo>
                <a:lnTo>
                  <a:pt x="0" y="2901835"/>
                </a:lnTo>
                <a:lnTo>
                  <a:pt x="2247471" y="2901835"/>
                </a:lnTo>
                <a:lnTo>
                  <a:pt x="224747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445370" y="174110"/>
            <a:ext cx="1498971" cy="2135326"/>
          </a:xfrm>
          <a:custGeom>
            <a:avLst/>
            <a:gdLst/>
            <a:ahLst/>
            <a:cxnLst/>
            <a:rect l="l" t="t" r="r" b="b"/>
            <a:pathLst>
              <a:path w="1498971" h="2135326">
                <a:moveTo>
                  <a:pt x="0" y="0"/>
                </a:moveTo>
                <a:lnTo>
                  <a:pt x="1498970" y="0"/>
                </a:lnTo>
                <a:lnTo>
                  <a:pt x="1498970" y="2135326"/>
                </a:lnTo>
                <a:lnTo>
                  <a:pt x="0" y="21353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284026" y="9105900"/>
            <a:ext cx="910829" cy="6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</a:pPr>
            <a:r>
              <a:rPr lang="en-US" sz="3697">
                <a:solidFill>
                  <a:srgbClr val="CFC5C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07681" y="1015096"/>
            <a:ext cx="3952205" cy="405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UNIVERSITAS JAYABAYA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043713"/>
            <a:ext cx="14120388" cy="1251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3999">
                <a:solidFill>
                  <a:srgbClr val="0053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Tujuan dan Manfaat Audit Sistem Informasi</a:t>
            </a:r>
          </a:p>
          <a:p>
            <a:pPr algn="l">
              <a:lnSpc>
                <a:spcPts val="4999"/>
              </a:lnSpc>
            </a:pPr>
            <a:endParaRPr lang="en-US" sz="3999">
              <a:solidFill>
                <a:srgbClr val="0053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85125" y="3119289"/>
            <a:ext cx="14168483" cy="4934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2"/>
              </a:lnSpc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a. Tujuan</a:t>
            </a:r>
          </a:p>
          <a:p>
            <a:pPr marL="550997" lvl="1" indent="-275499" algn="l">
              <a:lnSpc>
                <a:spcPts val="3572"/>
              </a:lnSpc>
              <a:buFont typeface="Arial"/>
              <a:buChar char="•"/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Menilai keamanan data dan sistem TI.</a:t>
            </a:r>
          </a:p>
          <a:p>
            <a:pPr marL="550997" lvl="1" indent="-275499" algn="l">
              <a:lnSpc>
                <a:spcPts val="3572"/>
              </a:lnSpc>
              <a:buFont typeface="Arial"/>
              <a:buChar char="•"/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Mengukur efektivitas pengendalian internal dalam sistem informasi.</a:t>
            </a:r>
          </a:p>
          <a:p>
            <a:pPr marL="550997" lvl="1" indent="-275499" algn="l">
              <a:lnSpc>
                <a:spcPts val="3572"/>
              </a:lnSpc>
              <a:buFont typeface="Arial"/>
              <a:buChar char="•"/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Menilai efisiensi operasional TI.</a:t>
            </a:r>
          </a:p>
          <a:p>
            <a:pPr marL="550997" lvl="1" indent="-275499" algn="l">
              <a:lnSpc>
                <a:spcPts val="3572"/>
              </a:lnSpc>
              <a:buFont typeface="Arial"/>
              <a:buChar char="•"/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Memberikan rekomendasi perbaikan terhadap sistem yang diaudit.</a:t>
            </a:r>
          </a:p>
          <a:p>
            <a:pPr algn="l">
              <a:lnSpc>
                <a:spcPts val="3572"/>
              </a:lnSpc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b. Manfaat</a:t>
            </a:r>
          </a:p>
          <a:p>
            <a:pPr marL="550997" lvl="1" indent="-275499" algn="l">
              <a:lnSpc>
                <a:spcPts val="3572"/>
              </a:lnSpc>
              <a:buFont typeface="Arial"/>
              <a:buChar char="•"/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Meningkatkan keamanan dan integritas data.</a:t>
            </a:r>
          </a:p>
          <a:p>
            <a:pPr marL="550997" lvl="1" indent="-275499" algn="l">
              <a:lnSpc>
                <a:spcPts val="3572"/>
              </a:lnSpc>
              <a:buFont typeface="Arial"/>
              <a:buChar char="•"/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Mengurangi risiko kebocoran atau kegagalan sistem.</a:t>
            </a:r>
          </a:p>
          <a:p>
            <a:pPr marL="550997" lvl="1" indent="-275499" algn="l">
              <a:lnSpc>
                <a:spcPts val="3572"/>
              </a:lnSpc>
              <a:buFont typeface="Arial"/>
              <a:buChar char="•"/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Memastikan kepatuhan terhadap kebijakan dan regulasi (misalnya ISO 27001, GDPR).</a:t>
            </a:r>
          </a:p>
          <a:p>
            <a:pPr marL="550997" lvl="1" indent="-275499" algn="l">
              <a:lnSpc>
                <a:spcPts val="3572"/>
              </a:lnSpc>
              <a:buFont typeface="Arial"/>
              <a:buChar char="•"/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Meningkatkan kepercayaan pengguna dan manajemen terhadap sistem TI.</a:t>
            </a:r>
          </a:p>
          <a:p>
            <a:pPr algn="l">
              <a:lnSpc>
                <a:spcPts val="3572"/>
              </a:lnSpc>
            </a:pPr>
            <a:endParaRPr lang="en-US" sz="2552">
              <a:solidFill>
                <a:srgbClr val="0053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6182578" y="8582145"/>
            <a:ext cx="1511485" cy="1409460"/>
          </a:xfrm>
          <a:custGeom>
            <a:avLst/>
            <a:gdLst/>
            <a:ahLst/>
            <a:cxnLst/>
            <a:rect l="l" t="t" r="r" b="b"/>
            <a:pathLst>
              <a:path w="1511485" h="1409460">
                <a:moveTo>
                  <a:pt x="1511486" y="1409460"/>
                </a:moveTo>
                <a:lnTo>
                  <a:pt x="0" y="1409460"/>
                </a:lnTo>
                <a:lnTo>
                  <a:pt x="0" y="0"/>
                </a:lnTo>
                <a:lnTo>
                  <a:pt x="1511486" y="0"/>
                </a:lnTo>
                <a:lnTo>
                  <a:pt x="1511486" y="14094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3924757" y="0"/>
            <a:ext cx="4363243" cy="5633626"/>
          </a:xfrm>
          <a:custGeom>
            <a:avLst/>
            <a:gdLst/>
            <a:ahLst/>
            <a:cxnLst/>
            <a:rect l="l" t="t" r="r" b="b"/>
            <a:pathLst>
              <a:path w="4363243" h="5633626">
                <a:moveTo>
                  <a:pt x="0" y="5633626"/>
                </a:moveTo>
                <a:lnTo>
                  <a:pt x="4363243" y="5633626"/>
                </a:lnTo>
                <a:lnTo>
                  <a:pt x="4363243" y="0"/>
                </a:lnTo>
                <a:lnTo>
                  <a:pt x="0" y="0"/>
                </a:lnTo>
                <a:lnTo>
                  <a:pt x="0" y="563362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545565" y="723900"/>
            <a:ext cx="6205452" cy="1029996"/>
            <a:chOff x="0" y="0"/>
            <a:chExt cx="1634358" cy="271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4358" cy="271275"/>
            </a:xfrm>
            <a:custGeom>
              <a:avLst/>
              <a:gdLst/>
              <a:ahLst/>
              <a:cxnLst/>
              <a:rect l="l" t="t" r="r" b="b"/>
              <a:pathLst>
                <a:path w="1634358" h="271275">
                  <a:moveTo>
                    <a:pt x="124760" y="0"/>
                  </a:moveTo>
                  <a:lnTo>
                    <a:pt x="1509598" y="0"/>
                  </a:lnTo>
                  <a:cubicBezTo>
                    <a:pt x="1542686" y="0"/>
                    <a:pt x="1574419" y="13144"/>
                    <a:pt x="1597816" y="36541"/>
                  </a:cubicBezTo>
                  <a:cubicBezTo>
                    <a:pt x="1621213" y="59938"/>
                    <a:pt x="1634358" y="91672"/>
                    <a:pt x="1634358" y="124760"/>
                  </a:cubicBezTo>
                  <a:lnTo>
                    <a:pt x="1634358" y="146515"/>
                  </a:lnTo>
                  <a:cubicBezTo>
                    <a:pt x="1634358" y="215418"/>
                    <a:pt x="1578501" y="271275"/>
                    <a:pt x="1509598" y="271275"/>
                  </a:cubicBezTo>
                  <a:lnTo>
                    <a:pt x="124760" y="271275"/>
                  </a:lnTo>
                  <a:cubicBezTo>
                    <a:pt x="55857" y="271275"/>
                    <a:pt x="0" y="215418"/>
                    <a:pt x="0" y="146515"/>
                  </a:cubicBezTo>
                  <a:lnTo>
                    <a:pt x="0" y="124760"/>
                  </a:lnTo>
                  <a:cubicBezTo>
                    <a:pt x="0" y="91672"/>
                    <a:pt x="13144" y="59938"/>
                    <a:pt x="36541" y="36541"/>
                  </a:cubicBezTo>
                  <a:cubicBezTo>
                    <a:pt x="59938" y="13144"/>
                    <a:pt x="91672" y="0"/>
                    <a:pt x="124760" y="0"/>
                  </a:cubicBezTo>
                  <a:close/>
                </a:path>
              </a:pathLst>
            </a:custGeom>
            <a:solidFill>
              <a:srgbClr val="0170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34358" cy="31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16764" y="1056934"/>
            <a:ext cx="536722" cy="358140"/>
          </a:xfrm>
          <a:custGeom>
            <a:avLst/>
            <a:gdLst/>
            <a:ahLst/>
            <a:cxnLst/>
            <a:rect l="l" t="t" r="r" b="b"/>
            <a:pathLst>
              <a:path w="536722" h="358140">
                <a:moveTo>
                  <a:pt x="0" y="0"/>
                </a:moveTo>
                <a:lnTo>
                  <a:pt x="536722" y="0"/>
                </a:lnTo>
                <a:lnTo>
                  <a:pt x="536722" y="358140"/>
                </a:lnTo>
                <a:lnTo>
                  <a:pt x="0" y="3581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0" y="7385165"/>
            <a:ext cx="2247471" cy="2901835"/>
          </a:xfrm>
          <a:custGeom>
            <a:avLst/>
            <a:gdLst/>
            <a:ahLst/>
            <a:cxnLst/>
            <a:rect l="l" t="t" r="r" b="b"/>
            <a:pathLst>
              <a:path w="2247471" h="2901835">
                <a:moveTo>
                  <a:pt x="2247471" y="0"/>
                </a:moveTo>
                <a:lnTo>
                  <a:pt x="0" y="0"/>
                </a:lnTo>
                <a:lnTo>
                  <a:pt x="0" y="2901835"/>
                </a:lnTo>
                <a:lnTo>
                  <a:pt x="2247471" y="2901835"/>
                </a:lnTo>
                <a:lnTo>
                  <a:pt x="224747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445370" y="174110"/>
            <a:ext cx="1498971" cy="2135326"/>
          </a:xfrm>
          <a:custGeom>
            <a:avLst/>
            <a:gdLst/>
            <a:ahLst/>
            <a:cxnLst/>
            <a:rect l="l" t="t" r="r" b="b"/>
            <a:pathLst>
              <a:path w="1498971" h="2135326">
                <a:moveTo>
                  <a:pt x="0" y="0"/>
                </a:moveTo>
                <a:lnTo>
                  <a:pt x="1498970" y="0"/>
                </a:lnTo>
                <a:lnTo>
                  <a:pt x="1498970" y="2135326"/>
                </a:lnTo>
                <a:lnTo>
                  <a:pt x="0" y="21353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284026" y="9105900"/>
            <a:ext cx="910829" cy="6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</a:pPr>
            <a:r>
              <a:rPr lang="en-US" sz="3697">
                <a:solidFill>
                  <a:srgbClr val="CFC5C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07681" y="1015096"/>
            <a:ext cx="3952205" cy="405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UNIVERSITAS JAYABAYA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72F399-41F1-3DBC-3FC0-46D11417B8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6483" y="2211722"/>
            <a:ext cx="7058319" cy="47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7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6182578" y="8582145"/>
            <a:ext cx="1511485" cy="1409460"/>
          </a:xfrm>
          <a:custGeom>
            <a:avLst/>
            <a:gdLst/>
            <a:ahLst/>
            <a:cxnLst/>
            <a:rect l="l" t="t" r="r" b="b"/>
            <a:pathLst>
              <a:path w="1511485" h="1409460">
                <a:moveTo>
                  <a:pt x="1511486" y="1409460"/>
                </a:moveTo>
                <a:lnTo>
                  <a:pt x="0" y="1409460"/>
                </a:lnTo>
                <a:lnTo>
                  <a:pt x="0" y="0"/>
                </a:lnTo>
                <a:lnTo>
                  <a:pt x="1511486" y="0"/>
                </a:lnTo>
                <a:lnTo>
                  <a:pt x="1511486" y="14094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3924757" y="0"/>
            <a:ext cx="4363243" cy="5633626"/>
          </a:xfrm>
          <a:custGeom>
            <a:avLst/>
            <a:gdLst/>
            <a:ahLst/>
            <a:cxnLst/>
            <a:rect l="l" t="t" r="r" b="b"/>
            <a:pathLst>
              <a:path w="4363243" h="5633626">
                <a:moveTo>
                  <a:pt x="0" y="5633626"/>
                </a:moveTo>
                <a:lnTo>
                  <a:pt x="4363243" y="5633626"/>
                </a:lnTo>
                <a:lnTo>
                  <a:pt x="4363243" y="0"/>
                </a:lnTo>
                <a:lnTo>
                  <a:pt x="0" y="0"/>
                </a:lnTo>
                <a:lnTo>
                  <a:pt x="0" y="563362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545565" y="723900"/>
            <a:ext cx="6205452" cy="1029996"/>
            <a:chOff x="0" y="0"/>
            <a:chExt cx="1634358" cy="271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4358" cy="271275"/>
            </a:xfrm>
            <a:custGeom>
              <a:avLst/>
              <a:gdLst/>
              <a:ahLst/>
              <a:cxnLst/>
              <a:rect l="l" t="t" r="r" b="b"/>
              <a:pathLst>
                <a:path w="1634358" h="271275">
                  <a:moveTo>
                    <a:pt x="124760" y="0"/>
                  </a:moveTo>
                  <a:lnTo>
                    <a:pt x="1509598" y="0"/>
                  </a:lnTo>
                  <a:cubicBezTo>
                    <a:pt x="1542686" y="0"/>
                    <a:pt x="1574419" y="13144"/>
                    <a:pt x="1597816" y="36541"/>
                  </a:cubicBezTo>
                  <a:cubicBezTo>
                    <a:pt x="1621213" y="59938"/>
                    <a:pt x="1634358" y="91672"/>
                    <a:pt x="1634358" y="124760"/>
                  </a:cubicBezTo>
                  <a:lnTo>
                    <a:pt x="1634358" y="146515"/>
                  </a:lnTo>
                  <a:cubicBezTo>
                    <a:pt x="1634358" y="215418"/>
                    <a:pt x="1578501" y="271275"/>
                    <a:pt x="1509598" y="271275"/>
                  </a:cubicBezTo>
                  <a:lnTo>
                    <a:pt x="124760" y="271275"/>
                  </a:lnTo>
                  <a:cubicBezTo>
                    <a:pt x="55857" y="271275"/>
                    <a:pt x="0" y="215418"/>
                    <a:pt x="0" y="146515"/>
                  </a:cubicBezTo>
                  <a:lnTo>
                    <a:pt x="0" y="124760"/>
                  </a:lnTo>
                  <a:cubicBezTo>
                    <a:pt x="0" y="91672"/>
                    <a:pt x="13144" y="59938"/>
                    <a:pt x="36541" y="36541"/>
                  </a:cubicBezTo>
                  <a:cubicBezTo>
                    <a:pt x="59938" y="13144"/>
                    <a:pt x="91672" y="0"/>
                    <a:pt x="124760" y="0"/>
                  </a:cubicBezTo>
                  <a:close/>
                </a:path>
              </a:pathLst>
            </a:custGeom>
            <a:solidFill>
              <a:srgbClr val="0170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34358" cy="31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16764" y="1056934"/>
            <a:ext cx="536722" cy="358140"/>
          </a:xfrm>
          <a:custGeom>
            <a:avLst/>
            <a:gdLst/>
            <a:ahLst/>
            <a:cxnLst/>
            <a:rect l="l" t="t" r="r" b="b"/>
            <a:pathLst>
              <a:path w="536722" h="358140">
                <a:moveTo>
                  <a:pt x="0" y="0"/>
                </a:moveTo>
                <a:lnTo>
                  <a:pt x="536722" y="0"/>
                </a:lnTo>
                <a:lnTo>
                  <a:pt x="536722" y="358140"/>
                </a:lnTo>
                <a:lnTo>
                  <a:pt x="0" y="3581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284026" y="9105900"/>
            <a:ext cx="910829" cy="626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</a:pPr>
            <a:r>
              <a:rPr lang="en-US" sz="3697">
                <a:solidFill>
                  <a:srgbClr val="CFC5C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07681" y="1015096"/>
            <a:ext cx="3952205" cy="405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UNIVERSITAS JAYABAYA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8321" y="1983675"/>
            <a:ext cx="15615705" cy="83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25"/>
              </a:lnSpc>
            </a:pPr>
            <a:r>
              <a:rPr lang="en-US" sz="5300">
                <a:solidFill>
                  <a:srgbClr val="16BEC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PENDAHULUAN AUDIT SISTEM INFORMASI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2786" y="4148185"/>
            <a:ext cx="8027236" cy="62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3999">
                <a:solidFill>
                  <a:srgbClr val="0053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Pengertian Dan definisi Audit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2786" y="4906570"/>
            <a:ext cx="14989614" cy="188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Audit adalah suatu proses sistematis untuk memperoleh dan mengevaluasi bukti secara objektif mengenai pernyataan-pernyataan kegiatan ekonomi, guna menentukan tingkat kesesuaian antara pernyataan tersebut dengan kriteria yang telah ditetapkan, serta mengkomunikasikan hasilnya kepada pihak yang berkepentingan.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2786" y="6964800"/>
            <a:ext cx="13641055" cy="140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Menurut Arens et al. (2019), audit merupakan proses pengumpulan dan evaluasi bukti tentang informasi untuk menentukan dan melaporkan tingkat kesesuaian antara informasi tersebut dan kriteria yang telah ditetapkan.</a:t>
            </a:r>
          </a:p>
        </p:txBody>
      </p:sp>
      <p:sp>
        <p:nvSpPr>
          <p:cNvPr id="15" name="Freeform 15"/>
          <p:cNvSpPr/>
          <p:nvPr/>
        </p:nvSpPr>
        <p:spPr>
          <a:xfrm flipH="1">
            <a:off x="0" y="7385165"/>
            <a:ext cx="2247471" cy="2901835"/>
          </a:xfrm>
          <a:custGeom>
            <a:avLst/>
            <a:gdLst/>
            <a:ahLst/>
            <a:cxnLst/>
            <a:rect l="l" t="t" r="r" b="b"/>
            <a:pathLst>
              <a:path w="2247471" h="2901835">
                <a:moveTo>
                  <a:pt x="2247471" y="0"/>
                </a:moveTo>
                <a:lnTo>
                  <a:pt x="0" y="0"/>
                </a:lnTo>
                <a:lnTo>
                  <a:pt x="0" y="2901835"/>
                </a:lnTo>
                <a:lnTo>
                  <a:pt x="2247471" y="2901835"/>
                </a:lnTo>
                <a:lnTo>
                  <a:pt x="224747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445370" y="174110"/>
            <a:ext cx="1498971" cy="2135326"/>
          </a:xfrm>
          <a:custGeom>
            <a:avLst/>
            <a:gdLst/>
            <a:ahLst/>
            <a:cxnLst/>
            <a:rect l="l" t="t" r="r" b="b"/>
            <a:pathLst>
              <a:path w="1498971" h="2135326">
                <a:moveTo>
                  <a:pt x="0" y="0"/>
                </a:moveTo>
                <a:lnTo>
                  <a:pt x="1498970" y="0"/>
                </a:lnTo>
                <a:lnTo>
                  <a:pt x="1498970" y="2135326"/>
                </a:lnTo>
                <a:lnTo>
                  <a:pt x="0" y="21353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6182578" y="8582145"/>
            <a:ext cx="1511485" cy="1409460"/>
          </a:xfrm>
          <a:custGeom>
            <a:avLst/>
            <a:gdLst/>
            <a:ahLst/>
            <a:cxnLst/>
            <a:rect l="l" t="t" r="r" b="b"/>
            <a:pathLst>
              <a:path w="1511485" h="1409460">
                <a:moveTo>
                  <a:pt x="1511486" y="1409460"/>
                </a:moveTo>
                <a:lnTo>
                  <a:pt x="0" y="1409460"/>
                </a:lnTo>
                <a:lnTo>
                  <a:pt x="0" y="0"/>
                </a:lnTo>
                <a:lnTo>
                  <a:pt x="1511486" y="0"/>
                </a:lnTo>
                <a:lnTo>
                  <a:pt x="1511486" y="14094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3924757" y="0"/>
            <a:ext cx="4363243" cy="5633626"/>
          </a:xfrm>
          <a:custGeom>
            <a:avLst/>
            <a:gdLst/>
            <a:ahLst/>
            <a:cxnLst/>
            <a:rect l="l" t="t" r="r" b="b"/>
            <a:pathLst>
              <a:path w="4363243" h="5633626">
                <a:moveTo>
                  <a:pt x="0" y="5633626"/>
                </a:moveTo>
                <a:lnTo>
                  <a:pt x="4363243" y="5633626"/>
                </a:lnTo>
                <a:lnTo>
                  <a:pt x="4363243" y="0"/>
                </a:lnTo>
                <a:lnTo>
                  <a:pt x="0" y="0"/>
                </a:lnTo>
                <a:lnTo>
                  <a:pt x="0" y="563362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545565" y="723900"/>
            <a:ext cx="6205452" cy="1029996"/>
            <a:chOff x="0" y="0"/>
            <a:chExt cx="1634358" cy="271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4358" cy="271275"/>
            </a:xfrm>
            <a:custGeom>
              <a:avLst/>
              <a:gdLst/>
              <a:ahLst/>
              <a:cxnLst/>
              <a:rect l="l" t="t" r="r" b="b"/>
              <a:pathLst>
                <a:path w="1634358" h="271275">
                  <a:moveTo>
                    <a:pt x="124760" y="0"/>
                  </a:moveTo>
                  <a:lnTo>
                    <a:pt x="1509598" y="0"/>
                  </a:lnTo>
                  <a:cubicBezTo>
                    <a:pt x="1542686" y="0"/>
                    <a:pt x="1574419" y="13144"/>
                    <a:pt x="1597816" y="36541"/>
                  </a:cubicBezTo>
                  <a:cubicBezTo>
                    <a:pt x="1621213" y="59938"/>
                    <a:pt x="1634358" y="91672"/>
                    <a:pt x="1634358" y="124760"/>
                  </a:cubicBezTo>
                  <a:lnTo>
                    <a:pt x="1634358" y="146515"/>
                  </a:lnTo>
                  <a:cubicBezTo>
                    <a:pt x="1634358" y="215418"/>
                    <a:pt x="1578501" y="271275"/>
                    <a:pt x="1509598" y="271275"/>
                  </a:cubicBezTo>
                  <a:lnTo>
                    <a:pt x="124760" y="271275"/>
                  </a:lnTo>
                  <a:cubicBezTo>
                    <a:pt x="55857" y="271275"/>
                    <a:pt x="0" y="215418"/>
                    <a:pt x="0" y="146515"/>
                  </a:cubicBezTo>
                  <a:lnTo>
                    <a:pt x="0" y="124760"/>
                  </a:lnTo>
                  <a:cubicBezTo>
                    <a:pt x="0" y="91672"/>
                    <a:pt x="13144" y="59938"/>
                    <a:pt x="36541" y="36541"/>
                  </a:cubicBezTo>
                  <a:cubicBezTo>
                    <a:pt x="59938" y="13144"/>
                    <a:pt x="91672" y="0"/>
                    <a:pt x="124760" y="0"/>
                  </a:cubicBezTo>
                  <a:close/>
                </a:path>
              </a:pathLst>
            </a:custGeom>
            <a:solidFill>
              <a:srgbClr val="0170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34358" cy="31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16764" y="1056934"/>
            <a:ext cx="536722" cy="358140"/>
          </a:xfrm>
          <a:custGeom>
            <a:avLst/>
            <a:gdLst/>
            <a:ahLst/>
            <a:cxnLst/>
            <a:rect l="l" t="t" r="r" b="b"/>
            <a:pathLst>
              <a:path w="536722" h="358140">
                <a:moveTo>
                  <a:pt x="0" y="0"/>
                </a:moveTo>
                <a:lnTo>
                  <a:pt x="536722" y="0"/>
                </a:lnTo>
                <a:lnTo>
                  <a:pt x="536722" y="358140"/>
                </a:lnTo>
                <a:lnTo>
                  <a:pt x="0" y="3581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284026" y="9105900"/>
            <a:ext cx="910829" cy="6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</a:pPr>
            <a:r>
              <a:rPr lang="en-US" sz="3697">
                <a:solidFill>
                  <a:srgbClr val="CFC5C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07681" y="1015096"/>
            <a:ext cx="3952205" cy="405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UNIVERSITAS JAYABAYA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194477"/>
            <a:ext cx="8027236" cy="62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3999">
                <a:solidFill>
                  <a:srgbClr val="0053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b. Tujuan Audit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2786" y="3226388"/>
            <a:ext cx="14499592" cy="4127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6"/>
              </a:lnSpc>
            </a:pP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Tujuan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utama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audit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adalah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memberikan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jaminan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(assurance)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terhadap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keandalan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sistem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dan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informasi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yang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dihasilkan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oleh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suatu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organisasi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Dalam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konteks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Audit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Sistem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Informasi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(Audit SI),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tujuannya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mencakup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  <a:p>
            <a:pPr marL="563874" lvl="1" indent="-281937" algn="l">
              <a:lnSpc>
                <a:spcPts val="3656"/>
              </a:lnSpc>
              <a:buFont typeface="Arial"/>
              <a:buChar char="•"/>
            </a:pP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Menilai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efektivitas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efisiensi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dan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keamanan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sistem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informasi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563874" lvl="1" indent="-281937" algn="l">
              <a:lnSpc>
                <a:spcPts val="3656"/>
              </a:lnSpc>
              <a:buFont typeface="Arial"/>
              <a:buChar char="•"/>
            </a:pP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Memastikan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sistem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informasi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mendukung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tujuan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bisnis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organisasi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563874" lvl="1" indent="-281937" algn="l">
              <a:lnSpc>
                <a:spcPts val="3656"/>
              </a:lnSpc>
              <a:buFont typeface="Arial"/>
              <a:buChar char="•"/>
            </a:pP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Menilai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tingkat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kepatuhan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terhadap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kebijakan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prosedur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dan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regulasi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yang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berlaku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563874" lvl="1" indent="-281937" algn="l">
              <a:lnSpc>
                <a:spcPts val="3656"/>
              </a:lnSpc>
              <a:buFont typeface="Arial"/>
              <a:buChar char="•"/>
            </a:pP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Mengidentifikasi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risiko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dan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kelemahan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dalam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pengelolaan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sistem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11" dirty="0" err="1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informasi</a:t>
            </a:r>
            <a:r>
              <a:rPr lang="en-US" sz="2611" dirty="0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algn="l">
              <a:lnSpc>
                <a:spcPts val="3656"/>
              </a:lnSpc>
            </a:pPr>
            <a:endParaRPr lang="en-US" sz="2611" dirty="0">
              <a:solidFill>
                <a:srgbClr val="0053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3656"/>
              </a:lnSpc>
            </a:pPr>
            <a:endParaRPr lang="en-US" sz="2611" dirty="0">
              <a:solidFill>
                <a:srgbClr val="0053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Freeform 13"/>
          <p:cNvSpPr/>
          <p:nvPr/>
        </p:nvSpPr>
        <p:spPr>
          <a:xfrm flipH="1">
            <a:off x="0" y="7385165"/>
            <a:ext cx="2247471" cy="2901835"/>
          </a:xfrm>
          <a:custGeom>
            <a:avLst/>
            <a:gdLst/>
            <a:ahLst/>
            <a:cxnLst/>
            <a:rect l="l" t="t" r="r" b="b"/>
            <a:pathLst>
              <a:path w="2247471" h="2901835">
                <a:moveTo>
                  <a:pt x="2247471" y="0"/>
                </a:moveTo>
                <a:lnTo>
                  <a:pt x="0" y="0"/>
                </a:lnTo>
                <a:lnTo>
                  <a:pt x="0" y="2901835"/>
                </a:lnTo>
                <a:lnTo>
                  <a:pt x="2247471" y="2901835"/>
                </a:lnTo>
                <a:lnTo>
                  <a:pt x="224747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445370" y="174110"/>
            <a:ext cx="1498971" cy="2135326"/>
          </a:xfrm>
          <a:custGeom>
            <a:avLst/>
            <a:gdLst/>
            <a:ahLst/>
            <a:cxnLst/>
            <a:rect l="l" t="t" r="r" b="b"/>
            <a:pathLst>
              <a:path w="1498971" h="2135326">
                <a:moveTo>
                  <a:pt x="0" y="0"/>
                </a:moveTo>
                <a:lnTo>
                  <a:pt x="1498970" y="0"/>
                </a:lnTo>
                <a:lnTo>
                  <a:pt x="1498970" y="2135326"/>
                </a:lnTo>
                <a:lnTo>
                  <a:pt x="0" y="21353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6182578" y="8582145"/>
            <a:ext cx="1511485" cy="1409460"/>
          </a:xfrm>
          <a:custGeom>
            <a:avLst/>
            <a:gdLst/>
            <a:ahLst/>
            <a:cxnLst/>
            <a:rect l="l" t="t" r="r" b="b"/>
            <a:pathLst>
              <a:path w="1511485" h="1409460">
                <a:moveTo>
                  <a:pt x="1511486" y="1409460"/>
                </a:moveTo>
                <a:lnTo>
                  <a:pt x="0" y="1409460"/>
                </a:lnTo>
                <a:lnTo>
                  <a:pt x="0" y="0"/>
                </a:lnTo>
                <a:lnTo>
                  <a:pt x="1511486" y="0"/>
                </a:lnTo>
                <a:lnTo>
                  <a:pt x="1511486" y="14094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3924757" y="0"/>
            <a:ext cx="4363243" cy="5633626"/>
          </a:xfrm>
          <a:custGeom>
            <a:avLst/>
            <a:gdLst/>
            <a:ahLst/>
            <a:cxnLst/>
            <a:rect l="l" t="t" r="r" b="b"/>
            <a:pathLst>
              <a:path w="4363243" h="5633626">
                <a:moveTo>
                  <a:pt x="0" y="5633626"/>
                </a:moveTo>
                <a:lnTo>
                  <a:pt x="4363243" y="5633626"/>
                </a:lnTo>
                <a:lnTo>
                  <a:pt x="4363243" y="0"/>
                </a:lnTo>
                <a:lnTo>
                  <a:pt x="0" y="0"/>
                </a:lnTo>
                <a:lnTo>
                  <a:pt x="0" y="563362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545565" y="723900"/>
            <a:ext cx="6205452" cy="1029996"/>
            <a:chOff x="0" y="0"/>
            <a:chExt cx="1634358" cy="271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4358" cy="271275"/>
            </a:xfrm>
            <a:custGeom>
              <a:avLst/>
              <a:gdLst/>
              <a:ahLst/>
              <a:cxnLst/>
              <a:rect l="l" t="t" r="r" b="b"/>
              <a:pathLst>
                <a:path w="1634358" h="271275">
                  <a:moveTo>
                    <a:pt x="124760" y="0"/>
                  </a:moveTo>
                  <a:lnTo>
                    <a:pt x="1509598" y="0"/>
                  </a:lnTo>
                  <a:cubicBezTo>
                    <a:pt x="1542686" y="0"/>
                    <a:pt x="1574419" y="13144"/>
                    <a:pt x="1597816" y="36541"/>
                  </a:cubicBezTo>
                  <a:cubicBezTo>
                    <a:pt x="1621213" y="59938"/>
                    <a:pt x="1634358" y="91672"/>
                    <a:pt x="1634358" y="124760"/>
                  </a:cubicBezTo>
                  <a:lnTo>
                    <a:pt x="1634358" y="146515"/>
                  </a:lnTo>
                  <a:cubicBezTo>
                    <a:pt x="1634358" y="215418"/>
                    <a:pt x="1578501" y="271275"/>
                    <a:pt x="1509598" y="271275"/>
                  </a:cubicBezTo>
                  <a:lnTo>
                    <a:pt x="124760" y="271275"/>
                  </a:lnTo>
                  <a:cubicBezTo>
                    <a:pt x="55857" y="271275"/>
                    <a:pt x="0" y="215418"/>
                    <a:pt x="0" y="146515"/>
                  </a:cubicBezTo>
                  <a:lnTo>
                    <a:pt x="0" y="124760"/>
                  </a:lnTo>
                  <a:cubicBezTo>
                    <a:pt x="0" y="91672"/>
                    <a:pt x="13144" y="59938"/>
                    <a:pt x="36541" y="36541"/>
                  </a:cubicBezTo>
                  <a:cubicBezTo>
                    <a:pt x="59938" y="13144"/>
                    <a:pt x="91672" y="0"/>
                    <a:pt x="124760" y="0"/>
                  </a:cubicBezTo>
                  <a:close/>
                </a:path>
              </a:pathLst>
            </a:custGeom>
            <a:solidFill>
              <a:srgbClr val="0170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34358" cy="31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16764" y="1056934"/>
            <a:ext cx="536722" cy="358140"/>
          </a:xfrm>
          <a:custGeom>
            <a:avLst/>
            <a:gdLst/>
            <a:ahLst/>
            <a:cxnLst/>
            <a:rect l="l" t="t" r="r" b="b"/>
            <a:pathLst>
              <a:path w="536722" h="358140">
                <a:moveTo>
                  <a:pt x="0" y="0"/>
                </a:moveTo>
                <a:lnTo>
                  <a:pt x="536722" y="0"/>
                </a:lnTo>
                <a:lnTo>
                  <a:pt x="536722" y="358140"/>
                </a:lnTo>
                <a:lnTo>
                  <a:pt x="0" y="3581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85125" y="3119289"/>
            <a:ext cx="12300835" cy="5462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1"/>
              </a:lnSpc>
            </a:pPr>
            <a:r>
              <a:rPr lang="en-US" sz="2215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a. Definisi Auditor</a:t>
            </a:r>
          </a:p>
          <a:p>
            <a:pPr algn="l">
              <a:lnSpc>
                <a:spcPts val="3101"/>
              </a:lnSpc>
            </a:pPr>
            <a:r>
              <a:rPr lang="en-US" sz="2215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Auditor adalah individu atau tim yang memiliki kompetensi profesional untuk melakukan audit secara independen dan objektif, dengan tujuan memberikan opini atau rekomendasi berdasarkan hasil pemeriksaan.</a:t>
            </a:r>
          </a:p>
          <a:p>
            <a:pPr algn="l">
              <a:lnSpc>
                <a:spcPts val="3101"/>
              </a:lnSpc>
            </a:pPr>
            <a:r>
              <a:rPr lang="en-US" sz="2215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Menurut Boynton dan Johnson (2006), auditor adalah seseorang yang memiliki keahlian dan independensi dalam melakukan pemeriksaan terhadap laporan, catatan, dan sistem untuk menilai kebenaran dan keandalan informasi.</a:t>
            </a:r>
          </a:p>
          <a:p>
            <a:pPr algn="l">
              <a:lnSpc>
                <a:spcPts val="3101"/>
              </a:lnSpc>
            </a:pPr>
            <a:r>
              <a:rPr lang="en-US" sz="2215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Jenis Auditor</a:t>
            </a:r>
          </a:p>
          <a:p>
            <a:pPr marL="478366" lvl="1" indent="-239183" algn="l">
              <a:lnSpc>
                <a:spcPts val="3101"/>
              </a:lnSpc>
              <a:buAutoNum type="arabicPeriod"/>
            </a:pPr>
            <a:r>
              <a:rPr lang="en-US" sz="2215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Auditor Internal</a:t>
            </a:r>
          </a:p>
          <a:p>
            <a:pPr marL="956733" lvl="2" indent="-318911" algn="l">
              <a:lnSpc>
                <a:spcPts val="3101"/>
              </a:lnSpc>
              <a:buFont typeface="Arial"/>
              <a:buChar char="⚬"/>
            </a:pPr>
            <a:r>
              <a:rPr lang="en-US" sz="2215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Berasal dari dalam organisasi.</a:t>
            </a:r>
          </a:p>
          <a:p>
            <a:pPr marL="956733" lvl="2" indent="-318911" algn="l">
              <a:lnSpc>
                <a:spcPts val="3101"/>
              </a:lnSpc>
              <a:buFont typeface="Arial"/>
              <a:buChar char="⚬"/>
            </a:pPr>
            <a:r>
              <a:rPr lang="en-US" sz="2215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Fokus pada peningkatan efektivitas pengendalian internal dan efisiensi operasional.</a:t>
            </a:r>
          </a:p>
          <a:p>
            <a:pPr algn="l">
              <a:lnSpc>
                <a:spcPts val="3101"/>
              </a:lnSpc>
            </a:pPr>
            <a:endParaRPr lang="en-US" sz="2215">
              <a:solidFill>
                <a:srgbClr val="0053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3101"/>
              </a:lnSpc>
            </a:pPr>
            <a:endParaRPr lang="en-US" sz="2215">
              <a:solidFill>
                <a:srgbClr val="0053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3101"/>
              </a:lnSpc>
            </a:pPr>
            <a:endParaRPr lang="en-US" sz="2215">
              <a:solidFill>
                <a:srgbClr val="0053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0" y="7385165"/>
            <a:ext cx="2247471" cy="2901835"/>
          </a:xfrm>
          <a:custGeom>
            <a:avLst/>
            <a:gdLst/>
            <a:ahLst/>
            <a:cxnLst/>
            <a:rect l="l" t="t" r="r" b="b"/>
            <a:pathLst>
              <a:path w="2247471" h="2901835">
                <a:moveTo>
                  <a:pt x="2247471" y="0"/>
                </a:moveTo>
                <a:lnTo>
                  <a:pt x="0" y="0"/>
                </a:lnTo>
                <a:lnTo>
                  <a:pt x="0" y="2901835"/>
                </a:lnTo>
                <a:lnTo>
                  <a:pt x="2247471" y="2901835"/>
                </a:lnTo>
                <a:lnTo>
                  <a:pt x="224747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284026" y="9105900"/>
            <a:ext cx="910829" cy="6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</a:pPr>
            <a:r>
              <a:rPr lang="en-US" sz="3697">
                <a:solidFill>
                  <a:srgbClr val="CFC5C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07681" y="1015096"/>
            <a:ext cx="3952205" cy="405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UNIVERSITAS JAYABAYA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194477"/>
            <a:ext cx="8027236" cy="62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3999">
                <a:solidFill>
                  <a:srgbClr val="0053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Jenis Auditor</a:t>
            </a:r>
          </a:p>
        </p:txBody>
      </p:sp>
      <p:sp>
        <p:nvSpPr>
          <p:cNvPr id="14" name="Freeform 14"/>
          <p:cNvSpPr/>
          <p:nvPr/>
        </p:nvSpPr>
        <p:spPr>
          <a:xfrm>
            <a:off x="16445370" y="174110"/>
            <a:ext cx="1498971" cy="2135326"/>
          </a:xfrm>
          <a:custGeom>
            <a:avLst/>
            <a:gdLst/>
            <a:ahLst/>
            <a:cxnLst/>
            <a:rect l="l" t="t" r="r" b="b"/>
            <a:pathLst>
              <a:path w="1498971" h="2135326">
                <a:moveTo>
                  <a:pt x="0" y="0"/>
                </a:moveTo>
                <a:lnTo>
                  <a:pt x="1498970" y="0"/>
                </a:lnTo>
                <a:lnTo>
                  <a:pt x="1498970" y="2135326"/>
                </a:lnTo>
                <a:lnTo>
                  <a:pt x="0" y="21353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6182578" y="8582145"/>
            <a:ext cx="1511485" cy="1409460"/>
          </a:xfrm>
          <a:custGeom>
            <a:avLst/>
            <a:gdLst/>
            <a:ahLst/>
            <a:cxnLst/>
            <a:rect l="l" t="t" r="r" b="b"/>
            <a:pathLst>
              <a:path w="1511485" h="1409460">
                <a:moveTo>
                  <a:pt x="1511486" y="1409460"/>
                </a:moveTo>
                <a:lnTo>
                  <a:pt x="0" y="1409460"/>
                </a:lnTo>
                <a:lnTo>
                  <a:pt x="0" y="0"/>
                </a:lnTo>
                <a:lnTo>
                  <a:pt x="1511486" y="0"/>
                </a:lnTo>
                <a:lnTo>
                  <a:pt x="1511486" y="14094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3924757" y="0"/>
            <a:ext cx="4363243" cy="5633626"/>
          </a:xfrm>
          <a:custGeom>
            <a:avLst/>
            <a:gdLst/>
            <a:ahLst/>
            <a:cxnLst/>
            <a:rect l="l" t="t" r="r" b="b"/>
            <a:pathLst>
              <a:path w="4363243" h="5633626">
                <a:moveTo>
                  <a:pt x="0" y="5633626"/>
                </a:moveTo>
                <a:lnTo>
                  <a:pt x="4363243" y="5633626"/>
                </a:lnTo>
                <a:lnTo>
                  <a:pt x="4363243" y="0"/>
                </a:lnTo>
                <a:lnTo>
                  <a:pt x="0" y="0"/>
                </a:lnTo>
                <a:lnTo>
                  <a:pt x="0" y="563362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545565" y="723900"/>
            <a:ext cx="6205452" cy="1029996"/>
            <a:chOff x="0" y="0"/>
            <a:chExt cx="1634358" cy="271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4358" cy="271275"/>
            </a:xfrm>
            <a:custGeom>
              <a:avLst/>
              <a:gdLst/>
              <a:ahLst/>
              <a:cxnLst/>
              <a:rect l="l" t="t" r="r" b="b"/>
              <a:pathLst>
                <a:path w="1634358" h="271275">
                  <a:moveTo>
                    <a:pt x="124760" y="0"/>
                  </a:moveTo>
                  <a:lnTo>
                    <a:pt x="1509598" y="0"/>
                  </a:lnTo>
                  <a:cubicBezTo>
                    <a:pt x="1542686" y="0"/>
                    <a:pt x="1574419" y="13144"/>
                    <a:pt x="1597816" y="36541"/>
                  </a:cubicBezTo>
                  <a:cubicBezTo>
                    <a:pt x="1621213" y="59938"/>
                    <a:pt x="1634358" y="91672"/>
                    <a:pt x="1634358" y="124760"/>
                  </a:cubicBezTo>
                  <a:lnTo>
                    <a:pt x="1634358" y="146515"/>
                  </a:lnTo>
                  <a:cubicBezTo>
                    <a:pt x="1634358" y="215418"/>
                    <a:pt x="1578501" y="271275"/>
                    <a:pt x="1509598" y="271275"/>
                  </a:cubicBezTo>
                  <a:lnTo>
                    <a:pt x="124760" y="271275"/>
                  </a:lnTo>
                  <a:cubicBezTo>
                    <a:pt x="55857" y="271275"/>
                    <a:pt x="0" y="215418"/>
                    <a:pt x="0" y="146515"/>
                  </a:cubicBezTo>
                  <a:lnTo>
                    <a:pt x="0" y="124760"/>
                  </a:lnTo>
                  <a:cubicBezTo>
                    <a:pt x="0" y="91672"/>
                    <a:pt x="13144" y="59938"/>
                    <a:pt x="36541" y="36541"/>
                  </a:cubicBezTo>
                  <a:cubicBezTo>
                    <a:pt x="59938" y="13144"/>
                    <a:pt x="91672" y="0"/>
                    <a:pt x="124760" y="0"/>
                  </a:cubicBezTo>
                  <a:close/>
                </a:path>
              </a:pathLst>
            </a:custGeom>
            <a:solidFill>
              <a:srgbClr val="0170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34358" cy="31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16764" y="1056934"/>
            <a:ext cx="536722" cy="358140"/>
          </a:xfrm>
          <a:custGeom>
            <a:avLst/>
            <a:gdLst/>
            <a:ahLst/>
            <a:cxnLst/>
            <a:rect l="l" t="t" r="r" b="b"/>
            <a:pathLst>
              <a:path w="536722" h="358140">
                <a:moveTo>
                  <a:pt x="0" y="0"/>
                </a:moveTo>
                <a:lnTo>
                  <a:pt x="536722" y="0"/>
                </a:lnTo>
                <a:lnTo>
                  <a:pt x="536722" y="358140"/>
                </a:lnTo>
                <a:lnTo>
                  <a:pt x="0" y="3581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85125" y="3119289"/>
            <a:ext cx="12300835" cy="350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1"/>
              </a:lnSpc>
            </a:pPr>
            <a:r>
              <a:rPr lang="en-US" sz="2215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Auditor Eksternal</a:t>
            </a:r>
          </a:p>
          <a:p>
            <a:pPr marL="478366" lvl="1" indent="-239183" algn="l">
              <a:lnSpc>
                <a:spcPts val="3101"/>
              </a:lnSpc>
              <a:buFont typeface="Arial"/>
              <a:buChar char="•"/>
            </a:pPr>
            <a:r>
              <a:rPr lang="en-US" sz="2215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Pihak independen dari luar organisasi.</a:t>
            </a:r>
          </a:p>
          <a:p>
            <a:pPr marL="478366" lvl="1" indent="-239183" algn="l">
              <a:lnSpc>
                <a:spcPts val="3101"/>
              </a:lnSpc>
              <a:buFont typeface="Arial"/>
              <a:buChar char="•"/>
            </a:pPr>
            <a:r>
              <a:rPr lang="en-US" sz="2215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Bertugas menilai keandalan laporan keuangan dan sistem informasi perusahaan.</a:t>
            </a:r>
          </a:p>
          <a:p>
            <a:pPr marL="478366" lvl="1" indent="-239183" algn="l">
              <a:lnSpc>
                <a:spcPts val="3101"/>
              </a:lnSpc>
              <a:buFont typeface="Arial"/>
              <a:buChar char="•"/>
            </a:pPr>
            <a:r>
              <a:rPr lang="en-US" sz="2215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Auditor Sistem Informasi (IT Auditor)</a:t>
            </a:r>
          </a:p>
          <a:p>
            <a:pPr algn="l">
              <a:lnSpc>
                <a:spcPts val="3101"/>
              </a:lnSpc>
            </a:pPr>
            <a:r>
              <a:rPr lang="en-US" sz="2215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 Auditor yang memiliki kompetensi dalam bidang teknologi informasi.</a:t>
            </a:r>
          </a:p>
          <a:p>
            <a:pPr marL="478366" lvl="1" indent="-239183" algn="l">
              <a:lnSpc>
                <a:spcPts val="3101"/>
              </a:lnSpc>
              <a:buFont typeface="Arial"/>
              <a:buChar char="•"/>
            </a:pPr>
            <a:r>
              <a:rPr lang="en-US" sz="2215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Memeriksa keamanan, keandalan, integritas data, serta kepatuhan sistem terhadap standar seperti COBIT, ISO/IEC 27001, dan ITIL.</a:t>
            </a:r>
          </a:p>
          <a:p>
            <a:pPr marL="478366" lvl="1" indent="-239183" algn="l">
              <a:lnSpc>
                <a:spcPts val="3101"/>
              </a:lnSpc>
              <a:buFont typeface="Arial"/>
              <a:buChar char="•"/>
            </a:pPr>
            <a:endParaRPr lang="en-US" sz="2215">
              <a:solidFill>
                <a:srgbClr val="0053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3101"/>
              </a:lnSpc>
            </a:pPr>
            <a:endParaRPr lang="en-US" sz="2215">
              <a:solidFill>
                <a:srgbClr val="0053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0" y="7385165"/>
            <a:ext cx="2247471" cy="2901835"/>
          </a:xfrm>
          <a:custGeom>
            <a:avLst/>
            <a:gdLst/>
            <a:ahLst/>
            <a:cxnLst/>
            <a:rect l="l" t="t" r="r" b="b"/>
            <a:pathLst>
              <a:path w="2247471" h="2901835">
                <a:moveTo>
                  <a:pt x="2247471" y="0"/>
                </a:moveTo>
                <a:lnTo>
                  <a:pt x="0" y="0"/>
                </a:lnTo>
                <a:lnTo>
                  <a:pt x="0" y="2901835"/>
                </a:lnTo>
                <a:lnTo>
                  <a:pt x="2247471" y="2901835"/>
                </a:lnTo>
                <a:lnTo>
                  <a:pt x="224747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445370" y="174110"/>
            <a:ext cx="1498971" cy="2135326"/>
          </a:xfrm>
          <a:custGeom>
            <a:avLst/>
            <a:gdLst/>
            <a:ahLst/>
            <a:cxnLst/>
            <a:rect l="l" t="t" r="r" b="b"/>
            <a:pathLst>
              <a:path w="1498971" h="2135326">
                <a:moveTo>
                  <a:pt x="0" y="0"/>
                </a:moveTo>
                <a:lnTo>
                  <a:pt x="1498970" y="0"/>
                </a:lnTo>
                <a:lnTo>
                  <a:pt x="1498970" y="2135326"/>
                </a:lnTo>
                <a:lnTo>
                  <a:pt x="0" y="21353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144000" y="5633626"/>
            <a:ext cx="6463222" cy="4114800"/>
          </a:xfrm>
          <a:custGeom>
            <a:avLst/>
            <a:gdLst/>
            <a:ahLst/>
            <a:cxnLst/>
            <a:rect l="l" t="t" r="r" b="b"/>
            <a:pathLst>
              <a:path w="6463222" h="4114800">
                <a:moveTo>
                  <a:pt x="0" y="0"/>
                </a:moveTo>
                <a:lnTo>
                  <a:pt x="6463222" y="0"/>
                </a:lnTo>
                <a:lnTo>
                  <a:pt x="64632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284026" y="9105900"/>
            <a:ext cx="910829" cy="6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</a:pPr>
            <a:r>
              <a:rPr lang="en-US" sz="3697">
                <a:solidFill>
                  <a:srgbClr val="CFC5C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07681" y="1015096"/>
            <a:ext cx="3952205" cy="405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UNIVERSITAS JAYABAYA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2194477"/>
            <a:ext cx="8027236" cy="62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3999">
                <a:solidFill>
                  <a:srgbClr val="0053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Jenis Auditor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6182578" y="8582145"/>
            <a:ext cx="1511485" cy="1409460"/>
          </a:xfrm>
          <a:custGeom>
            <a:avLst/>
            <a:gdLst/>
            <a:ahLst/>
            <a:cxnLst/>
            <a:rect l="l" t="t" r="r" b="b"/>
            <a:pathLst>
              <a:path w="1511485" h="1409460">
                <a:moveTo>
                  <a:pt x="1511486" y="1409460"/>
                </a:moveTo>
                <a:lnTo>
                  <a:pt x="0" y="1409460"/>
                </a:lnTo>
                <a:lnTo>
                  <a:pt x="0" y="0"/>
                </a:lnTo>
                <a:lnTo>
                  <a:pt x="1511486" y="0"/>
                </a:lnTo>
                <a:lnTo>
                  <a:pt x="1511486" y="14094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3924757" y="0"/>
            <a:ext cx="4363243" cy="5633626"/>
          </a:xfrm>
          <a:custGeom>
            <a:avLst/>
            <a:gdLst/>
            <a:ahLst/>
            <a:cxnLst/>
            <a:rect l="l" t="t" r="r" b="b"/>
            <a:pathLst>
              <a:path w="4363243" h="5633626">
                <a:moveTo>
                  <a:pt x="0" y="5633626"/>
                </a:moveTo>
                <a:lnTo>
                  <a:pt x="4363243" y="5633626"/>
                </a:lnTo>
                <a:lnTo>
                  <a:pt x="4363243" y="0"/>
                </a:lnTo>
                <a:lnTo>
                  <a:pt x="0" y="0"/>
                </a:lnTo>
                <a:lnTo>
                  <a:pt x="0" y="563362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545565" y="723900"/>
            <a:ext cx="6205452" cy="1029996"/>
            <a:chOff x="0" y="0"/>
            <a:chExt cx="1634358" cy="271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4358" cy="271275"/>
            </a:xfrm>
            <a:custGeom>
              <a:avLst/>
              <a:gdLst/>
              <a:ahLst/>
              <a:cxnLst/>
              <a:rect l="l" t="t" r="r" b="b"/>
              <a:pathLst>
                <a:path w="1634358" h="271275">
                  <a:moveTo>
                    <a:pt x="124760" y="0"/>
                  </a:moveTo>
                  <a:lnTo>
                    <a:pt x="1509598" y="0"/>
                  </a:lnTo>
                  <a:cubicBezTo>
                    <a:pt x="1542686" y="0"/>
                    <a:pt x="1574419" y="13144"/>
                    <a:pt x="1597816" y="36541"/>
                  </a:cubicBezTo>
                  <a:cubicBezTo>
                    <a:pt x="1621213" y="59938"/>
                    <a:pt x="1634358" y="91672"/>
                    <a:pt x="1634358" y="124760"/>
                  </a:cubicBezTo>
                  <a:lnTo>
                    <a:pt x="1634358" y="146515"/>
                  </a:lnTo>
                  <a:cubicBezTo>
                    <a:pt x="1634358" y="215418"/>
                    <a:pt x="1578501" y="271275"/>
                    <a:pt x="1509598" y="271275"/>
                  </a:cubicBezTo>
                  <a:lnTo>
                    <a:pt x="124760" y="271275"/>
                  </a:lnTo>
                  <a:cubicBezTo>
                    <a:pt x="55857" y="271275"/>
                    <a:pt x="0" y="215418"/>
                    <a:pt x="0" y="146515"/>
                  </a:cubicBezTo>
                  <a:lnTo>
                    <a:pt x="0" y="124760"/>
                  </a:lnTo>
                  <a:cubicBezTo>
                    <a:pt x="0" y="91672"/>
                    <a:pt x="13144" y="59938"/>
                    <a:pt x="36541" y="36541"/>
                  </a:cubicBezTo>
                  <a:cubicBezTo>
                    <a:pt x="59938" y="13144"/>
                    <a:pt x="91672" y="0"/>
                    <a:pt x="124760" y="0"/>
                  </a:cubicBezTo>
                  <a:close/>
                </a:path>
              </a:pathLst>
            </a:custGeom>
            <a:solidFill>
              <a:srgbClr val="0170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34358" cy="31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16764" y="1056934"/>
            <a:ext cx="536722" cy="358140"/>
          </a:xfrm>
          <a:custGeom>
            <a:avLst/>
            <a:gdLst/>
            <a:ahLst/>
            <a:cxnLst/>
            <a:rect l="l" t="t" r="r" b="b"/>
            <a:pathLst>
              <a:path w="536722" h="358140">
                <a:moveTo>
                  <a:pt x="0" y="0"/>
                </a:moveTo>
                <a:lnTo>
                  <a:pt x="536722" y="0"/>
                </a:lnTo>
                <a:lnTo>
                  <a:pt x="536722" y="358140"/>
                </a:lnTo>
                <a:lnTo>
                  <a:pt x="0" y="3581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85125" y="3119289"/>
            <a:ext cx="12300835" cy="46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1"/>
              </a:lnSpc>
            </a:pPr>
            <a:r>
              <a:rPr lang="en-US" sz="2215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a. Definisi Sistem</a:t>
            </a:r>
          </a:p>
          <a:p>
            <a:pPr algn="l">
              <a:lnSpc>
                <a:spcPts val="3101"/>
              </a:lnSpc>
            </a:pPr>
            <a:r>
              <a:rPr lang="en-US" sz="2215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Sistem adalah sekumpulan elemen yang saling berhubungan dan bekerja sama untuk mencapai tujuan tertentu.</a:t>
            </a:r>
          </a:p>
          <a:p>
            <a:pPr algn="l">
              <a:lnSpc>
                <a:spcPts val="3101"/>
              </a:lnSpc>
            </a:pPr>
            <a:r>
              <a:rPr lang="en-US" sz="2215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Menurut Jogiyanto (2019), sistem merupakan kumpulan dari subsistem yang saling berinteraksi untuk mencapai suatu tujuan bersama melalui input, proses, dan output yang teratur.</a:t>
            </a:r>
          </a:p>
          <a:p>
            <a:pPr algn="l">
              <a:lnSpc>
                <a:spcPts val="3101"/>
              </a:lnSpc>
            </a:pPr>
            <a:r>
              <a:rPr lang="en-US" sz="2215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b. Komponen Sistem</a:t>
            </a:r>
          </a:p>
          <a:p>
            <a:pPr marL="478367" lvl="1" indent="-239183" algn="l">
              <a:lnSpc>
                <a:spcPts val="3101"/>
              </a:lnSpc>
              <a:buAutoNum type="arabicPeriod"/>
            </a:pPr>
            <a:r>
              <a:rPr lang="en-US" sz="2215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Input (Masukan) – Data atau sumber daya yang masuk ke sistem.</a:t>
            </a:r>
          </a:p>
          <a:p>
            <a:pPr marL="478367" lvl="1" indent="-239183" algn="l">
              <a:lnSpc>
                <a:spcPts val="3101"/>
              </a:lnSpc>
              <a:buAutoNum type="arabicPeriod"/>
            </a:pPr>
            <a:r>
              <a:rPr lang="en-US" sz="2215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Process (Proses) – Aktivitas pengolahan input menjadi output.</a:t>
            </a:r>
          </a:p>
          <a:p>
            <a:pPr marL="478367" lvl="1" indent="-239183" algn="l">
              <a:lnSpc>
                <a:spcPts val="3101"/>
              </a:lnSpc>
              <a:buAutoNum type="arabicPeriod"/>
            </a:pPr>
            <a:r>
              <a:rPr lang="en-US" sz="2215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Output (Keluaran) – Hasil dari proses sistem.</a:t>
            </a:r>
          </a:p>
          <a:p>
            <a:pPr marL="478367" lvl="1" indent="-239183" algn="l">
              <a:lnSpc>
                <a:spcPts val="3101"/>
              </a:lnSpc>
              <a:buAutoNum type="arabicPeriod"/>
            </a:pPr>
            <a:r>
              <a:rPr lang="en-US" sz="2215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Feedback (Umpan Balik) – Informasi untuk mengontrol dan memperbaiki sistem.</a:t>
            </a:r>
          </a:p>
          <a:p>
            <a:pPr marL="478367" lvl="1" indent="-239183" algn="l">
              <a:lnSpc>
                <a:spcPts val="3101"/>
              </a:lnSpc>
              <a:buAutoNum type="arabicPeriod"/>
            </a:pPr>
            <a:r>
              <a:rPr lang="en-US" sz="2215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Control (Pengendalian) – Mekanisme untuk memastikan sistem berjalan sesuai tujuan.</a:t>
            </a:r>
          </a:p>
          <a:p>
            <a:pPr algn="l">
              <a:lnSpc>
                <a:spcPts val="3101"/>
              </a:lnSpc>
            </a:pPr>
            <a:endParaRPr lang="en-US" sz="2215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0" y="7385165"/>
            <a:ext cx="2247471" cy="2901835"/>
          </a:xfrm>
          <a:custGeom>
            <a:avLst/>
            <a:gdLst/>
            <a:ahLst/>
            <a:cxnLst/>
            <a:rect l="l" t="t" r="r" b="b"/>
            <a:pathLst>
              <a:path w="2247471" h="2901835">
                <a:moveTo>
                  <a:pt x="2247471" y="0"/>
                </a:moveTo>
                <a:lnTo>
                  <a:pt x="0" y="0"/>
                </a:lnTo>
                <a:lnTo>
                  <a:pt x="0" y="2901835"/>
                </a:lnTo>
                <a:lnTo>
                  <a:pt x="2247471" y="2901835"/>
                </a:lnTo>
                <a:lnTo>
                  <a:pt x="224747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284026" y="9105900"/>
            <a:ext cx="910829" cy="6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</a:pPr>
            <a:r>
              <a:rPr lang="en-US" sz="3697">
                <a:solidFill>
                  <a:srgbClr val="CFC5C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07681" y="1015096"/>
            <a:ext cx="3952205" cy="405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UNIVERSITAS JAYABAYA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194477"/>
            <a:ext cx="8027236" cy="62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3999">
                <a:solidFill>
                  <a:srgbClr val="0053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Pengertian Sistem</a:t>
            </a:r>
          </a:p>
        </p:txBody>
      </p:sp>
      <p:sp>
        <p:nvSpPr>
          <p:cNvPr id="14" name="Freeform 14"/>
          <p:cNvSpPr/>
          <p:nvPr/>
        </p:nvSpPr>
        <p:spPr>
          <a:xfrm>
            <a:off x="16445370" y="174110"/>
            <a:ext cx="1498971" cy="2135326"/>
          </a:xfrm>
          <a:custGeom>
            <a:avLst/>
            <a:gdLst/>
            <a:ahLst/>
            <a:cxnLst/>
            <a:rect l="l" t="t" r="r" b="b"/>
            <a:pathLst>
              <a:path w="1498971" h="2135326">
                <a:moveTo>
                  <a:pt x="0" y="0"/>
                </a:moveTo>
                <a:lnTo>
                  <a:pt x="1498970" y="0"/>
                </a:lnTo>
                <a:lnTo>
                  <a:pt x="1498970" y="2135326"/>
                </a:lnTo>
                <a:lnTo>
                  <a:pt x="0" y="21353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6182578" y="8582145"/>
            <a:ext cx="1511485" cy="1409460"/>
          </a:xfrm>
          <a:custGeom>
            <a:avLst/>
            <a:gdLst/>
            <a:ahLst/>
            <a:cxnLst/>
            <a:rect l="l" t="t" r="r" b="b"/>
            <a:pathLst>
              <a:path w="1511485" h="1409460">
                <a:moveTo>
                  <a:pt x="1511486" y="1409460"/>
                </a:moveTo>
                <a:lnTo>
                  <a:pt x="0" y="1409460"/>
                </a:lnTo>
                <a:lnTo>
                  <a:pt x="0" y="0"/>
                </a:lnTo>
                <a:lnTo>
                  <a:pt x="1511486" y="0"/>
                </a:lnTo>
                <a:lnTo>
                  <a:pt x="1511486" y="14094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3924757" y="0"/>
            <a:ext cx="4363243" cy="5633626"/>
          </a:xfrm>
          <a:custGeom>
            <a:avLst/>
            <a:gdLst/>
            <a:ahLst/>
            <a:cxnLst/>
            <a:rect l="l" t="t" r="r" b="b"/>
            <a:pathLst>
              <a:path w="4363243" h="5633626">
                <a:moveTo>
                  <a:pt x="0" y="5633626"/>
                </a:moveTo>
                <a:lnTo>
                  <a:pt x="4363243" y="5633626"/>
                </a:lnTo>
                <a:lnTo>
                  <a:pt x="4363243" y="0"/>
                </a:lnTo>
                <a:lnTo>
                  <a:pt x="0" y="0"/>
                </a:lnTo>
                <a:lnTo>
                  <a:pt x="0" y="563362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545565" y="723900"/>
            <a:ext cx="6205452" cy="1029996"/>
            <a:chOff x="0" y="0"/>
            <a:chExt cx="1634358" cy="271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4358" cy="271275"/>
            </a:xfrm>
            <a:custGeom>
              <a:avLst/>
              <a:gdLst/>
              <a:ahLst/>
              <a:cxnLst/>
              <a:rect l="l" t="t" r="r" b="b"/>
              <a:pathLst>
                <a:path w="1634358" h="271275">
                  <a:moveTo>
                    <a:pt x="124760" y="0"/>
                  </a:moveTo>
                  <a:lnTo>
                    <a:pt x="1509598" y="0"/>
                  </a:lnTo>
                  <a:cubicBezTo>
                    <a:pt x="1542686" y="0"/>
                    <a:pt x="1574419" y="13144"/>
                    <a:pt x="1597816" y="36541"/>
                  </a:cubicBezTo>
                  <a:cubicBezTo>
                    <a:pt x="1621213" y="59938"/>
                    <a:pt x="1634358" y="91672"/>
                    <a:pt x="1634358" y="124760"/>
                  </a:cubicBezTo>
                  <a:lnTo>
                    <a:pt x="1634358" y="146515"/>
                  </a:lnTo>
                  <a:cubicBezTo>
                    <a:pt x="1634358" y="215418"/>
                    <a:pt x="1578501" y="271275"/>
                    <a:pt x="1509598" y="271275"/>
                  </a:cubicBezTo>
                  <a:lnTo>
                    <a:pt x="124760" y="271275"/>
                  </a:lnTo>
                  <a:cubicBezTo>
                    <a:pt x="55857" y="271275"/>
                    <a:pt x="0" y="215418"/>
                    <a:pt x="0" y="146515"/>
                  </a:cubicBezTo>
                  <a:lnTo>
                    <a:pt x="0" y="124760"/>
                  </a:lnTo>
                  <a:cubicBezTo>
                    <a:pt x="0" y="91672"/>
                    <a:pt x="13144" y="59938"/>
                    <a:pt x="36541" y="36541"/>
                  </a:cubicBezTo>
                  <a:cubicBezTo>
                    <a:pt x="59938" y="13144"/>
                    <a:pt x="91672" y="0"/>
                    <a:pt x="124760" y="0"/>
                  </a:cubicBezTo>
                  <a:close/>
                </a:path>
              </a:pathLst>
            </a:custGeom>
            <a:solidFill>
              <a:srgbClr val="0170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34358" cy="31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16764" y="1056934"/>
            <a:ext cx="536722" cy="358140"/>
          </a:xfrm>
          <a:custGeom>
            <a:avLst/>
            <a:gdLst/>
            <a:ahLst/>
            <a:cxnLst/>
            <a:rect l="l" t="t" r="r" b="b"/>
            <a:pathLst>
              <a:path w="536722" h="358140">
                <a:moveTo>
                  <a:pt x="0" y="0"/>
                </a:moveTo>
                <a:lnTo>
                  <a:pt x="536722" y="0"/>
                </a:lnTo>
                <a:lnTo>
                  <a:pt x="536722" y="358140"/>
                </a:lnTo>
                <a:lnTo>
                  <a:pt x="0" y="3581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0" y="7385165"/>
            <a:ext cx="2247471" cy="2901835"/>
          </a:xfrm>
          <a:custGeom>
            <a:avLst/>
            <a:gdLst/>
            <a:ahLst/>
            <a:cxnLst/>
            <a:rect l="l" t="t" r="r" b="b"/>
            <a:pathLst>
              <a:path w="2247471" h="2901835">
                <a:moveTo>
                  <a:pt x="2247471" y="0"/>
                </a:moveTo>
                <a:lnTo>
                  <a:pt x="0" y="0"/>
                </a:lnTo>
                <a:lnTo>
                  <a:pt x="0" y="2901835"/>
                </a:lnTo>
                <a:lnTo>
                  <a:pt x="2247471" y="2901835"/>
                </a:lnTo>
                <a:lnTo>
                  <a:pt x="224747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244500" y="3147837"/>
            <a:ext cx="3622872" cy="5434308"/>
          </a:xfrm>
          <a:custGeom>
            <a:avLst/>
            <a:gdLst/>
            <a:ahLst/>
            <a:cxnLst/>
            <a:rect l="l" t="t" r="r" b="b"/>
            <a:pathLst>
              <a:path w="3622872" h="5434308">
                <a:moveTo>
                  <a:pt x="0" y="0"/>
                </a:moveTo>
                <a:lnTo>
                  <a:pt x="3622872" y="0"/>
                </a:lnTo>
                <a:lnTo>
                  <a:pt x="3622872" y="5434308"/>
                </a:lnTo>
                <a:lnTo>
                  <a:pt x="0" y="54343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445370" y="174110"/>
            <a:ext cx="1498971" cy="2135326"/>
          </a:xfrm>
          <a:custGeom>
            <a:avLst/>
            <a:gdLst/>
            <a:ahLst/>
            <a:cxnLst/>
            <a:rect l="l" t="t" r="r" b="b"/>
            <a:pathLst>
              <a:path w="1498971" h="2135326">
                <a:moveTo>
                  <a:pt x="0" y="0"/>
                </a:moveTo>
                <a:lnTo>
                  <a:pt x="1498970" y="0"/>
                </a:lnTo>
                <a:lnTo>
                  <a:pt x="1498970" y="2135326"/>
                </a:lnTo>
                <a:lnTo>
                  <a:pt x="0" y="21353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284026" y="9105900"/>
            <a:ext cx="910829" cy="6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</a:pPr>
            <a:r>
              <a:rPr lang="en-US" sz="3697">
                <a:solidFill>
                  <a:srgbClr val="CFC5C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07681" y="1015096"/>
            <a:ext cx="3952205" cy="405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UNIVERSITAS JAYABAYA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194477"/>
            <a:ext cx="8027236" cy="62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3999">
                <a:solidFill>
                  <a:srgbClr val="0053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Gambar Alur Sistem Flow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6182578" y="8582145"/>
            <a:ext cx="1511485" cy="1409460"/>
          </a:xfrm>
          <a:custGeom>
            <a:avLst/>
            <a:gdLst/>
            <a:ahLst/>
            <a:cxnLst/>
            <a:rect l="l" t="t" r="r" b="b"/>
            <a:pathLst>
              <a:path w="1511485" h="1409460">
                <a:moveTo>
                  <a:pt x="1511486" y="1409460"/>
                </a:moveTo>
                <a:lnTo>
                  <a:pt x="0" y="1409460"/>
                </a:lnTo>
                <a:lnTo>
                  <a:pt x="0" y="0"/>
                </a:lnTo>
                <a:lnTo>
                  <a:pt x="1511486" y="0"/>
                </a:lnTo>
                <a:lnTo>
                  <a:pt x="1511486" y="14094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3924757" y="0"/>
            <a:ext cx="4363243" cy="5633626"/>
          </a:xfrm>
          <a:custGeom>
            <a:avLst/>
            <a:gdLst/>
            <a:ahLst/>
            <a:cxnLst/>
            <a:rect l="l" t="t" r="r" b="b"/>
            <a:pathLst>
              <a:path w="4363243" h="5633626">
                <a:moveTo>
                  <a:pt x="0" y="5633626"/>
                </a:moveTo>
                <a:lnTo>
                  <a:pt x="4363243" y="5633626"/>
                </a:lnTo>
                <a:lnTo>
                  <a:pt x="4363243" y="0"/>
                </a:lnTo>
                <a:lnTo>
                  <a:pt x="0" y="0"/>
                </a:lnTo>
                <a:lnTo>
                  <a:pt x="0" y="563362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545565" y="723900"/>
            <a:ext cx="6205452" cy="1029996"/>
            <a:chOff x="0" y="0"/>
            <a:chExt cx="1634358" cy="271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4358" cy="271275"/>
            </a:xfrm>
            <a:custGeom>
              <a:avLst/>
              <a:gdLst/>
              <a:ahLst/>
              <a:cxnLst/>
              <a:rect l="l" t="t" r="r" b="b"/>
              <a:pathLst>
                <a:path w="1634358" h="271275">
                  <a:moveTo>
                    <a:pt x="124760" y="0"/>
                  </a:moveTo>
                  <a:lnTo>
                    <a:pt x="1509598" y="0"/>
                  </a:lnTo>
                  <a:cubicBezTo>
                    <a:pt x="1542686" y="0"/>
                    <a:pt x="1574419" y="13144"/>
                    <a:pt x="1597816" y="36541"/>
                  </a:cubicBezTo>
                  <a:cubicBezTo>
                    <a:pt x="1621213" y="59938"/>
                    <a:pt x="1634358" y="91672"/>
                    <a:pt x="1634358" y="124760"/>
                  </a:cubicBezTo>
                  <a:lnTo>
                    <a:pt x="1634358" y="146515"/>
                  </a:lnTo>
                  <a:cubicBezTo>
                    <a:pt x="1634358" y="215418"/>
                    <a:pt x="1578501" y="271275"/>
                    <a:pt x="1509598" y="271275"/>
                  </a:cubicBezTo>
                  <a:lnTo>
                    <a:pt x="124760" y="271275"/>
                  </a:lnTo>
                  <a:cubicBezTo>
                    <a:pt x="55857" y="271275"/>
                    <a:pt x="0" y="215418"/>
                    <a:pt x="0" y="146515"/>
                  </a:cubicBezTo>
                  <a:lnTo>
                    <a:pt x="0" y="124760"/>
                  </a:lnTo>
                  <a:cubicBezTo>
                    <a:pt x="0" y="91672"/>
                    <a:pt x="13144" y="59938"/>
                    <a:pt x="36541" y="36541"/>
                  </a:cubicBezTo>
                  <a:cubicBezTo>
                    <a:pt x="59938" y="13144"/>
                    <a:pt x="91672" y="0"/>
                    <a:pt x="124760" y="0"/>
                  </a:cubicBezTo>
                  <a:close/>
                </a:path>
              </a:pathLst>
            </a:custGeom>
            <a:solidFill>
              <a:srgbClr val="0170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34358" cy="31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16764" y="1056934"/>
            <a:ext cx="536722" cy="358140"/>
          </a:xfrm>
          <a:custGeom>
            <a:avLst/>
            <a:gdLst/>
            <a:ahLst/>
            <a:cxnLst/>
            <a:rect l="l" t="t" r="r" b="b"/>
            <a:pathLst>
              <a:path w="536722" h="358140">
                <a:moveTo>
                  <a:pt x="0" y="0"/>
                </a:moveTo>
                <a:lnTo>
                  <a:pt x="536722" y="0"/>
                </a:lnTo>
                <a:lnTo>
                  <a:pt x="536722" y="358140"/>
                </a:lnTo>
                <a:lnTo>
                  <a:pt x="0" y="3581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0" y="7385165"/>
            <a:ext cx="2247471" cy="2901835"/>
          </a:xfrm>
          <a:custGeom>
            <a:avLst/>
            <a:gdLst/>
            <a:ahLst/>
            <a:cxnLst/>
            <a:rect l="l" t="t" r="r" b="b"/>
            <a:pathLst>
              <a:path w="2247471" h="2901835">
                <a:moveTo>
                  <a:pt x="2247471" y="0"/>
                </a:moveTo>
                <a:lnTo>
                  <a:pt x="0" y="0"/>
                </a:lnTo>
                <a:lnTo>
                  <a:pt x="0" y="2901835"/>
                </a:lnTo>
                <a:lnTo>
                  <a:pt x="2247471" y="2901835"/>
                </a:lnTo>
                <a:lnTo>
                  <a:pt x="224747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445370" y="174110"/>
            <a:ext cx="1498971" cy="2135326"/>
          </a:xfrm>
          <a:custGeom>
            <a:avLst/>
            <a:gdLst/>
            <a:ahLst/>
            <a:cxnLst/>
            <a:rect l="l" t="t" r="r" b="b"/>
            <a:pathLst>
              <a:path w="1498971" h="2135326">
                <a:moveTo>
                  <a:pt x="0" y="0"/>
                </a:moveTo>
                <a:lnTo>
                  <a:pt x="1498970" y="0"/>
                </a:lnTo>
                <a:lnTo>
                  <a:pt x="1498970" y="2135326"/>
                </a:lnTo>
                <a:lnTo>
                  <a:pt x="0" y="21353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604504" y="5450781"/>
            <a:ext cx="5706090" cy="3807519"/>
          </a:xfrm>
          <a:custGeom>
            <a:avLst/>
            <a:gdLst/>
            <a:ahLst/>
            <a:cxnLst/>
            <a:rect l="l" t="t" r="r" b="b"/>
            <a:pathLst>
              <a:path w="5706090" h="3807519">
                <a:moveTo>
                  <a:pt x="0" y="0"/>
                </a:moveTo>
                <a:lnTo>
                  <a:pt x="5706090" y="0"/>
                </a:lnTo>
                <a:lnTo>
                  <a:pt x="5706090" y="3807519"/>
                </a:lnTo>
                <a:lnTo>
                  <a:pt x="0" y="38075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284026" y="9105900"/>
            <a:ext cx="910829" cy="6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</a:pPr>
            <a:r>
              <a:rPr lang="en-US" sz="3697">
                <a:solidFill>
                  <a:srgbClr val="CFC5C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09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07681" y="1015096"/>
            <a:ext cx="3952205" cy="405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UNIVERSITAS JAYABAYA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194477"/>
            <a:ext cx="9491175" cy="62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3999">
                <a:solidFill>
                  <a:srgbClr val="0053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c. Karakteristik Sistem yang Baik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85125" y="3119289"/>
            <a:ext cx="14168483" cy="5834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2"/>
              </a:lnSpc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Pengertian Karakteristik Sistem</a:t>
            </a:r>
          </a:p>
          <a:p>
            <a:pPr algn="l">
              <a:lnSpc>
                <a:spcPts val="3572"/>
              </a:lnSpc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Karakteristik sistem adalah ciri-ciri atau sifat utama yang menunjukkan bagaimana sebuah sistem bekerja dan berfungsi dengan baik untuk mencapai tujuannya.</a:t>
            </a:r>
          </a:p>
          <a:p>
            <a:pPr algn="l">
              <a:lnSpc>
                <a:spcPts val="3572"/>
              </a:lnSpc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Dengan kata lain, karakteristik sistem menjelaskan unsur penting yang harus dimiliki agar sistem dapat berjalan efektif, efisien, dan adaptif.</a:t>
            </a:r>
          </a:p>
          <a:p>
            <a:pPr marL="550997" lvl="1" indent="-275499" algn="l">
              <a:lnSpc>
                <a:spcPts val="3572"/>
              </a:lnSpc>
              <a:buFont typeface="Arial"/>
              <a:buChar char="•"/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Memiliki tujuan yang jelas.</a:t>
            </a:r>
          </a:p>
          <a:p>
            <a:pPr marL="550997" lvl="1" indent="-275499" algn="l">
              <a:lnSpc>
                <a:spcPts val="3572"/>
              </a:lnSpc>
              <a:buFont typeface="Arial"/>
              <a:buChar char="•"/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Tersusun atas komponen yang saling berinteraksi.</a:t>
            </a:r>
          </a:p>
          <a:p>
            <a:pPr marL="550997" lvl="1" indent="-275499" algn="l">
              <a:lnSpc>
                <a:spcPts val="3572"/>
              </a:lnSpc>
              <a:buFont typeface="Arial"/>
              <a:buChar char="•"/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Bekerja secara terintegrasi.</a:t>
            </a:r>
          </a:p>
          <a:p>
            <a:pPr marL="550997" lvl="1" indent="-275499" algn="l">
              <a:lnSpc>
                <a:spcPts val="3572"/>
              </a:lnSpc>
              <a:buFont typeface="Arial"/>
              <a:buChar char="•"/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Dapat beradaptasi terhadap perubahan lingkungan.</a:t>
            </a:r>
          </a:p>
          <a:p>
            <a:pPr algn="l">
              <a:lnSpc>
                <a:spcPts val="3572"/>
              </a:lnSpc>
            </a:pPr>
            <a:endParaRPr lang="en-US" sz="2552">
              <a:solidFill>
                <a:srgbClr val="0053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3572"/>
              </a:lnSpc>
            </a:pPr>
            <a:endParaRPr lang="en-US" sz="2552">
              <a:solidFill>
                <a:srgbClr val="0053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3572"/>
              </a:lnSpc>
            </a:pPr>
            <a:endParaRPr lang="en-US" sz="2552">
              <a:solidFill>
                <a:srgbClr val="0053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3572"/>
              </a:lnSpc>
            </a:pPr>
            <a:endParaRPr lang="en-US" sz="2552">
              <a:solidFill>
                <a:srgbClr val="0053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6182578" y="8582145"/>
            <a:ext cx="1511485" cy="1409460"/>
          </a:xfrm>
          <a:custGeom>
            <a:avLst/>
            <a:gdLst/>
            <a:ahLst/>
            <a:cxnLst/>
            <a:rect l="l" t="t" r="r" b="b"/>
            <a:pathLst>
              <a:path w="1511485" h="1409460">
                <a:moveTo>
                  <a:pt x="1511486" y="1409460"/>
                </a:moveTo>
                <a:lnTo>
                  <a:pt x="0" y="1409460"/>
                </a:lnTo>
                <a:lnTo>
                  <a:pt x="0" y="0"/>
                </a:lnTo>
                <a:lnTo>
                  <a:pt x="1511486" y="0"/>
                </a:lnTo>
                <a:lnTo>
                  <a:pt x="1511486" y="14094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3924757" y="0"/>
            <a:ext cx="4363243" cy="5633626"/>
          </a:xfrm>
          <a:custGeom>
            <a:avLst/>
            <a:gdLst/>
            <a:ahLst/>
            <a:cxnLst/>
            <a:rect l="l" t="t" r="r" b="b"/>
            <a:pathLst>
              <a:path w="4363243" h="5633626">
                <a:moveTo>
                  <a:pt x="0" y="5633626"/>
                </a:moveTo>
                <a:lnTo>
                  <a:pt x="4363243" y="5633626"/>
                </a:lnTo>
                <a:lnTo>
                  <a:pt x="4363243" y="0"/>
                </a:lnTo>
                <a:lnTo>
                  <a:pt x="0" y="0"/>
                </a:lnTo>
                <a:lnTo>
                  <a:pt x="0" y="563362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545565" y="723900"/>
            <a:ext cx="6205452" cy="1029996"/>
            <a:chOff x="0" y="0"/>
            <a:chExt cx="1634358" cy="271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4358" cy="271275"/>
            </a:xfrm>
            <a:custGeom>
              <a:avLst/>
              <a:gdLst/>
              <a:ahLst/>
              <a:cxnLst/>
              <a:rect l="l" t="t" r="r" b="b"/>
              <a:pathLst>
                <a:path w="1634358" h="271275">
                  <a:moveTo>
                    <a:pt x="124760" y="0"/>
                  </a:moveTo>
                  <a:lnTo>
                    <a:pt x="1509598" y="0"/>
                  </a:lnTo>
                  <a:cubicBezTo>
                    <a:pt x="1542686" y="0"/>
                    <a:pt x="1574419" y="13144"/>
                    <a:pt x="1597816" y="36541"/>
                  </a:cubicBezTo>
                  <a:cubicBezTo>
                    <a:pt x="1621213" y="59938"/>
                    <a:pt x="1634358" y="91672"/>
                    <a:pt x="1634358" y="124760"/>
                  </a:cubicBezTo>
                  <a:lnTo>
                    <a:pt x="1634358" y="146515"/>
                  </a:lnTo>
                  <a:cubicBezTo>
                    <a:pt x="1634358" y="215418"/>
                    <a:pt x="1578501" y="271275"/>
                    <a:pt x="1509598" y="271275"/>
                  </a:cubicBezTo>
                  <a:lnTo>
                    <a:pt x="124760" y="271275"/>
                  </a:lnTo>
                  <a:cubicBezTo>
                    <a:pt x="55857" y="271275"/>
                    <a:pt x="0" y="215418"/>
                    <a:pt x="0" y="146515"/>
                  </a:cubicBezTo>
                  <a:lnTo>
                    <a:pt x="0" y="124760"/>
                  </a:lnTo>
                  <a:cubicBezTo>
                    <a:pt x="0" y="91672"/>
                    <a:pt x="13144" y="59938"/>
                    <a:pt x="36541" y="36541"/>
                  </a:cubicBezTo>
                  <a:cubicBezTo>
                    <a:pt x="59938" y="13144"/>
                    <a:pt x="91672" y="0"/>
                    <a:pt x="124760" y="0"/>
                  </a:cubicBezTo>
                  <a:close/>
                </a:path>
              </a:pathLst>
            </a:custGeom>
            <a:solidFill>
              <a:srgbClr val="0170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34358" cy="31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16764" y="1056934"/>
            <a:ext cx="536722" cy="358140"/>
          </a:xfrm>
          <a:custGeom>
            <a:avLst/>
            <a:gdLst/>
            <a:ahLst/>
            <a:cxnLst/>
            <a:rect l="l" t="t" r="r" b="b"/>
            <a:pathLst>
              <a:path w="536722" h="358140">
                <a:moveTo>
                  <a:pt x="0" y="0"/>
                </a:moveTo>
                <a:lnTo>
                  <a:pt x="536722" y="0"/>
                </a:lnTo>
                <a:lnTo>
                  <a:pt x="536722" y="358140"/>
                </a:lnTo>
                <a:lnTo>
                  <a:pt x="0" y="3581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0" y="7385165"/>
            <a:ext cx="2247471" cy="2901835"/>
          </a:xfrm>
          <a:custGeom>
            <a:avLst/>
            <a:gdLst/>
            <a:ahLst/>
            <a:cxnLst/>
            <a:rect l="l" t="t" r="r" b="b"/>
            <a:pathLst>
              <a:path w="2247471" h="2901835">
                <a:moveTo>
                  <a:pt x="2247471" y="0"/>
                </a:moveTo>
                <a:lnTo>
                  <a:pt x="0" y="0"/>
                </a:lnTo>
                <a:lnTo>
                  <a:pt x="0" y="2901835"/>
                </a:lnTo>
                <a:lnTo>
                  <a:pt x="2247471" y="2901835"/>
                </a:lnTo>
                <a:lnTo>
                  <a:pt x="224747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445370" y="174110"/>
            <a:ext cx="1498971" cy="2135326"/>
          </a:xfrm>
          <a:custGeom>
            <a:avLst/>
            <a:gdLst/>
            <a:ahLst/>
            <a:cxnLst/>
            <a:rect l="l" t="t" r="r" b="b"/>
            <a:pathLst>
              <a:path w="1498971" h="2135326">
                <a:moveTo>
                  <a:pt x="0" y="0"/>
                </a:moveTo>
                <a:lnTo>
                  <a:pt x="1498970" y="0"/>
                </a:lnTo>
                <a:lnTo>
                  <a:pt x="1498970" y="2135326"/>
                </a:lnTo>
                <a:lnTo>
                  <a:pt x="0" y="21353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284026" y="9105900"/>
            <a:ext cx="910829" cy="6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</a:pPr>
            <a:r>
              <a:rPr lang="en-US" sz="3697">
                <a:solidFill>
                  <a:srgbClr val="CFC5C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07681" y="1015096"/>
            <a:ext cx="3952205" cy="405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UNIVERSITAS JAYABAYA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194477"/>
            <a:ext cx="9491175" cy="62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3999">
                <a:solidFill>
                  <a:srgbClr val="0053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Pengertian Informasi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85125" y="3119289"/>
            <a:ext cx="14168483" cy="5384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2"/>
              </a:lnSpc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a. Definisi Informasi</a:t>
            </a:r>
          </a:p>
          <a:p>
            <a:pPr algn="l">
              <a:lnSpc>
                <a:spcPts val="3572"/>
              </a:lnSpc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Informasi adalah hasil dari pengolahan data yang memiliki makna dan dapat digunakan sebagai dasar pengambilan keputusan.</a:t>
            </a:r>
          </a:p>
          <a:p>
            <a:pPr algn="l">
              <a:lnSpc>
                <a:spcPts val="3572"/>
              </a:lnSpc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Menurut Davis (2018), informasi adalah data yang telah diolah menjadi bentuk yang berarti bagi penerimanya dan memiliki nilai nyata dalam pengambilan keputusan saat ini atau di masa depan.</a:t>
            </a:r>
          </a:p>
          <a:p>
            <a:pPr algn="l">
              <a:lnSpc>
                <a:spcPts val="3572"/>
              </a:lnSpc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b. Ciri-Ciri Informasi yang Baik</a:t>
            </a:r>
          </a:p>
          <a:p>
            <a:pPr marL="550997" lvl="1" indent="-275499" algn="l">
              <a:lnSpc>
                <a:spcPts val="3572"/>
              </a:lnSpc>
              <a:buAutoNum type="arabicPeriod"/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Relevan – Informasi harus sesuai dengan kebutuhan penerima.</a:t>
            </a:r>
          </a:p>
          <a:p>
            <a:pPr marL="550997" lvl="1" indent="-275499" algn="l">
              <a:lnSpc>
                <a:spcPts val="3572"/>
              </a:lnSpc>
              <a:buAutoNum type="arabicPeriod"/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Akurat – Tidak menyesatkan dan bebas dari kesalahan.</a:t>
            </a:r>
          </a:p>
          <a:p>
            <a:pPr marL="550997" lvl="1" indent="-275499" algn="l">
              <a:lnSpc>
                <a:spcPts val="3572"/>
              </a:lnSpc>
              <a:buAutoNum type="arabicPeriod"/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Tepat waktu – Diterima pada saat dibutuhkan.</a:t>
            </a:r>
          </a:p>
          <a:p>
            <a:pPr marL="550997" lvl="1" indent="-275499" algn="l">
              <a:lnSpc>
                <a:spcPts val="3572"/>
              </a:lnSpc>
              <a:buAutoNum type="arabicPeriod"/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Lengkap – Mengandung seluruh data penting yang diperlukan.</a:t>
            </a:r>
          </a:p>
          <a:p>
            <a:pPr marL="550997" lvl="1" indent="-275499" algn="l">
              <a:lnSpc>
                <a:spcPts val="3572"/>
              </a:lnSpc>
              <a:buAutoNum type="arabicPeriod"/>
            </a:pPr>
            <a:r>
              <a:rPr lang="en-US" sz="2552">
                <a:solidFill>
                  <a:srgbClr val="0053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Dapat diverifikasi – Dapat diperiksa kebenarannya.</a:t>
            </a:r>
          </a:p>
          <a:p>
            <a:pPr algn="l">
              <a:lnSpc>
                <a:spcPts val="3572"/>
              </a:lnSpc>
            </a:pPr>
            <a:endParaRPr lang="en-US" sz="2552">
              <a:solidFill>
                <a:srgbClr val="0053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788</Words>
  <Application>Microsoft Office PowerPoint</Application>
  <PresentationFormat>Custom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Source Sans Pro</vt:lpstr>
      <vt:lpstr>Arial</vt:lpstr>
      <vt:lpstr>League Spartan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uNIVERSITAS jAYABAYA</dc:title>
  <dc:creator>Prasetyo Marsaid</dc:creator>
  <cp:lastModifiedBy>Prasetyo Marsaid</cp:lastModifiedBy>
  <cp:revision>4</cp:revision>
  <dcterms:created xsi:type="dcterms:W3CDTF">2006-08-16T00:00:00Z</dcterms:created>
  <dcterms:modified xsi:type="dcterms:W3CDTF">2025-10-17T03:42:27Z</dcterms:modified>
  <dc:identifier>DAG1LIn1tZg</dc:identifier>
</cp:coreProperties>
</file>